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1A65_9DDC2157.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9" r:id="rId2"/>
    <p:sldMasterId id="2147483719" r:id="rId3"/>
    <p:sldMasterId id="2147483750" r:id="rId4"/>
  </p:sldMasterIdLst>
  <p:notesMasterIdLst>
    <p:notesMasterId r:id="rId33"/>
  </p:notesMasterIdLst>
  <p:sldIdLst>
    <p:sldId id="3881" r:id="rId5"/>
    <p:sldId id="3877" r:id="rId6"/>
    <p:sldId id="6774" r:id="rId7"/>
    <p:sldId id="6775" r:id="rId8"/>
    <p:sldId id="6780" r:id="rId9"/>
    <p:sldId id="6779" r:id="rId10"/>
    <p:sldId id="261" r:id="rId11"/>
    <p:sldId id="6794" r:id="rId12"/>
    <p:sldId id="6781" r:id="rId13"/>
    <p:sldId id="6782" r:id="rId14"/>
    <p:sldId id="6783" r:id="rId15"/>
    <p:sldId id="6784" r:id="rId16"/>
    <p:sldId id="6785" r:id="rId17"/>
    <p:sldId id="6786" r:id="rId18"/>
    <p:sldId id="6787" r:id="rId19"/>
    <p:sldId id="6788" r:id="rId20"/>
    <p:sldId id="6789" r:id="rId21"/>
    <p:sldId id="6790" r:id="rId22"/>
    <p:sldId id="6792" r:id="rId23"/>
    <p:sldId id="756" r:id="rId24"/>
    <p:sldId id="6756" r:id="rId25"/>
    <p:sldId id="6796" r:id="rId26"/>
    <p:sldId id="6800" r:id="rId27"/>
    <p:sldId id="6793" r:id="rId28"/>
    <p:sldId id="258" r:id="rId29"/>
    <p:sldId id="6757" r:id="rId30"/>
    <p:sldId id="269" r:id="rId31"/>
    <p:sldId id="266" r:id="rId32"/>
  </p:sldIdLst>
  <p:sldSz cx="12192000" cy="6858000"/>
  <p:notesSz cx="6858000" cy="9144000"/>
  <p:defaultTextStyle>
    <a:defPPr>
      <a:defRPr lang="en-ZM"/>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421F520-77D1-83E8-A913-DDB60A14E032}" name="Guest User" initials="GU" userId="S::urn:spo:anon#c84adab92ffdf0dcd6f1bd1be7bdef799473eea35cf9489af0e3da7999ace986::" providerId="AD"/>
  <p188:author id="{4F3EE960-FED2-3AD1-4535-37A17BBD0D28}" name="Warren Carew" initials="WC" userId="c50b5ef0dc2f728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74DB"/>
    <a:srgbClr val="102261"/>
    <a:srgbClr val="070C18"/>
    <a:srgbClr val="1A47B1"/>
    <a:srgbClr val="1947B2"/>
    <a:srgbClr val="080F1E"/>
    <a:srgbClr val="183DA4"/>
    <a:srgbClr val="3E2575"/>
    <a:srgbClr val="010109"/>
    <a:srgbClr val="4E5C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04" autoAdjust="0"/>
    <p:restoredTop sz="91650" autoAdjust="0"/>
  </p:normalViewPr>
  <p:slideViewPr>
    <p:cSldViewPr snapToGrid="0">
      <p:cViewPr varScale="1">
        <p:scale>
          <a:sx n="133" d="100"/>
          <a:sy n="133" d="100"/>
        </p:scale>
        <p:origin x="77" y="355"/>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s>
</file>

<file path=ppt/comments/modernComment_1A65_9DDC2157.xml><?xml version="1.0" encoding="utf-8"?>
<p188:cmLst xmlns:a="http://schemas.openxmlformats.org/drawingml/2006/main" xmlns:r="http://schemas.openxmlformats.org/officeDocument/2006/relationships" xmlns:p188="http://schemas.microsoft.com/office/powerpoint/2018/8/main">
  <p188:cm id="{926D5987-FCEC-4AD2-A6FF-991DA8DAFD48}" authorId="{4F3EE960-FED2-3AD1-4535-37A17BBD0D28}" created="2024-11-10T22:58:36.918">
    <ac:txMkLst xmlns:ac="http://schemas.microsoft.com/office/drawing/2013/main/command">
      <pc:docMk xmlns:pc="http://schemas.microsoft.com/office/powerpoint/2013/main/command"/>
      <pc:sldMk xmlns:pc="http://schemas.microsoft.com/office/powerpoint/2013/main/command" cId="2648449367" sldId="6757"/>
      <ac:spMk id="9" creationId="{A7225F16-7045-630F-62EA-F54B7382E322}"/>
      <ac:txMk cp="0" len="35">
        <ac:context len="226" hash="989054869"/>
      </ac:txMk>
    </ac:txMkLst>
    <p188:pos x="5994744" y="240559"/>
    <p188:txBody>
      <a:bodyPr/>
      <a:lstStyle/>
      <a:p>
        <a:r>
          <a:rPr lang="en-GB"/>
          <a:t>Replace with Data Capture and access for 3rd Parties...</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diagrams/_rels/data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diagrams/_rels/data5.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5.svg"/><Relationship Id="rId5" Type="http://schemas.openxmlformats.org/officeDocument/2006/relationships/image" Target="../media/image114.png"/><Relationship Id="rId10" Type="http://schemas.openxmlformats.org/officeDocument/2006/relationships/image" Target="../media/image119.svg"/><Relationship Id="rId4" Type="http://schemas.openxmlformats.org/officeDocument/2006/relationships/image" Target="../media/image113.svg"/><Relationship Id="rId9" Type="http://schemas.openxmlformats.org/officeDocument/2006/relationships/image" Target="../media/image118.png"/></Relationships>
</file>

<file path=ppt/diagrams/_rels/data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svg"/><Relationship Id="rId1" Type="http://schemas.openxmlformats.org/officeDocument/2006/relationships/image" Target="../media/image120.png"/><Relationship Id="rId4" Type="http://schemas.openxmlformats.org/officeDocument/2006/relationships/image" Target="../media/image1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5.svg"/><Relationship Id="rId5" Type="http://schemas.openxmlformats.org/officeDocument/2006/relationships/image" Target="../media/image114.png"/><Relationship Id="rId10" Type="http://schemas.openxmlformats.org/officeDocument/2006/relationships/image" Target="../media/image119.svg"/><Relationship Id="rId4" Type="http://schemas.openxmlformats.org/officeDocument/2006/relationships/image" Target="../media/image113.svg"/><Relationship Id="rId9" Type="http://schemas.openxmlformats.org/officeDocument/2006/relationships/image" Target="../media/image118.png"/></Relationships>
</file>

<file path=ppt/diagrams/_rels/drawing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svg"/><Relationship Id="rId1" Type="http://schemas.openxmlformats.org/officeDocument/2006/relationships/image" Target="../media/image120.png"/><Relationship Id="rId4" Type="http://schemas.openxmlformats.org/officeDocument/2006/relationships/image" Target="../media/image12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A9DE7D-AD11-4675-B1F7-18179E50BAE2}" type="doc">
      <dgm:prSet loTypeId="urn:microsoft.com/office/officeart/2018/5/layout/IconCircleLabelList" loCatId="icon" qsTypeId="urn:microsoft.com/office/officeart/2005/8/quickstyle/simple1" qsCatId="simple" csTypeId="urn:microsoft.com/office/officeart/2005/8/colors/colorful5" csCatId="colorful" phldr="1"/>
      <dgm:spPr/>
      <dgm:t>
        <a:bodyPr/>
        <a:lstStyle/>
        <a:p>
          <a:endParaRPr lang="en-US"/>
        </a:p>
      </dgm:t>
    </dgm:pt>
    <dgm:pt modelId="{358E5F00-2534-40D4-B578-8D23571A387A}">
      <dgm:prSet custT="1"/>
      <dgm:spPr>
        <a:scene3d>
          <a:camera prst="orthographicFront"/>
          <a:lightRig rig="threePt" dir="t"/>
        </a:scene3d>
        <a:sp3d>
          <a:bevelT/>
        </a:sp3d>
      </dgm:spPr>
      <dgm:t>
        <a:bodyPr/>
        <a:lstStyle/>
        <a:p>
          <a:pPr>
            <a:lnSpc>
              <a:spcPct val="100000"/>
            </a:lnSpc>
            <a:defRPr cap="all"/>
          </a:pPr>
          <a:r>
            <a:rPr lang="en-GB" sz="1500" b="1" cap="none" dirty="0"/>
            <a:t>Lack of Political Will i.e. No Deliberate Policies</a:t>
          </a:r>
          <a:endParaRPr lang="en-US" sz="1500" b="1" cap="none" dirty="0"/>
        </a:p>
      </dgm:t>
    </dgm:pt>
    <dgm:pt modelId="{32631B57-0E1F-46E2-BF38-591828790014}" type="parTrans" cxnId="{F8C9ACF5-FFB3-47A5-A706-A50C72C793BB}">
      <dgm:prSet/>
      <dgm:spPr/>
      <dgm:t>
        <a:bodyPr/>
        <a:lstStyle/>
        <a:p>
          <a:endParaRPr lang="en-US"/>
        </a:p>
      </dgm:t>
    </dgm:pt>
    <dgm:pt modelId="{5CD833CB-D36F-4891-A5A6-05B05C21D6F9}" type="sibTrans" cxnId="{F8C9ACF5-FFB3-47A5-A706-A50C72C793BB}">
      <dgm:prSet/>
      <dgm:spPr/>
      <dgm:t>
        <a:bodyPr/>
        <a:lstStyle/>
        <a:p>
          <a:endParaRPr lang="en-US"/>
        </a:p>
      </dgm:t>
    </dgm:pt>
    <dgm:pt modelId="{F05D6018-4BFC-4929-B404-10AACD94131A}">
      <dgm:prSet custT="1"/>
      <dgm:spPr>
        <a:scene3d>
          <a:camera prst="orthographicFront"/>
          <a:lightRig rig="threePt" dir="t"/>
        </a:scene3d>
        <a:sp3d>
          <a:bevelT/>
        </a:sp3d>
      </dgm:spPr>
      <dgm:t>
        <a:bodyPr/>
        <a:lstStyle/>
        <a:p>
          <a:pPr>
            <a:lnSpc>
              <a:spcPct val="100000"/>
            </a:lnSpc>
            <a:defRPr cap="all"/>
          </a:pPr>
          <a:r>
            <a:rPr lang="en-GB" sz="1500" b="1" cap="none" dirty="0"/>
            <a:t>Lack of Market Intelligence and Updated Information</a:t>
          </a:r>
          <a:endParaRPr lang="en-US" sz="1500" b="1" cap="none" dirty="0"/>
        </a:p>
      </dgm:t>
    </dgm:pt>
    <dgm:pt modelId="{F857B4BD-9BDF-4371-9512-F8446E96C0C7}" type="parTrans" cxnId="{F0F024D1-7159-40EE-9A33-5D901FC48BDD}">
      <dgm:prSet/>
      <dgm:spPr/>
      <dgm:t>
        <a:bodyPr/>
        <a:lstStyle/>
        <a:p>
          <a:endParaRPr lang="en-US"/>
        </a:p>
      </dgm:t>
    </dgm:pt>
    <dgm:pt modelId="{A8A6E0ED-F7ED-4618-BF7E-6530FF315962}" type="sibTrans" cxnId="{F0F024D1-7159-40EE-9A33-5D901FC48BDD}">
      <dgm:prSet/>
      <dgm:spPr/>
      <dgm:t>
        <a:bodyPr/>
        <a:lstStyle/>
        <a:p>
          <a:endParaRPr lang="en-US"/>
        </a:p>
      </dgm:t>
    </dgm:pt>
    <dgm:pt modelId="{6E18D60F-6809-4EB2-8478-220736932483}">
      <dgm:prSet custT="1"/>
      <dgm:spPr>
        <a:scene3d>
          <a:camera prst="orthographicFront"/>
          <a:lightRig rig="threePt" dir="t"/>
        </a:scene3d>
        <a:sp3d>
          <a:bevelT/>
        </a:sp3d>
      </dgm:spPr>
      <dgm:t>
        <a:bodyPr/>
        <a:lstStyle/>
        <a:p>
          <a:pPr>
            <a:lnSpc>
              <a:spcPct val="100000"/>
            </a:lnSpc>
            <a:defRPr cap="all"/>
          </a:pPr>
          <a:r>
            <a:rPr lang="en-GB" sz="1500" b="1" cap="none" dirty="0"/>
            <a:t>Lack of Supportive  Infrastructure</a:t>
          </a:r>
          <a:endParaRPr lang="en-US" sz="1500" b="1" cap="none" dirty="0"/>
        </a:p>
      </dgm:t>
    </dgm:pt>
    <dgm:pt modelId="{81888E26-707D-4600-A654-505E11E09494}" type="parTrans" cxnId="{523DE26F-646F-4476-8204-F878945BDB47}">
      <dgm:prSet/>
      <dgm:spPr/>
      <dgm:t>
        <a:bodyPr/>
        <a:lstStyle/>
        <a:p>
          <a:endParaRPr lang="en-US"/>
        </a:p>
      </dgm:t>
    </dgm:pt>
    <dgm:pt modelId="{CB511C9D-F4F6-45A5-904A-9D9C98B40FDE}" type="sibTrans" cxnId="{523DE26F-646F-4476-8204-F878945BDB47}">
      <dgm:prSet/>
      <dgm:spPr/>
      <dgm:t>
        <a:bodyPr/>
        <a:lstStyle/>
        <a:p>
          <a:endParaRPr lang="en-US"/>
        </a:p>
      </dgm:t>
    </dgm:pt>
    <dgm:pt modelId="{392D1E26-CB67-41D0-BB1C-B36EAF70D435}">
      <dgm:prSet custT="1"/>
      <dgm:spPr>
        <a:scene3d>
          <a:camera prst="orthographicFront"/>
          <a:lightRig rig="threePt" dir="t"/>
        </a:scene3d>
        <a:sp3d>
          <a:bevelT/>
        </a:sp3d>
      </dgm:spPr>
      <dgm:t>
        <a:bodyPr spcFirstLastPara="0" vert="horz" wrap="square" lIns="0" tIns="0" rIns="0" bIns="0" numCol="1" spcCol="1270" anchor="t" anchorCtr="0"/>
        <a:lstStyle/>
        <a:p>
          <a:pPr>
            <a:lnSpc>
              <a:spcPct val="100000"/>
            </a:lnSpc>
            <a:defRPr cap="all"/>
          </a:pPr>
          <a:r>
            <a:rPr lang="en-GB" sz="1500" b="1" kern="1200" cap="none"/>
            <a:t>Lack of </a:t>
          </a:r>
          <a:r>
            <a:rPr lang="en-GB" sz="1500" b="1" kern="1200" cap="none">
              <a:latin typeface="Calibri" panose="020F0502020204030204"/>
              <a:ea typeface="+mn-ea"/>
              <a:cs typeface="+mn-cs"/>
            </a:rPr>
            <a:t>Exposure</a:t>
          </a:r>
          <a:r>
            <a:rPr lang="en-GB" sz="1500" b="1" kern="1200" cap="none"/>
            <a:t> to  Necessary </a:t>
          </a:r>
          <a:r>
            <a:rPr lang="en-GB" sz="1500" b="1" kern="1200" cap="none">
              <a:latin typeface="Calibri" panose="020F0502020204030204"/>
              <a:ea typeface="+mn-ea"/>
              <a:cs typeface="+mn-cs"/>
            </a:rPr>
            <a:t>Skills</a:t>
          </a:r>
          <a:endParaRPr lang="en-US" sz="1500" b="1" kern="1200" cap="none" dirty="0">
            <a:latin typeface="Calibri" panose="020F0502020204030204"/>
            <a:ea typeface="+mn-ea"/>
            <a:cs typeface="+mn-cs"/>
          </a:endParaRPr>
        </a:p>
      </dgm:t>
    </dgm:pt>
    <dgm:pt modelId="{DFCFF8D6-CD30-419D-87A3-2134A8650D28}" type="parTrans" cxnId="{DC054380-0EE3-44A9-9A92-007A5E121A91}">
      <dgm:prSet/>
      <dgm:spPr/>
      <dgm:t>
        <a:bodyPr/>
        <a:lstStyle/>
        <a:p>
          <a:endParaRPr lang="en-US"/>
        </a:p>
      </dgm:t>
    </dgm:pt>
    <dgm:pt modelId="{6065C0C6-E195-4BC9-BCC7-B651DCFA0275}" type="sibTrans" cxnId="{DC054380-0EE3-44A9-9A92-007A5E121A91}">
      <dgm:prSet/>
      <dgm:spPr/>
      <dgm:t>
        <a:bodyPr/>
        <a:lstStyle/>
        <a:p>
          <a:endParaRPr lang="en-US"/>
        </a:p>
      </dgm:t>
    </dgm:pt>
    <dgm:pt modelId="{7449A70C-C0F8-476D-A3F0-3CD266688748}">
      <dgm:prSet custT="1"/>
      <dgm:spPr>
        <a:scene3d>
          <a:camera prst="orthographicFront"/>
          <a:lightRig rig="threePt" dir="t"/>
        </a:scene3d>
        <a:sp3d>
          <a:bevelT/>
        </a:sp3d>
      </dgm:spPr>
      <dgm:t>
        <a:bodyPr/>
        <a:lstStyle/>
        <a:p>
          <a:pPr>
            <a:lnSpc>
              <a:spcPct val="100000"/>
            </a:lnSpc>
            <a:defRPr cap="all"/>
          </a:pPr>
          <a:r>
            <a:rPr lang="en-GB" sz="1500" b="1" cap="none" dirty="0"/>
            <a:t>High Cost of Transactions</a:t>
          </a:r>
          <a:endParaRPr lang="en-US" sz="1500" b="1" cap="none" dirty="0"/>
        </a:p>
      </dgm:t>
    </dgm:pt>
    <dgm:pt modelId="{5EDE6375-C6C5-4411-9E82-05BB258D402E}" type="parTrans" cxnId="{9C098634-3747-4979-8999-BDB87D689B77}">
      <dgm:prSet/>
      <dgm:spPr/>
      <dgm:t>
        <a:bodyPr/>
        <a:lstStyle/>
        <a:p>
          <a:endParaRPr lang="en-US"/>
        </a:p>
      </dgm:t>
    </dgm:pt>
    <dgm:pt modelId="{1ECAFA97-5DF4-4561-ACE5-D74FE20027E8}" type="sibTrans" cxnId="{9C098634-3747-4979-8999-BDB87D689B77}">
      <dgm:prSet/>
      <dgm:spPr/>
      <dgm:t>
        <a:bodyPr/>
        <a:lstStyle/>
        <a:p>
          <a:endParaRPr lang="en-US"/>
        </a:p>
      </dgm:t>
    </dgm:pt>
    <dgm:pt modelId="{06F468F5-B0EA-4E38-9441-09DA98CEF6C2}">
      <dgm:prSet custT="1"/>
      <dgm:spPr>
        <a:scene3d>
          <a:camera prst="orthographicFront"/>
          <a:lightRig rig="threePt" dir="t"/>
        </a:scene3d>
        <a:sp3d>
          <a:bevelT/>
        </a:sp3d>
      </dgm:spPr>
      <dgm:t>
        <a:bodyPr/>
        <a:lstStyle/>
        <a:p>
          <a:pPr>
            <a:lnSpc>
              <a:spcPct val="100000"/>
            </a:lnSpc>
            <a:defRPr cap="all"/>
          </a:pPr>
          <a:r>
            <a:rPr lang="en-US" sz="1500" b="1" cap="none" dirty="0"/>
            <a:t>Access to Finance</a:t>
          </a:r>
        </a:p>
      </dgm:t>
    </dgm:pt>
    <dgm:pt modelId="{3857CA17-3DE6-406C-A843-200ED2FFE91F}" type="parTrans" cxnId="{75B15EA5-0EAE-412A-9A39-EEB44E2DD082}">
      <dgm:prSet/>
      <dgm:spPr/>
      <dgm:t>
        <a:bodyPr/>
        <a:lstStyle/>
        <a:p>
          <a:endParaRPr lang="en-US"/>
        </a:p>
      </dgm:t>
    </dgm:pt>
    <dgm:pt modelId="{7BF5CF93-9C94-44A6-B83B-E66D8CE616AF}" type="sibTrans" cxnId="{75B15EA5-0EAE-412A-9A39-EEB44E2DD082}">
      <dgm:prSet/>
      <dgm:spPr/>
      <dgm:t>
        <a:bodyPr/>
        <a:lstStyle/>
        <a:p>
          <a:endParaRPr lang="en-US"/>
        </a:p>
      </dgm:t>
    </dgm:pt>
    <dgm:pt modelId="{2182CC1E-AD95-4B25-8A82-DA9E8813FE50}" type="pres">
      <dgm:prSet presAssocID="{3AA9DE7D-AD11-4675-B1F7-18179E50BAE2}" presName="root" presStyleCnt="0">
        <dgm:presLayoutVars>
          <dgm:dir/>
          <dgm:resizeHandles val="exact"/>
        </dgm:presLayoutVars>
      </dgm:prSet>
      <dgm:spPr/>
    </dgm:pt>
    <dgm:pt modelId="{41BD24EA-D024-49C8-9D65-B8CDFDFE75C1}" type="pres">
      <dgm:prSet presAssocID="{358E5F00-2534-40D4-B578-8D23571A387A}" presName="compNode" presStyleCnt="0"/>
      <dgm:spPr>
        <a:scene3d>
          <a:camera prst="orthographicFront"/>
          <a:lightRig rig="threePt" dir="t"/>
        </a:scene3d>
        <a:sp3d>
          <a:bevelT/>
        </a:sp3d>
      </dgm:spPr>
    </dgm:pt>
    <dgm:pt modelId="{61A034F2-C91D-4362-9AED-9871472F687C}" type="pres">
      <dgm:prSet presAssocID="{358E5F00-2534-40D4-B578-8D23571A387A}" presName="iconBgRect" presStyleLbl="bgShp" presStyleIdx="0" presStyleCnt="6"/>
      <dgm:spPr>
        <a:scene3d>
          <a:camera prst="orthographicFront"/>
          <a:lightRig rig="threePt" dir="t"/>
        </a:scene3d>
        <a:sp3d>
          <a:bevelT/>
        </a:sp3d>
      </dgm:spPr>
    </dgm:pt>
    <dgm:pt modelId="{F7B669C2-5C59-48BF-9775-DDBEC3CEF72B}" type="pres">
      <dgm:prSet presAssocID="{358E5F00-2534-40D4-B578-8D23571A387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scene3d>
          <a:camera prst="orthographicFront"/>
          <a:lightRig rig="threePt" dir="t"/>
        </a:scene3d>
        <a:sp3d>
          <a:bevelT/>
        </a:sp3d>
      </dgm:spPr>
      <dgm:extLst>
        <a:ext uri="{E40237B7-FDA0-4F09-8148-C483321AD2D9}">
          <dgm14:cNvPr xmlns:dgm14="http://schemas.microsoft.com/office/drawing/2010/diagram" id="0" name="" descr="Bank"/>
        </a:ext>
      </dgm:extLst>
    </dgm:pt>
    <dgm:pt modelId="{41587775-4A06-4923-8858-3930369DD13C}" type="pres">
      <dgm:prSet presAssocID="{358E5F00-2534-40D4-B578-8D23571A387A}" presName="spaceRect" presStyleCnt="0"/>
      <dgm:spPr>
        <a:scene3d>
          <a:camera prst="orthographicFront"/>
          <a:lightRig rig="threePt" dir="t"/>
        </a:scene3d>
        <a:sp3d>
          <a:bevelT/>
        </a:sp3d>
      </dgm:spPr>
    </dgm:pt>
    <dgm:pt modelId="{864EF9C3-D412-473D-BFF7-1563A8AF0BF7}" type="pres">
      <dgm:prSet presAssocID="{358E5F00-2534-40D4-B578-8D23571A387A}" presName="textRect" presStyleLbl="revTx" presStyleIdx="0" presStyleCnt="6">
        <dgm:presLayoutVars>
          <dgm:chMax val="1"/>
          <dgm:chPref val="1"/>
        </dgm:presLayoutVars>
      </dgm:prSet>
      <dgm:spPr/>
    </dgm:pt>
    <dgm:pt modelId="{145FDC53-6CDD-466A-8BD1-D07C910E3E44}" type="pres">
      <dgm:prSet presAssocID="{5CD833CB-D36F-4891-A5A6-05B05C21D6F9}" presName="sibTrans" presStyleCnt="0"/>
      <dgm:spPr>
        <a:scene3d>
          <a:camera prst="orthographicFront"/>
          <a:lightRig rig="threePt" dir="t"/>
        </a:scene3d>
        <a:sp3d>
          <a:bevelT/>
        </a:sp3d>
      </dgm:spPr>
    </dgm:pt>
    <dgm:pt modelId="{C2D33312-190B-4EA5-88DB-E6BC13A97303}" type="pres">
      <dgm:prSet presAssocID="{F05D6018-4BFC-4929-B404-10AACD94131A}" presName="compNode" presStyleCnt="0"/>
      <dgm:spPr>
        <a:scene3d>
          <a:camera prst="orthographicFront"/>
          <a:lightRig rig="threePt" dir="t"/>
        </a:scene3d>
        <a:sp3d>
          <a:bevelT/>
        </a:sp3d>
      </dgm:spPr>
    </dgm:pt>
    <dgm:pt modelId="{360D004D-4BB5-43D2-96CB-634451CF28FF}" type="pres">
      <dgm:prSet presAssocID="{F05D6018-4BFC-4929-B404-10AACD94131A}" presName="iconBgRect" presStyleLbl="bgShp" presStyleIdx="1" presStyleCnt="6"/>
      <dgm:spPr>
        <a:ln>
          <a:noFill/>
        </a:ln>
        <a:scene3d>
          <a:camera prst="orthographicFront"/>
          <a:lightRig rig="threePt" dir="t"/>
        </a:scene3d>
        <a:sp3d>
          <a:bevelT/>
        </a:sp3d>
      </dgm:spPr>
    </dgm:pt>
    <dgm:pt modelId="{F927CF0C-3A70-42AA-8DC2-C73F59ED2710}" type="pres">
      <dgm:prSet presAssocID="{F05D6018-4BFC-4929-B404-10AACD94131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scene3d>
          <a:camera prst="orthographicFront"/>
          <a:lightRig rig="threePt" dir="t"/>
        </a:scene3d>
        <a:sp3d>
          <a:bevelT/>
        </a:sp3d>
      </dgm:spPr>
      <dgm:extLst>
        <a:ext uri="{E40237B7-FDA0-4F09-8148-C483321AD2D9}">
          <dgm14:cNvPr xmlns:dgm14="http://schemas.microsoft.com/office/drawing/2010/diagram" id="0" name="" descr="Head with Gears"/>
        </a:ext>
      </dgm:extLst>
    </dgm:pt>
    <dgm:pt modelId="{1A341C5E-8C4C-4BAF-B47F-8B5248A943EF}" type="pres">
      <dgm:prSet presAssocID="{F05D6018-4BFC-4929-B404-10AACD94131A}" presName="spaceRect" presStyleCnt="0"/>
      <dgm:spPr>
        <a:scene3d>
          <a:camera prst="orthographicFront"/>
          <a:lightRig rig="threePt" dir="t"/>
        </a:scene3d>
        <a:sp3d>
          <a:bevelT/>
        </a:sp3d>
      </dgm:spPr>
    </dgm:pt>
    <dgm:pt modelId="{25250148-1D08-47F2-BFD0-7C337528FBCB}" type="pres">
      <dgm:prSet presAssocID="{F05D6018-4BFC-4929-B404-10AACD94131A}" presName="textRect" presStyleLbl="revTx" presStyleIdx="1" presStyleCnt="6">
        <dgm:presLayoutVars>
          <dgm:chMax val="1"/>
          <dgm:chPref val="1"/>
        </dgm:presLayoutVars>
      </dgm:prSet>
      <dgm:spPr/>
    </dgm:pt>
    <dgm:pt modelId="{B4D89DA8-453E-4612-8C52-9AAAECF0DF6A}" type="pres">
      <dgm:prSet presAssocID="{A8A6E0ED-F7ED-4618-BF7E-6530FF315962}" presName="sibTrans" presStyleCnt="0"/>
      <dgm:spPr>
        <a:scene3d>
          <a:camera prst="orthographicFront"/>
          <a:lightRig rig="threePt" dir="t"/>
        </a:scene3d>
        <a:sp3d>
          <a:bevelT/>
        </a:sp3d>
      </dgm:spPr>
    </dgm:pt>
    <dgm:pt modelId="{11638909-B33D-43C4-B275-DDE73E61432B}" type="pres">
      <dgm:prSet presAssocID="{6E18D60F-6809-4EB2-8478-220736932483}" presName="compNode" presStyleCnt="0"/>
      <dgm:spPr>
        <a:scene3d>
          <a:camera prst="orthographicFront"/>
          <a:lightRig rig="threePt" dir="t"/>
        </a:scene3d>
        <a:sp3d>
          <a:bevelT/>
        </a:sp3d>
      </dgm:spPr>
    </dgm:pt>
    <dgm:pt modelId="{0D5ECBD0-3D31-4A08-AE67-66BF8D0BFD98}" type="pres">
      <dgm:prSet presAssocID="{6E18D60F-6809-4EB2-8478-220736932483}" presName="iconBgRect" presStyleLbl="bgShp" presStyleIdx="2" presStyleCnt="6"/>
      <dgm:spPr>
        <a:scene3d>
          <a:camera prst="orthographicFront"/>
          <a:lightRig rig="threePt" dir="t"/>
        </a:scene3d>
        <a:sp3d>
          <a:bevelT/>
        </a:sp3d>
      </dgm:spPr>
    </dgm:pt>
    <dgm:pt modelId="{54DF142C-2724-4B63-8D3E-80B8B8640780}" type="pres">
      <dgm:prSet presAssocID="{6E18D60F-6809-4EB2-8478-220736932483}"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scene3d>
          <a:camera prst="orthographicFront"/>
          <a:lightRig rig="threePt" dir="t"/>
        </a:scene3d>
        <a:sp3d>
          <a:bevelT/>
        </a:sp3d>
      </dgm:spPr>
      <dgm:extLst>
        <a:ext uri="{E40237B7-FDA0-4F09-8148-C483321AD2D9}">
          <dgm14:cNvPr xmlns:dgm14="http://schemas.microsoft.com/office/drawing/2010/diagram" id="0" name="" descr="City"/>
        </a:ext>
      </dgm:extLst>
    </dgm:pt>
    <dgm:pt modelId="{07BEA46C-6689-4481-9F6A-C78CAAEAF2E2}" type="pres">
      <dgm:prSet presAssocID="{6E18D60F-6809-4EB2-8478-220736932483}" presName="spaceRect" presStyleCnt="0"/>
      <dgm:spPr>
        <a:scene3d>
          <a:camera prst="orthographicFront"/>
          <a:lightRig rig="threePt" dir="t"/>
        </a:scene3d>
        <a:sp3d>
          <a:bevelT/>
        </a:sp3d>
      </dgm:spPr>
    </dgm:pt>
    <dgm:pt modelId="{6C620E6C-F00D-4E4C-84EE-63C9E39D176E}" type="pres">
      <dgm:prSet presAssocID="{6E18D60F-6809-4EB2-8478-220736932483}" presName="textRect" presStyleLbl="revTx" presStyleIdx="2" presStyleCnt="6">
        <dgm:presLayoutVars>
          <dgm:chMax val="1"/>
          <dgm:chPref val="1"/>
        </dgm:presLayoutVars>
      </dgm:prSet>
      <dgm:spPr/>
    </dgm:pt>
    <dgm:pt modelId="{49A8950B-2CE3-49A3-B599-66B4785687FA}" type="pres">
      <dgm:prSet presAssocID="{CB511C9D-F4F6-45A5-904A-9D9C98B40FDE}" presName="sibTrans" presStyleCnt="0"/>
      <dgm:spPr>
        <a:scene3d>
          <a:camera prst="orthographicFront"/>
          <a:lightRig rig="threePt" dir="t"/>
        </a:scene3d>
        <a:sp3d>
          <a:bevelT/>
        </a:sp3d>
      </dgm:spPr>
    </dgm:pt>
    <dgm:pt modelId="{8B3052D2-5B6F-412C-B565-C8FB683F7395}" type="pres">
      <dgm:prSet presAssocID="{392D1E26-CB67-41D0-BB1C-B36EAF70D435}" presName="compNode" presStyleCnt="0"/>
      <dgm:spPr>
        <a:scene3d>
          <a:camera prst="orthographicFront"/>
          <a:lightRig rig="threePt" dir="t"/>
        </a:scene3d>
        <a:sp3d>
          <a:bevelT/>
        </a:sp3d>
      </dgm:spPr>
    </dgm:pt>
    <dgm:pt modelId="{9B052E9B-BD72-4007-88DD-C35146D852DE}" type="pres">
      <dgm:prSet presAssocID="{392D1E26-CB67-41D0-BB1C-B36EAF70D435}" presName="iconBgRect" presStyleLbl="bgShp" presStyleIdx="3" presStyleCnt="6"/>
      <dgm:spPr>
        <a:scene3d>
          <a:camera prst="orthographicFront"/>
          <a:lightRig rig="threePt" dir="t"/>
        </a:scene3d>
        <a:sp3d>
          <a:bevelT/>
        </a:sp3d>
      </dgm:spPr>
    </dgm:pt>
    <dgm:pt modelId="{D509B212-BA42-4AA7-816C-2086DD3C620D}" type="pres">
      <dgm:prSet presAssocID="{392D1E26-CB67-41D0-BB1C-B36EAF70D43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scene3d>
          <a:camera prst="orthographicFront"/>
          <a:lightRig rig="threePt" dir="t"/>
        </a:scene3d>
        <a:sp3d>
          <a:bevelT/>
        </a:sp3d>
      </dgm:spPr>
      <dgm:extLst>
        <a:ext uri="{E40237B7-FDA0-4F09-8148-C483321AD2D9}">
          <dgm14:cNvPr xmlns:dgm14="http://schemas.microsoft.com/office/drawing/2010/diagram" id="0" name="" descr="Brain in head"/>
        </a:ext>
      </dgm:extLst>
    </dgm:pt>
    <dgm:pt modelId="{C0EE446F-CC13-45B3-8FE0-D8109B84C9A4}" type="pres">
      <dgm:prSet presAssocID="{392D1E26-CB67-41D0-BB1C-B36EAF70D435}" presName="spaceRect" presStyleCnt="0"/>
      <dgm:spPr>
        <a:scene3d>
          <a:camera prst="orthographicFront"/>
          <a:lightRig rig="threePt" dir="t"/>
        </a:scene3d>
        <a:sp3d>
          <a:bevelT/>
        </a:sp3d>
      </dgm:spPr>
    </dgm:pt>
    <dgm:pt modelId="{3F403712-4384-406B-8FEE-D8FA9BD1C058}" type="pres">
      <dgm:prSet presAssocID="{392D1E26-CB67-41D0-BB1C-B36EAF70D435}" presName="textRect" presStyleLbl="revTx" presStyleIdx="3" presStyleCnt="6">
        <dgm:presLayoutVars>
          <dgm:chMax val="1"/>
          <dgm:chPref val="1"/>
        </dgm:presLayoutVars>
      </dgm:prSet>
      <dgm:spPr>
        <a:xfrm>
          <a:off x="59" y="4399696"/>
          <a:ext cx="1729687" cy="691875"/>
        </a:xfrm>
        <a:prstGeom prst="rect">
          <a:avLst/>
        </a:prstGeom>
      </dgm:spPr>
    </dgm:pt>
    <dgm:pt modelId="{3B1CBE4A-C2C1-4009-8902-20C0D1E13E5D}" type="pres">
      <dgm:prSet presAssocID="{6065C0C6-E195-4BC9-BCC7-B651DCFA0275}" presName="sibTrans" presStyleCnt="0"/>
      <dgm:spPr>
        <a:scene3d>
          <a:camera prst="orthographicFront"/>
          <a:lightRig rig="threePt" dir="t"/>
        </a:scene3d>
        <a:sp3d>
          <a:bevelT/>
        </a:sp3d>
      </dgm:spPr>
    </dgm:pt>
    <dgm:pt modelId="{3EB11A7E-2962-409D-AF22-5659803CC560}" type="pres">
      <dgm:prSet presAssocID="{7449A70C-C0F8-476D-A3F0-3CD266688748}" presName="compNode" presStyleCnt="0"/>
      <dgm:spPr>
        <a:scene3d>
          <a:camera prst="orthographicFront"/>
          <a:lightRig rig="threePt" dir="t"/>
        </a:scene3d>
        <a:sp3d>
          <a:bevelT/>
        </a:sp3d>
      </dgm:spPr>
    </dgm:pt>
    <dgm:pt modelId="{4EE15E4F-6B61-43B1-83CB-A2A5D5CF670A}" type="pres">
      <dgm:prSet presAssocID="{7449A70C-C0F8-476D-A3F0-3CD266688748}" presName="iconBgRect" presStyleLbl="bgShp" presStyleIdx="4" presStyleCnt="6"/>
      <dgm:spPr>
        <a:scene3d>
          <a:camera prst="orthographicFront"/>
          <a:lightRig rig="threePt" dir="t"/>
        </a:scene3d>
        <a:sp3d>
          <a:bevelT/>
        </a:sp3d>
      </dgm:spPr>
    </dgm:pt>
    <dgm:pt modelId="{79003EE6-D60B-4E17-80CE-90B96F9BB02F}" type="pres">
      <dgm:prSet presAssocID="{7449A70C-C0F8-476D-A3F0-3CD26668874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scene3d>
          <a:camera prst="orthographicFront"/>
          <a:lightRig rig="threePt" dir="t"/>
        </a:scene3d>
        <a:sp3d>
          <a:bevelT/>
        </a:sp3d>
      </dgm:spPr>
      <dgm:extLst>
        <a:ext uri="{E40237B7-FDA0-4F09-8148-C483321AD2D9}">
          <dgm14:cNvPr xmlns:dgm14="http://schemas.microsoft.com/office/drawing/2010/diagram" id="0" name="" descr="Money"/>
        </a:ext>
      </dgm:extLst>
    </dgm:pt>
    <dgm:pt modelId="{FDEE7239-5C80-4065-8331-A3E88C16DE46}" type="pres">
      <dgm:prSet presAssocID="{7449A70C-C0F8-476D-A3F0-3CD266688748}" presName="spaceRect" presStyleCnt="0"/>
      <dgm:spPr>
        <a:scene3d>
          <a:camera prst="orthographicFront"/>
          <a:lightRig rig="threePt" dir="t"/>
        </a:scene3d>
        <a:sp3d>
          <a:bevelT/>
        </a:sp3d>
      </dgm:spPr>
    </dgm:pt>
    <dgm:pt modelId="{7E5B5805-B0C1-4405-92D1-E40EF739C17D}" type="pres">
      <dgm:prSet presAssocID="{7449A70C-C0F8-476D-A3F0-3CD266688748}" presName="textRect" presStyleLbl="revTx" presStyleIdx="4" presStyleCnt="6">
        <dgm:presLayoutVars>
          <dgm:chMax val="1"/>
          <dgm:chPref val="1"/>
        </dgm:presLayoutVars>
      </dgm:prSet>
      <dgm:spPr/>
    </dgm:pt>
    <dgm:pt modelId="{49FADF80-4038-45E5-8BE7-CC849477B8E4}" type="pres">
      <dgm:prSet presAssocID="{1ECAFA97-5DF4-4561-ACE5-D74FE20027E8}" presName="sibTrans" presStyleCnt="0"/>
      <dgm:spPr>
        <a:scene3d>
          <a:camera prst="orthographicFront"/>
          <a:lightRig rig="threePt" dir="t"/>
        </a:scene3d>
        <a:sp3d>
          <a:bevelT/>
        </a:sp3d>
      </dgm:spPr>
    </dgm:pt>
    <dgm:pt modelId="{3745222E-A87D-4CF1-8A6D-0AF44F12881B}" type="pres">
      <dgm:prSet presAssocID="{06F468F5-B0EA-4E38-9441-09DA98CEF6C2}" presName="compNode" presStyleCnt="0"/>
      <dgm:spPr>
        <a:scene3d>
          <a:camera prst="orthographicFront"/>
          <a:lightRig rig="threePt" dir="t"/>
        </a:scene3d>
        <a:sp3d>
          <a:bevelT/>
        </a:sp3d>
      </dgm:spPr>
    </dgm:pt>
    <dgm:pt modelId="{13CB4368-45E5-4278-A89F-FB059467C493}" type="pres">
      <dgm:prSet presAssocID="{06F468F5-B0EA-4E38-9441-09DA98CEF6C2}" presName="iconBgRect" presStyleLbl="bgShp" presStyleIdx="5" presStyleCnt="6"/>
      <dgm:spPr>
        <a:scene3d>
          <a:camera prst="orthographicFront"/>
          <a:lightRig rig="threePt" dir="t"/>
        </a:scene3d>
        <a:sp3d>
          <a:bevelT/>
        </a:sp3d>
      </dgm:spPr>
    </dgm:pt>
    <dgm:pt modelId="{A5E18F76-2CA5-486A-A428-4587A114DF93}" type="pres">
      <dgm:prSet presAssocID="{06F468F5-B0EA-4E38-9441-09DA98CEF6C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scene3d>
          <a:camera prst="orthographicFront"/>
          <a:lightRig rig="threePt" dir="t"/>
        </a:scene3d>
        <a:sp3d>
          <a:bevelT/>
        </a:sp3d>
      </dgm:spPr>
      <dgm:extLst>
        <a:ext uri="{E40237B7-FDA0-4F09-8148-C483321AD2D9}">
          <dgm14:cNvPr xmlns:dgm14="http://schemas.microsoft.com/office/drawing/2010/diagram" id="0" name="" descr="Coins"/>
        </a:ext>
      </dgm:extLst>
    </dgm:pt>
    <dgm:pt modelId="{742AD665-0719-4676-90AF-CF16688F27F4}" type="pres">
      <dgm:prSet presAssocID="{06F468F5-B0EA-4E38-9441-09DA98CEF6C2}" presName="spaceRect" presStyleCnt="0"/>
      <dgm:spPr>
        <a:scene3d>
          <a:camera prst="orthographicFront"/>
          <a:lightRig rig="threePt" dir="t"/>
        </a:scene3d>
        <a:sp3d>
          <a:bevelT/>
        </a:sp3d>
      </dgm:spPr>
    </dgm:pt>
    <dgm:pt modelId="{2108B8D8-47CA-4AD2-A472-3F54C3B9D0E3}" type="pres">
      <dgm:prSet presAssocID="{06F468F5-B0EA-4E38-9441-09DA98CEF6C2}" presName="textRect" presStyleLbl="revTx" presStyleIdx="5" presStyleCnt="6">
        <dgm:presLayoutVars>
          <dgm:chMax val="1"/>
          <dgm:chPref val="1"/>
        </dgm:presLayoutVars>
      </dgm:prSet>
      <dgm:spPr/>
    </dgm:pt>
  </dgm:ptLst>
  <dgm:cxnLst>
    <dgm:cxn modelId="{7C50FE26-6E40-42E7-9274-6E031E15A051}" type="presOf" srcId="{F05D6018-4BFC-4929-B404-10AACD94131A}" destId="{25250148-1D08-47F2-BFD0-7C337528FBCB}" srcOrd="0" destOrd="0" presId="urn:microsoft.com/office/officeart/2018/5/layout/IconCircleLabelList"/>
    <dgm:cxn modelId="{E1553430-C600-4545-B44E-B1DEBE751CE4}" type="presOf" srcId="{06F468F5-B0EA-4E38-9441-09DA98CEF6C2}" destId="{2108B8D8-47CA-4AD2-A472-3F54C3B9D0E3}" srcOrd="0" destOrd="0" presId="urn:microsoft.com/office/officeart/2018/5/layout/IconCircleLabelList"/>
    <dgm:cxn modelId="{547D0632-E299-4DD0-B1E7-F7B84CEE5289}" type="presOf" srcId="{3AA9DE7D-AD11-4675-B1F7-18179E50BAE2}" destId="{2182CC1E-AD95-4B25-8A82-DA9E8813FE50}" srcOrd="0" destOrd="0" presId="urn:microsoft.com/office/officeart/2018/5/layout/IconCircleLabelList"/>
    <dgm:cxn modelId="{9C098634-3747-4979-8999-BDB87D689B77}" srcId="{3AA9DE7D-AD11-4675-B1F7-18179E50BAE2}" destId="{7449A70C-C0F8-476D-A3F0-3CD266688748}" srcOrd="4" destOrd="0" parTransId="{5EDE6375-C6C5-4411-9E82-05BB258D402E}" sibTransId="{1ECAFA97-5DF4-4561-ACE5-D74FE20027E8}"/>
    <dgm:cxn modelId="{8A369169-779B-4444-AD47-7E2DC6A8B02D}" type="presOf" srcId="{358E5F00-2534-40D4-B578-8D23571A387A}" destId="{864EF9C3-D412-473D-BFF7-1563A8AF0BF7}" srcOrd="0" destOrd="0" presId="urn:microsoft.com/office/officeart/2018/5/layout/IconCircleLabelList"/>
    <dgm:cxn modelId="{523DE26F-646F-4476-8204-F878945BDB47}" srcId="{3AA9DE7D-AD11-4675-B1F7-18179E50BAE2}" destId="{6E18D60F-6809-4EB2-8478-220736932483}" srcOrd="2" destOrd="0" parTransId="{81888E26-707D-4600-A654-505E11E09494}" sibTransId="{CB511C9D-F4F6-45A5-904A-9D9C98B40FDE}"/>
    <dgm:cxn modelId="{DC054380-0EE3-44A9-9A92-007A5E121A91}" srcId="{3AA9DE7D-AD11-4675-B1F7-18179E50BAE2}" destId="{392D1E26-CB67-41D0-BB1C-B36EAF70D435}" srcOrd="3" destOrd="0" parTransId="{DFCFF8D6-CD30-419D-87A3-2134A8650D28}" sibTransId="{6065C0C6-E195-4BC9-BCC7-B651DCFA0275}"/>
    <dgm:cxn modelId="{75B15EA5-0EAE-412A-9A39-EEB44E2DD082}" srcId="{3AA9DE7D-AD11-4675-B1F7-18179E50BAE2}" destId="{06F468F5-B0EA-4E38-9441-09DA98CEF6C2}" srcOrd="5" destOrd="0" parTransId="{3857CA17-3DE6-406C-A843-200ED2FFE91F}" sibTransId="{7BF5CF93-9C94-44A6-B83B-E66D8CE616AF}"/>
    <dgm:cxn modelId="{6B4B04AE-4757-4F95-9781-8B442E05BA07}" type="presOf" srcId="{6E18D60F-6809-4EB2-8478-220736932483}" destId="{6C620E6C-F00D-4E4C-84EE-63C9E39D176E}" srcOrd="0" destOrd="0" presId="urn:microsoft.com/office/officeart/2018/5/layout/IconCircleLabelList"/>
    <dgm:cxn modelId="{573C7FC9-5BFA-43EE-B039-8F2AC97668FC}" type="presOf" srcId="{392D1E26-CB67-41D0-BB1C-B36EAF70D435}" destId="{3F403712-4384-406B-8FEE-D8FA9BD1C058}" srcOrd="0" destOrd="0" presId="urn:microsoft.com/office/officeart/2018/5/layout/IconCircleLabelList"/>
    <dgm:cxn modelId="{4A408DC9-4526-4954-8F00-CDC0A73DB221}" type="presOf" srcId="{7449A70C-C0F8-476D-A3F0-3CD266688748}" destId="{7E5B5805-B0C1-4405-92D1-E40EF739C17D}" srcOrd="0" destOrd="0" presId="urn:microsoft.com/office/officeart/2018/5/layout/IconCircleLabelList"/>
    <dgm:cxn modelId="{F0F024D1-7159-40EE-9A33-5D901FC48BDD}" srcId="{3AA9DE7D-AD11-4675-B1F7-18179E50BAE2}" destId="{F05D6018-4BFC-4929-B404-10AACD94131A}" srcOrd="1" destOrd="0" parTransId="{F857B4BD-9BDF-4371-9512-F8446E96C0C7}" sibTransId="{A8A6E0ED-F7ED-4618-BF7E-6530FF315962}"/>
    <dgm:cxn modelId="{F8C9ACF5-FFB3-47A5-A706-A50C72C793BB}" srcId="{3AA9DE7D-AD11-4675-B1F7-18179E50BAE2}" destId="{358E5F00-2534-40D4-B578-8D23571A387A}" srcOrd="0" destOrd="0" parTransId="{32631B57-0E1F-46E2-BF38-591828790014}" sibTransId="{5CD833CB-D36F-4891-A5A6-05B05C21D6F9}"/>
    <dgm:cxn modelId="{E9037544-A15F-4F5D-B509-FEAABDD932E9}" type="presParOf" srcId="{2182CC1E-AD95-4B25-8A82-DA9E8813FE50}" destId="{41BD24EA-D024-49C8-9D65-B8CDFDFE75C1}" srcOrd="0" destOrd="0" presId="urn:microsoft.com/office/officeart/2018/5/layout/IconCircleLabelList"/>
    <dgm:cxn modelId="{B3806DF3-1721-4FD4-B999-DBA80D669AEB}" type="presParOf" srcId="{41BD24EA-D024-49C8-9D65-B8CDFDFE75C1}" destId="{61A034F2-C91D-4362-9AED-9871472F687C}" srcOrd="0" destOrd="0" presId="urn:microsoft.com/office/officeart/2018/5/layout/IconCircleLabelList"/>
    <dgm:cxn modelId="{13C2D6C0-7CA7-4911-8471-4FD8C8FD35BE}" type="presParOf" srcId="{41BD24EA-D024-49C8-9D65-B8CDFDFE75C1}" destId="{F7B669C2-5C59-48BF-9775-DDBEC3CEF72B}" srcOrd="1" destOrd="0" presId="urn:microsoft.com/office/officeart/2018/5/layout/IconCircleLabelList"/>
    <dgm:cxn modelId="{0016A978-47C6-4527-A36A-345CE4A8044D}" type="presParOf" srcId="{41BD24EA-D024-49C8-9D65-B8CDFDFE75C1}" destId="{41587775-4A06-4923-8858-3930369DD13C}" srcOrd="2" destOrd="0" presId="urn:microsoft.com/office/officeart/2018/5/layout/IconCircleLabelList"/>
    <dgm:cxn modelId="{F619D0D0-DFE9-430E-9C15-5FF2BB9EA26E}" type="presParOf" srcId="{41BD24EA-D024-49C8-9D65-B8CDFDFE75C1}" destId="{864EF9C3-D412-473D-BFF7-1563A8AF0BF7}" srcOrd="3" destOrd="0" presId="urn:microsoft.com/office/officeart/2018/5/layout/IconCircleLabelList"/>
    <dgm:cxn modelId="{158D4335-25CF-43BF-8461-1F1949D6A3CB}" type="presParOf" srcId="{2182CC1E-AD95-4B25-8A82-DA9E8813FE50}" destId="{145FDC53-6CDD-466A-8BD1-D07C910E3E44}" srcOrd="1" destOrd="0" presId="urn:microsoft.com/office/officeart/2018/5/layout/IconCircleLabelList"/>
    <dgm:cxn modelId="{42DE44E4-2DF7-4279-BC9C-758D601BA51B}" type="presParOf" srcId="{2182CC1E-AD95-4B25-8A82-DA9E8813FE50}" destId="{C2D33312-190B-4EA5-88DB-E6BC13A97303}" srcOrd="2" destOrd="0" presId="urn:microsoft.com/office/officeart/2018/5/layout/IconCircleLabelList"/>
    <dgm:cxn modelId="{2C6054D0-0A42-4069-850B-907BF6C650D8}" type="presParOf" srcId="{C2D33312-190B-4EA5-88DB-E6BC13A97303}" destId="{360D004D-4BB5-43D2-96CB-634451CF28FF}" srcOrd="0" destOrd="0" presId="urn:microsoft.com/office/officeart/2018/5/layout/IconCircleLabelList"/>
    <dgm:cxn modelId="{FCDAC70F-7506-4C63-8CD3-6434DFA64548}" type="presParOf" srcId="{C2D33312-190B-4EA5-88DB-E6BC13A97303}" destId="{F927CF0C-3A70-42AA-8DC2-C73F59ED2710}" srcOrd="1" destOrd="0" presId="urn:microsoft.com/office/officeart/2018/5/layout/IconCircleLabelList"/>
    <dgm:cxn modelId="{DA8DB037-E583-4B53-8F4D-5A727E43B264}" type="presParOf" srcId="{C2D33312-190B-4EA5-88DB-E6BC13A97303}" destId="{1A341C5E-8C4C-4BAF-B47F-8B5248A943EF}" srcOrd="2" destOrd="0" presId="urn:microsoft.com/office/officeart/2018/5/layout/IconCircleLabelList"/>
    <dgm:cxn modelId="{73D0768F-6834-4B9E-A5EE-792BE457DB86}" type="presParOf" srcId="{C2D33312-190B-4EA5-88DB-E6BC13A97303}" destId="{25250148-1D08-47F2-BFD0-7C337528FBCB}" srcOrd="3" destOrd="0" presId="urn:microsoft.com/office/officeart/2018/5/layout/IconCircleLabelList"/>
    <dgm:cxn modelId="{06047112-5C2E-4B9E-9D37-BABBA5993051}" type="presParOf" srcId="{2182CC1E-AD95-4B25-8A82-DA9E8813FE50}" destId="{B4D89DA8-453E-4612-8C52-9AAAECF0DF6A}" srcOrd="3" destOrd="0" presId="urn:microsoft.com/office/officeart/2018/5/layout/IconCircleLabelList"/>
    <dgm:cxn modelId="{039B8F30-6C28-420A-80AF-E138DB77FBEF}" type="presParOf" srcId="{2182CC1E-AD95-4B25-8A82-DA9E8813FE50}" destId="{11638909-B33D-43C4-B275-DDE73E61432B}" srcOrd="4" destOrd="0" presId="urn:microsoft.com/office/officeart/2018/5/layout/IconCircleLabelList"/>
    <dgm:cxn modelId="{4138ECA4-7E6A-4732-94A6-F3BB0C236AF1}" type="presParOf" srcId="{11638909-B33D-43C4-B275-DDE73E61432B}" destId="{0D5ECBD0-3D31-4A08-AE67-66BF8D0BFD98}" srcOrd="0" destOrd="0" presId="urn:microsoft.com/office/officeart/2018/5/layout/IconCircleLabelList"/>
    <dgm:cxn modelId="{21BE0121-268E-47CD-8817-ADC8A7DEBD79}" type="presParOf" srcId="{11638909-B33D-43C4-B275-DDE73E61432B}" destId="{54DF142C-2724-4B63-8D3E-80B8B8640780}" srcOrd="1" destOrd="0" presId="urn:microsoft.com/office/officeart/2018/5/layout/IconCircleLabelList"/>
    <dgm:cxn modelId="{CFF72AE9-068E-41B6-9340-5290A26F4FA0}" type="presParOf" srcId="{11638909-B33D-43C4-B275-DDE73E61432B}" destId="{07BEA46C-6689-4481-9F6A-C78CAAEAF2E2}" srcOrd="2" destOrd="0" presId="urn:microsoft.com/office/officeart/2018/5/layout/IconCircleLabelList"/>
    <dgm:cxn modelId="{BC8FE76C-FF66-4D5E-BD89-BF6BF086B4E9}" type="presParOf" srcId="{11638909-B33D-43C4-B275-DDE73E61432B}" destId="{6C620E6C-F00D-4E4C-84EE-63C9E39D176E}" srcOrd="3" destOrd="0" presId="urn:microsoft.com/office/officeart/2018/5/layout/IconCircleLabelList"/>
    <dgm:cxn modelId="{1D229971-D958-459B-919B-83312D31E03A}" type="presParOf" srcId="{2182CC1E-AD95-4B25-8A82-DA9E8813FE50}" destId="{49A8950B-2CE3-49A3-B599-66B4785687FA}" srcOrd="5" destOrd="0" presId="urn:microsoft.com/office/officeart/2018/5/layout/IconCircleLabelList"/>
    <dgm:cxn modelId="{479F96CA-59A7-46EE-8B54-A9C873C4CAB0}" type="presParOf" srcId="{2182CC1E-AD95-4B25-8A82-DA9E8813FE50}" destId="{8B3052D2-5B6F-412C-B565-C8FB683F7395}" srcOrd="6" destOrd="0" presId="urn:microsoft.com/office/officeart/2018/5/layout/IconCircleLabelList"/>
    <dgm:cxn modelId="{62E6ABFF-5085-4488-8E5A-B764089404F7}" type="presParOf" srcId="{8B3052D2-5B6F-412C-B565-C8FB683F7395}" destId="{9B052E9B-BD72-4007-88DD-C35146D852DE}" srcOrd="0" destOrd="0" presId="urn:microsoft.com/office/officeart/2018/5/layout/IconCircleLabelList"/>
    <dgm:cxn modelId="{95C9A5D2-3035-4928-A1F3-2F69D1ED8D74}" type="presParOf" srcId="{8B3052D2-5B6F-412C-B565-C8FB683F7395}" destId="{D509B212-BA42-4AA7-816C-2086DD3C620D}" srcOrd="1" destOrd="0" presId="urn:microsoft.com/office/officeart/2018/5/layout/IconCircleLabelList"/>
    <dgm:cxn modelId="{713C8BEA-B692-4E91-BB80-5E4304310A82}" type="presParOf" srcId="{8B3052D2-5B6F-412C-B565-C8FB683F7395}" destId="{C0EE446F-CC13-45B3-8FE0-D8109B84C9A4}" srcOrd="2" destOrd="0" presId="urn:microsoft.com/office/officeart/2018/5/layout/IconCircleLabelList"/>
    <dgm:cxn modelId="{E50E75E0-F216-41A2-BFB0-FD087C501678}" type="presParOf" srcId="{8B3052D2-5B6F-412C-B565-C8FB683F7395}" destId="{3F403712-4384-406B-8FEE-D8FA9BD1C058}" srcOrd="3" destOrd="0" presId="urn:microsoft.com/office/officeart/2018/5/layout/IconCircleLabelList"/>
    <dgm:cxn modelId="{F9BD93A6-AED2-4585-B42A-9D1D9F1C02FB}" type="presParOf" srcId="{2182CC1E-AD95-4B25-8A82-DA9E8813FE50}" destId="{3B1CBE4A-C2C1-4009-8902-20C0D1E13E5D}" srcOrd="7" destOrd="0" presId="urn:microsoft.com/office/officeart/2018/5/layout/IconCircleLabelList"/>
    <dgm:cxn modelId="{CD100F31-C849-4C5E-B8B0-6C11FB7A23BB}" type="presParOf" srcId="{2182CC1E-AD95-4B25-8A82-DA9E8813FE50}" destId="{3EB11A7E-2962-409D-AF22-5659803CC560}" srcOrd="8" destOrd="0" presId="urn:microsoft.com/office/officeart/2018/5/layout/IconCircleLabelList"/>
    <dgm:cxn modelId="{07A22020-DA70-4C68-9F53-13898F8AD5F2}" type="presParOf" srcId="{3EB11A7E-2962-409D-AF22-5659803CC560}" destId="{4EE15E4F-6B61-43B1-83CB-A2A5D5CF670A}" srcOrd="0" destOrd="0" presId="urn:microsoft.com/office/officeart/2018/5/layout/IconCircleLabelList"/>
    <dgm:cxn modelId="{E10444A7-E7FD-48DB-A23F-105103458FB2}" type="presParOf" srcId="{3EB11A7E-2962-409D-AF22-5659803CC560}" destId="{79003EE6-D60B-4E17-80CE-90B96F9BB02F}" srcOrd="1" destOrd="0" presId="urn:microsoft.com/office/officeart/2018/5/layout/IconCircleLabelList"/>
    <dgm:cxn modelId="{B868F86D-F518-4526-A1B1-F255E8C82A29}" type="presParOf" srcId="{3EB11A7E-2962-409D-AF22-5659803CC560}" destId="{FDEE7239-5C80-4065-8331-A3E88C16DE46}" srcOrd="2" destOrd="0" presId="urn:microsoft.com/office/officeart/2018/5/layout/IconCircleLabelList"/>
    <dgm:cxn modelId="{F49D3859-5B07-4DF4-9FCB-6A13C420CB2D}" type="presParOf" srcId="{3EB11A7E-2962-409D-AF22-5659803CC560}" destId="{7E5B5805-B0C1-4405-92D1-E40EF739C17D}" srcOrd="3" destOrd="0" presId="urn:microsoft.com/office/officeart/2018/5/layout/IconCircleLabelList"/>
    <dgm:cxn modelId="{A74A5A6C-9A86-4E09-B7BA-74C579DFD633}" type="presParOf" srcId="{2182CC1E-AD95-4B25-8A82-DA9E8813FE50}" destId="{49FADF80-4038-45E5-8BE7-CC849477B8E4}" srcOrd="9" destOrd="0" presId="urn:microsoft.com/office/officeart/2018/5/layout/IconCircleLabelList"/>
    <dgm:cxn modelId="{274CD90B-4A4B-46B4-BE87-C061E679ACA5}" type="presParOf" srcId="{2182CC1E-AD95-4B25-8A82-DA9E8813FE50}" destId="{3745222E-A87D-4CF1-8A6D-0AF44F12881B}" srcOrd="10" destOrd="0" presId="urn:microsoft.com/office/officeart/2018/5/layout/IconCircleLabelList"/>
    <dgm:cxn modelId="{3F4AA5E3-3393-43C5-9DF5-63412606DA4D}" type="presParOf" srcId="{3745222E-A87D-4CF1-8A6D-0AF44F12881B}" destId="{13CB4368-45E5-4278-A89F-FB059467C493}" srcOrd="0" destOrd="0" presId="urn:microsoft.com/office/officeart/2018/5/layout/IconCircleLabelList"/>
    <dgm:cxn modelId="{D72F032C-8E04-4D2A-8F9B-1BE0782AA66E}" type="presParOf" srcId="{3745222E-A87D-4CF1-8A6D-0AF44F12881B}" destId="{A5E18F76-2CA5-486A-A428-4587A114DF93}" srcOrd="1" destOrd="0" presId="urn:microsoft.com/office/officeart/2018/5/layout/IconCircleLabelList"/>
    <dgm:cxn modelId="{C9C47A85-0AEF-4F33-BBFB-78758CB65F46}" type="presParOf" srcId="{3745222E-A87D-4CF1-8A6D-0AF44F12881B}" destId="{742AD665-0719-4676-90AF-CF16688F27F4}" srcOrd="2" destOrd="0" presId="urn:microsoft.com/office/officeart/2018/5/layout/IconCircleLabelList"/>
    <dgm:cxn modelId="{3D4FD725-D6BB-44B3-AA68-346E9924335F}" type="presParOf" srcId="{3745222E-A87D-4CF1-8A6D-0AF44F12881B}" destId="{2108B8D8-47CA-4AD2-A472-3F54C3B9D0E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E3CC96-224C-4476-BC8E-B0A87B9E56AE}" type="doc">
      <dgm:prSet loTypeId="urn:microsoft.com/office/officeart/2005/8/layout/vList6" loCatId="process" qsTypeId="urn:microsoft.com/office/officeart/2005/8/quickstyle/simple1" qsCatId="simple" csTypeId="urn:microsoft.com/office/officeart/2005/8/colors/colorful5" csCatId="colorful" phldr="1"/>
      <dgm:spPr/>
      <dgm:t>
        <a:bodyPr/>
        <a:lstStyle/>
        <a:p>
          <a:endParaRPr lang="en-GB"/>
        </a:p>
      </dgm:t>
    </dgm:pt>
    <dgm:pt modelId="{EC69CFAF-E553-4765-B177-ED7B2ECBAFBC}">
      <dgm:prSet phldrT="[Text]" custT="1"/>
      <dgm:spPr/>
      <dgm:t>
        <a:bodyPr/>
        <a:lstStyle/>
        <a:p>
          <a:r>
            <a:rPr lang="en-GB" sz="2400" b="1" dirty="0"/>
            <a:t>Jurisdictional Stakeholders</a:t>
          </a:r>
        </a:p>
      </dgm:t>
    </dgm:pt>
    <dgm:pt modelId="{1E34D81F-DCEF-47A5-88B8-C21FC2BD811E}" type="parTrans" cxnId="{9742F003-9629-413D-80D1-035BE359705B}">
      <dgm:prSet/>
      <dgm:spPr/>
      <dgm:t>
        <a:bodyPr/>
        <a:lstStyle/>
        <a:p>
          <a:endParaRPr lang="en-GB" b="1"/>
        </a:p>
      </dgm:t>
    </dgm:pt>
    <dgm:pt modelId="{66B39712-0FA1-4E6F-A7FB-2E6DA1FFE2D4}" type="sibTrans" cxnId="{9742F003-9629-413D-80D1-035BE359705B}">
      <dgm:prSet/>
      <dgm:spPr/>
      <dgm:t>
        <a:bodyPr/>
        <a:lstStyle/>
        <a:p>
          <a:endParaRPr lang="en-GB" b="1"/>
        </a:p>
      </dgm:t>
    </dgm:pt>
    <dgm:pt modelId="{61E7D430-4DCA-448B-AD31-21AFC22DCC9F}">
      <dgm:prSet phldrT="[Text]" custT="1"/>
      <dgm:spPr/>
      <dgm:t>
        <a:bodyPr/>
        <a:lstStyle/>
        <a:p>
          <a:r>
            <a:rPr lang="en-GB" sz="1600" b="1" dirty="0"/>
            <a:t>Central Banks and Regulators </a:t>
          </a:r>
        </a:p>
      </dgm:t>
    </dgm:pt>
    <dgm:pt modelId="{06894025-DEC8-4D6C-B32F-DBCE7E847FC6}" type="parTrans" cxnId="{849F183B-DA20-4072-930D-911D95CB39A1}">
      <dgm:prSet/>
      <dgm:spPr/>
      <dgm:t>
        <a:bodyPr/>
        <a:lstStyle/>
        <a:p>
          <a:endParaRPr lang="en-GB" b="1"/>
        </a:p>
      </dgm:t>
    </dgm:pt>
    <dgm:pt modelId="{A90C427C-5573-415D-9F28-1BCBC44D247C}" type="sibTrans" cxnId="{849F183B-DA20-4072-930D-911D95CB39A1}">
      <dgm:prSet/>
      <dgm:spPr/>
      <dgm:t>
        <a:bodyPr/>
        <a:lstStyle/>
        <a:p>
          <a:endParaRPr lang="en-GB" b="1"/>
        </a:p>
      </dgm:t>
    </dgm:pt>
    <dgm:pt modelId="{1E9DA899-2097-4B7B-A9A2-206389F7FA94}">
      <dgm:prSet phldrT="[Text]" custT="1"/>
      <dgm:spPr/>
      <dgm:t>
        <a:bodyPr/>
        <a:lstStyle/>
        <a:p>
          <a:r>
            <a:rPr lang="en-GB" sz="2400" b="1" dirty="0"/>
            <a:t>Working Groups</a:t>
          </a:r>
        </a:p>
      </dgm:t>
    </dgm:pt>
    <dgm:pt modelId="{A8A80B14-E259-42D5-BC66-7916E2063EC5}" type="parTrans" cxnId="{2846AA94-5998-47F4-9A0A-ED1C8C48F8CA}">
      <dgm:prSet/>
      <dgm:spPr/>
      <dgm:t>
        <a:bodyPr/>
        <a:lstStyle/>
        <a:p>
          <a:endParaRPr lang="en-GB" b="1"/>
        </a:p>
      </dgm:t>
    </dgm:pt>
    <dgm:pt modelId="{C45BF2F6-9417-4198-809A-B8A46D292305}" type="sibTrans" cxnId="{2846AA94-5998-47F4-9A0A-ED1C8C48F8CA}">
      <dgm:prSet/>
      <dgm:spPr/>
      <dgm:t>
        <a:bodyPr/>
        <a:lstStyle/>
        <a:p>
          <a:endParaRPr lang="en-GB" b="1"/>
        </a:p>
      </dgm:t>
    </dgm:pt>
    <dgm:pt modelId="{7AFF4DBF-4BDE-4817-8D65-2CA7A264AB9E}">
      <dgm:prSet phldrT="[Text]" custT="1"/>
      <dgm:spPr/>
      <dgm:t>
        <a:bodyPr/>
        <a:lstStyle/>
        <a:p>
          <a:r>
            <a:rPr lang="en-GB" sz="1600" b="1" dirty="0"/>
            <a:t>Industry and regulatory representation to capture market advisory information into governance and operational models </a:t>
          </a:r>
        </a:p>
      </dgm:t>
    </dgm:pt>
    <dgm:pt modelId="{CF39D068-E3BC-49B3-97D9-0FF072BE277D}" type="parTrans" cxnId="{D0A75D0C-84DC-4A51-ADFA-747A9F9E4F71}">
      <dgm:prSet/>
      <dgm:spPr/>
      <dgm:t>
        <a:bodyPr/>
        <a:lstStyle/>
        <a:p>
          <a:endParaRPr lang="en-GB" b="1"/>
        </a:p>
      </dgm:t>
    </dgm:pt>
    <dgm:pt modelId="{86992B37-2DF9-4A94-A86E-099E0AAF7107}" type="sibTrans" cxnId="{D0A75D0C-84DC-4A51-ADFA-747A9F9E4F71}">
      <dgm:prSet/>
      <dgm:spPr/>
      <dgm:t>
        <a:bodyPr/>
        <a:lstStyle/>
        <a:p>
          <a:endParaRPr lang="en-GB" b="1"/>
        </a:p>
      </dgm:t>
    </dgm:pt>
    <dgm:pt modelId="{F7A44B44-B5D7-4E7A-98F3-EE29BB106E5A}">
      <dgm:prSet phldrT="[Text]" custT="1"/>
      <dgm:spPr/>
      <dgm:t>
        <a:bodyPr/>
        <a:lstStyle/>
        <a:p>
          <a:r>
            <a:rPr lang="en-GB" sz="2400" b="1" dirty="0"/>
            <a:t>Scheme Management</a:t>
          </a:r>
        </a:p>
      </dgm:t>
    </dgm:pt>
    <dgm:pt modelId="{E67EC551-0619-47E7-AB72-D0A8A1B782EB}" type="parTrans" cxnId="{BC5BEFC9-5AEB-420F-BC0C-2581EA927FCE}">
      <dgm:prSet/>
      <dgm:spPr/>
      <dgm:t>
        <a:bodyPr/>
        <a:lstStyle/>
        <a:p>
          <a:endParaRPr lang="en-GB" b="1"/>
        </a:p>
      </dgm:t>
    </dgm:pt>
    <dgm:pt modelId="{6E08D93C-7531-4E2D-831A-2B1B64237CBF}" type="sibTrans" cxnId="{BC5BEFC9-5AEB-420F-BC0C-2581EA927FCE}">
      <dgm:prSet/>
      <dgm:spPr/>
      <dgm:t>
        <a:bodyPr/>
        <a:lstStyle/>
        <a:p>
          <a:endParaRPr lang="en-GB" b="1"/>
        </a:p>
      </dgm:t>
    </dgm:pt>
    <dgm:pt modelId="{5829F86C-EB0A-479E-8F77-859B616212B7}">
      <dgm:prSet phldrT="[Text]" custT="1"/>
      <dgm:spPr/>
      <dgm:t>
        <a:bodyPr/>
        <a:lstStyle/>
        <a:p>
          <a:r>
            <a:rPr lang="en-GB" sz="1600" b="1" dirty="0"/>
            <a:t>Staging Platform is in Place</a:t>
          </a:r>
        </a:p>
      </dgm:t>
    </dgm:pt>
    <dgm:pt modelId="{7B9E4268-4998-4E82-BEB2-87FC4C77A695}" type="parTrans" cxnId="{3A2919A1-27D8-49F0-A0EA-34FA2686CAEC}">
      <dgm:prSet/>
      <dgm:spPr/>
      <dgm:t>
        <a:bodyPr/>
        <a:lstStyle/>
        <a:p>
          <a:endParaRPr lang="en-GB" b="1"/>
        </a:p>
      </dgm:t>
    </dgm:pt>
    <dgm:pt modelId="{C2F7EDA1-0276-4146-A1A4-22944D1FB6C2}" type="sibTrans" cxnId="{3A2919A1-27D8-49F0-A0EA-34FA2686CAEC}">
      <dgm:prSet/>
      <dgm:spPr/>
      <dgm:t>
        <a:bodyPr/>
        <a:lstStyle/>
        <a:p>
          <a:endParaRPr lang="en-GB" b="1"/>
        </a:p>
      </dgm:t>
    </dgm:pt>
    <dgm:pt modelId="{C06BDA1A-6CB7-4722-AD54-CF665FCE3716}">
      <dgm:prSet phldrT="[Text]" custT="1"/>
      <dgm:spPr/>
      <dgm:t>
        <a:bodyPr/>
        <a:lstStyle/>
        <a:p>
          <a:r>
            <a:rPr lang="en-GB" sz="2400" b="1" dirty="0"/>
            <a:t>Participant Engagement</a:t>
          </a:r>
        </a:p>
      </dgm:t>
    </dgm:pt>
    <dgm:pt modelId="{D6992B4F-38D4-4CDA-86CA-C3DFD982031B}" type="parTrans" cxnId="{13FE4E01-7A5A-40E9-8215-DD6835F9A0C1}">
      <dgm:prSet/>
      <dgm:spPr/>
      <dgm:t>
        <a:bodyPr/>
        <a:lstStyle/>
        <a:p>
          <a:endParaRPr lang="en-GB" b="1"/>
        </a:p>
      </dgm:t>
    </dgm:pt>
    <dgm:pt modelId="{1C628AA2-2A1D-459D-8C0A-B82E0CD54E45}" type="sibTrans" cxnId="{13FE4E01-7A5A-40E9-8215-DD6835F9A0C1}">
      <dgm:prSet/>
      <dgm:spPr/>
      <dgm:t>
        <a:bodyPr/>
        <a:lstStyle/>
        <a:p>
          <a:endParaRPr lang="en-GB" b="1"/>
        </a:p>
      </dgm:t>
    </dgm:pt>
    <dgm:pt modelId="{33FDA846-8490-41AB-8F05-EBC674C25AD6}">
      <dgm:prSet phldrT="[Text]" custT="1"/>
      <dgm:spPr/>
      <dgm:t>
        <a:bodyPr/>
        <a:lstStyle/>
        <a:p>
          <a:r>
            <a:rPr lang="en-GB" sz="1600" b="1" dirty="0"/>
            <a:t>Merchant and Financial Service Associations</a:t>
          </a:r>
        </a:p>
      </dgm:t>
    </dgm:pt>
    <dgm:pt modelId="{093FE62E-6D7E-4C5B-A692-F96ED6CE289E}" type="parTrans" cxnId="{EC6E359D-3FF6-4334-9F04-2A8C02BB114A}">
      <dgm:prSet/>
      <dgm:spPr/>
      <dgm:t>
        <a:bodyPr/>
        <a:lstStyle/>
        <a:p>
          <a:endParaRPr lang="en-GB" b="1"/>
        </a:p>
      </dgm:t>
    </dgm:pt>
    <dgm:pt modelId="{A90D60C6-08C9-424E-9C49-0247B4D0AC9D}" type="sibTrans" cxnId="{EC6E359D-3FF6-4334-9F04-2A8C02BB114A}">
      <dgm:prSet/>
      <dgm:spPr/>
      <dgm:t>
        <a:bodyPr/>
        <a:lstStyle/>
        <a:p>
          <a:endParaRPr lang="en-GB" b="1"/>
        </a:p>
      </dgm:t>
    </dgm:pt>
    <dgm:pt modelId="{703BE83F-40F8-4BD8-9CF8-723CB4B86D28}">
      <dgm:prSet custT="1"/>
      <dgm:spPr/>
      <dgm:t>
        <a:bodyPr/>
        <a:lstStyle/>
        <a:p>
          <a:r>
            <a:rPr lang="en-GB" sz="1600" b="1" dirty="0"/>
            <a:t>National Switch/DFSP Participation Training for IIPS compliance</a:t>
          </a:r>
        </a:p>
      </dgm:t>
    </dgm:pt>
    <dgm:pt modelId="{34727CC9-6507-46F8-86FF-09D2BD70934A}" type="parTrans" cxnId="{64ACBCB9-588F-45FC-B90F-961DB7BDFA1D}">
      <dgm:prSet/>
      <dgm:spPr/>
      <dgm:t>
        <a:bodyPr/>
        <a:lstStyle/>
        <a:p>
          <a:endParaRPr lang="en-GB" b="1"/>
        </a:p>
      </dgm:t>
    </dgm:pt>
    <dgm:pt modelId="{61F27E04-A1C3-4EED-9EE0-D6554C3C8729}" type="sibTrans" cxnId="{64ACBCB9-588F-45FC-B90F-961DB7BDFA1D}">
      <dgm:prSet/>
      <dgm:spPr/>
      <dgm:t>
        <a:bodyPr/>
        <a:lstStyle/>
        <a:p>
          <a:endParaRPr lang="en-GB" b="1"/>
        </a:p>
      </dgm:t>
    </dgm:pt>
    <dgm:pt modelId="{000E31A8-F40A-429C-994E-D025EFFEBED3}">
      <dgm:prSet phldrT="[Text]" custT="1"/>
      <dgm:spPr/>
      <dgm:t>
        <a:bodyPr/>
        <a:lstStyle/>
        <a:p>
          <a:r>
            <a:rPr lang="en-GB" sz="1600" b="1" dirty="0"/>
            <a:t>Establishing Soft Launch Capability </a:t>
          </a:r>
        </a:p>
      </dgm:t>
    </dgm:pt>
    <dgm:pt modelId="{13CB57F8-EC22-4CE7-B13D-C5D3CBB109DD}" type="parTrans" cxnId="{D4E50288-44AE-4BA9-A779-B36E2062F034}">
      <dgm:prSet/>
      <dgm:spPr/>
      <dgm:t>
        <a:bodyPr/>
        <a:lstStyle/>
        <a:p>
          <a:endParaRPr lang="en-GB" b="1"/>
        </a:p>
      </dgm:t>
    </dgm:pt>
    <dgm:pt modelId="{176D3633-C53F-4195-8B9A-4463DBF6AA67}" type="sibTrans" cxnId="{D4E50288-44AE-4BA9-A779-B36E2062F034}">
      <dgm:prSet/>
      <dgm:spPr/>
      <dgm:t>
        <a:bodyPr/>
        <a:lstStyle/>
        <a:p>
          <a:endParaRPr lang="en-GB" b="1"/>
        </a:p>
      </dgm:t>
    </dgm:pt>
    <dgm:pt modelId="{E7D7136B-B4D3-459F-8EED-E7854AA42958}">
      <dgm:prSet custT="1"/>
      <dgm:spPr/>
      <dgm:t>
        <a:bodyPr/>
        <a:lstStyle/>
        <a:p>
          <a:r>
            <a:rPr lang="en-GB" sz="1600" b="1" dirty="0"/>
            <a:t>Sponsored “early adopters” participation to  help develop the operating procedures</a:t>
          </a:r>
        </a:p>
      </dgm:t>
    </dgm:pt>
    <dgm:pt modelId="{6A611163-6DDD-4493-BC9D-C019AD1F59BE}" type="parTrans" cxnId="{3F185E0A-2074-4AF9-80E2-3B410639E9D1}">
      <dgm:prSet/>
      <dgm:spPr/>
      <dgm:t>
        <a:bodyPr/>
        <a:lstStyle/>
        <a:p>
          <a:endParaRPr lang="en-GB" b="1"/>
        </a:p>
      </dgm:t>
    </dgm:pt>
    <dgm:pt modelId="{463020C1-812E-4E32-8CC5-10735305AB38}" type="sibTrans" cxnId="{3F185E0A-2074-4AF9-80E2-3B410639E9D1}">
      <dgm:prSet/>
      <dgm:spPr/>
      <dgm:t>
        <a:bodyPr/>
        <a:lstStyle/>
        <a:p>
          <a:endParaRPr lang="en-GB" b="1"/>
        </a:p>
      </dgm:t>
    </dgm:pt>
    <dgm:pt modelId="{37CAEBE5-71BA-4173-A9C7-32F4AF6B2FDD}">
      <dgm:prSet phldrT="[Text]" custT="1"/>
      <dgm:spPr/>
      <dgm:t>
        <a:bodyPr/>
        <a:lstStyle/>
        <a:p>
          <a:r>
            <a:rPr lang="en-GB" sz="1600" b="1" dirty="0"/>
            <a:t>Regulatory, Technical and Standards and Commercial Working Groups</a:t>
          </a:r>
        </a:p>
      </dgm:t>
    </dgm:pt>
    <dgm:pt modelId="{C743FEC1-6215-462B-B9A0-31DF7DDCB8B8}" type="parTrans" cxnId="{BE861F3D-2954-4423-9732-00D82BAFDA9A}">
      <dgm:prSet/>
      <dgm:spPr/>
      <dgm:t>
        <a:bodyPr/>
        <a:lstStyle/>
        <a:p>
          <a:endParaRPr lang="en-GB" b="1"/>
        </a:p>
      </dgm:t>
    </dgm:pt>
    <dgm:pt modelId="{837D751F-E5D1-4278-B7A3-45BEAE16CC28}" type="sibTrans" cxnId="{BE861F3D-2954-4423-9732-00D82BAFDA9A}">
      <dgm:prSet/>
      <dgm:spPr/>
      <dgm:t>
        <a:bodyPr/>
        <a:lstStyle/>
        <a:p>
          <a:endParaRPr lang="en-GB" b="1"/>
        </a:p>
      </dgm:t>
    </dgm:pt>
    <dgm:pt modelId="{07475793-D73E-4363-BBD9-6B8B8B195E4B}">
      <dgm:prSet phldrT="[Text]" custT="1"/>
      <dgm:spPr/>
      <dgm:t>
        <a:bodyPr/>
        <a:lstStyle/>
        <a:p>
          <a:pPr>
            <a:buNone/>
          </a:pPr>
          <a:r>
            <a:rPr lang="en-GB" sz="1600" b="1" dirty="0">
              <a:sym typeface="Wingdings" panose="05000000000000000000" pitchFamily="2" charset="2"/>
            </a:rPr>
            <a:t>      Scheme Governance</a:t>
          </a:r>
          <a:endParaRPr lang="en-GB" sz="1600" b="1" dirty="0"/>
        </a:p>
      </dgm:t>
    </dgm:pt>
    <dgm:pt modelId="{8AE155F5-E47B-4722-9EED-8AEE138A94EF}" type="parTrans" cxnId="{50EB8494-1C94-4714-ADA9-28999370FDAA}">
      <dgm:prSet/>
      <dgm:spPr/>
      <dgm:t>
        <a:bodyPr/>
        <a:lstStyle/>
        <a:p>
          <a:endParaRPr lang="en-GB" b="1"/>
        </a:p>
      </dgm:t>
    </dgm:pt>
    <dgm:pt modelId="{E6A94D65-7B72-4DE2-9798-3068BB1A20B5}" type="sibTrans" cxnId="{50EB8494-1C94-4714-ADA9-28999370FDAA}">
      <dgm:prSet/>
      <dgm:spPr/>
      <dgm:t>
        <a:bodyPr/>
        <a:lstStyle/>
        <a:p>
          <a:endParaRPr lang="en-GB" b="1"/>
        </a:p>
      </dgm:t>
    </dgm:pt>
    <dgm:pt modelId="{D0B705B6-7AB1-49A4-B9ED-BD1870EF415D}">
      <dgm:prSet phldrT="[Text]" custT="1"/>
      <dgm:spPr/>
      <dgm:t>
        <a:bodyPr/>
        <a:lstStyle/>
        <a:p>
          <a:pPr>
            <a:buNone/>
          </a:pPr>
          <a:r>
            <a:rPr lang="en-GB" sz="1600" b="1" dirty="0">
              <a:sym typeface="Wingdings" panose="05000000000000000000" pitchFamily="2" charset="2"/>
            </a:rPr>
            <a:t> Governance and Operating Rules</a:t>
          </a:r>
          <a:endParaRPr lang="en-GB" sz="1600" b="1" dirty="0"/>
        </a:p>
      </dgm:t>
    </dgm:pt>
    <dgm:pt modelId="{A18A7218-72D1-4CE2-B261-2B3BBF01F1B4}" type="parTrans" cxnId="{198381C5-EFD7-4705-B0FD-96E551706815}">
      <dgm:prSet/>
      <dgm:spPr/>
      <dgm:t>
        <a:bodyPr/>
        <a:lstStyle/>
        <a:p>
          <a:endParaRPr lang="en-GB" b="1"/>
        </a:p>
      </dgm:t>
    </dgm:pt>
    <dgm:pt modelId="{76FFD301-FE9F-43B9-AD64-CC2C3F674F3E}" type="sibTrans" cxnId="{198381C5-EFD7-4705-B0FD-96E551706815}">
      <dgm:prSet/>
      <dgm:spPr/>
      <dgm:t>
        <a:bodyPr/>
        <a:lstStyle/>
        <a:p>
          <a:endParaRPr lang="en-GB" b="1"/>
        </a:p>
      </dgm:t>
    </dgm:pt>
    <dgm:pt modelId="{06672D47-F865-4E50-BA70-7F0F7FB92609}">
      <dgm:prSet phldrT="[Text]" custT="1"/>
      <dgm:spPr/>
      <dgm:t>
        <a:bodyPr/>
        <a:lstStyle/>
        <a:p>
          <a:r>
            <a:rPr lang="en-GB" sz="1600" b="1" dirty="0"/>
            <a:t>Pre-approval “fake-money on real-rails” in preparation for regulatory approval</a:t>
          </a:r>
        </a:p>
      </dgm:t>
    </dgm:pt>
    <dgm:pt modelId="{179B22E5-6D12-49C2-8FDB-E272E56C3546}" type="parTrans" cxnId="{E8D58CA9-2C9E-4B71-ABB3-01589C1E4201}">
      <dgm:prSet/>
      <dgm:spPr/>
      <dgm:t>
        <a:bodyPr/>
        <a:lstStyle/>
        <a:p>
          <a:endParaRPr lang="en-GB" b="1"/>
        </a:p>
      </dgm:t>
    </dgm:pt>
    <dgm:pt modelId="{C944CDEF-96C7-46CF-822F-C5CA57B7FEF2}" type="sibTrans" cxnId="{E8D58CA9-2C9E-4B71-ABB3-01589C1E4201}">
      <dgm:prSet/>
      <dgm:spPr/>
      <dgm:t>
        <a:bodyPr/>
        <a:lstStyle/>
        <a:p>
          <a:endParaRPr lang="en-GB" b="1"/>
        </a:p>
      </dgm:t>
    </dgm:pt>
    <dgm:pt modelId="{36EA5105-CDCA-48E7-A34F-2319C30CFC70}" type="pres">
      <dgm:prSet presAssocID="{8CE3CC96-224C-4476-BC8E-B0A87B9E56AE}" presName="Name0" presStyleCnt="0">
        <dgm:presLayoutVars>
          <dgm:dir/>
          <dgm:animLvl val="lvl"/>
          <dgm:resizeHandles/>
        </dgm:presLayoutVars>
      </dgm:prSet>
      <dgm:spPr/>
    </dgm:pt>
    <dgm:pt modelId="{C8587A42-3ADD-4ABC-9E6C-C4FDDA042851}" type="pres">
      <dgm:prSet presAssocID="{EC69CFAF-E553-4765-B177-ED7B2ECBAFBC}" presName="linNode" presStyleCnt="0"/>
      <dgm:spPr/>
    </dgm:pt>
    <dgm:pt modelId="{B9408FC1-C6F1-40D2-AD80-8C9BB9E5B0E6}" type="pres">
      <dgm:prSet presAssocID="{EC69CFAF-E553-4765-B177-ED7B2ECBAFBC}" presName="parentShp" presStyleLbl="node1" presStyleIdx="0" presStyleCnt="4" custScaleX="69161" custLinFactNeighborX="-14" custLinFactNeighborY="-3105">
        <dgm:presLayoutVars>
          <dgm:bulletEnabled val="1"/>
        </dgm:presLayoutVars>
      </dgm:prSet>
      <dgm:spPr/>
    </dgm:pt>
    <dgm:pt modelId="{7681A11B-9F42-45AD-B03F-46902BB198D0}" type="pres">
      <dgm:prSet presAssocID="{EC69CFAF-E553-4765-B177-ED7B2ECBAFBC}" presName="childShp" presStyleLbl="bgAccFollowNode1" presStyleIdx="0" presStyleCnt="4" custScaleX="123344" custScaleY="157688" custLinFactNeighborX="22" custLinFactNeighborY="9560">
        <dgm:presLayoutVars>
          <dgm:bulletEnabled val="1"/>
        </dgm:presLayoutVars>
      </dgm:prSet>
      <dgm:spPr/>
    </dgm:pt>
    <dgm:pt modelId="{0B3CE99B-5392-4317-8A10-F1833DF1F47E}" type="pres">
      <dgm:prSet presAssocID="{66B39712-0FA1-4E6F-A7FB-2E6DA1FFE2D4}" presName="spacing" presStyleCnt="0"/>
      <dgm:spPr/>
    </dgm:pt>
    <dgm:pt modelId="{EF3D14A1-84D8-4D67-860D-865C41614694}" type="pres">
      <dgm:prSet presAssocID="{1E9DA899-2097-4B7B-A9A2-206389F7FA94}" presName="linNode" presStyleCnt="0"/>
      <dgm:spPr/>
    </dgm:pt>
    <dgm:pt modelId="{6B0EB607-79F9-4EB7-8CC5-E69E4527B60E}" type="pres">
      <dgm:prSet presAssocID="{1E9DA899-2097-4B7B-A9A2-206389F7FA94}" presName="parentShp" presStyleLbl="node1" presStyleIdx="1" presStyleCnt="4" custScaleX="69523" custLinFactNeighborX="-24" custLinFactNeighborY="-25314">
        <dgm:presLayoutVars>
          <dgm:bulletEnabled val="1"/>
        </dgm:presLayoutVars>
      </dgm:prSet>
      <dgm:spPr/>
    </dgm:pt>
    <dgm:pt modelId="{336BFAF0-248E-4AAE-920F-2F1A12378BAC}" type="pres">
      <dgm:prSet presAssocID="{1E9DA899-2097-4B7B-A9A2-206389F7FA94}" presName="childShp" presStyleLbl="bgAccFollowNode1" presStyleIdx="1" presStyleCnt="4" custScaleX="125892" custScaleY="160862" custLinFactNeighborX="37" custLinFactNeighborY="-27091">
        <dgm:presLayoutVars>
          <dgm:bulletEnabled val="1"/>
        </dgm:presLayoutVars>
      </dgm:prSet>
      <dgm:spPr/>
    </dgm:pt>
    <dgm:pt modelId="{51B2A08C-D989-4905-9A20-C5E0D9857919}" type="pres">
      <dgm:prSet presAssocID="{C45BF2F6-9417-4198-809A-B8A46D292305}" presName="spacing" presStyleCnt="0"/>
      <dgm:spPr/>
    </dgm:pt>
    <dgm:pt modelId="{65C4D672-1CF0-4D36-A478-C4FE34A17D2C}" type="pres">
      <dgm:prSet presAssocID="{F7A44B44-B5D7-4E7A-98F3-EE29BB106E5A}" presName="linNode" presStyleCnt="0"/>
      <dgm:spPr/>
    </dgm:pt>
    <dgm:pt modelId="{CEEFEC8F-1557-45F2-AB99-BDA306EAA41D}" type="pres">
      <dgm:prSet presAssocID="{F7A44B44-B5D7-4E7A-98F3-EE29BB106E5A}" presName="parentShp" presStyleLbl="node1" presStyleIdx="2" presStyleCnt="4" custScaleX="66474" custLinFactNeighborX="-113" custLinFactNeighborY="-40814">
        <dgm:presLayoutVars>
          <dgm:bulletEnabled val="1"/>
        </dgm:presLayoutVars>
      </dgm:prSet>
      <dgm:spPr/>
    </dgm:pt>
    <dgm:pt modelId="{5E89D8F8-B2C1-4A93-8D68-E415221E6B19}" type="pres">
      <dgm:prSet presAssocID="{F7A44B44-B5D7-4E7A-98F3-EE29BB106E5A}" presName="childShp" presStyleLbl="bgAccFollowNode1" presStyleIdx="2" presStyleCnt="4" custScaleX="122287" custScaleY="159932" custLinFactNeighborX="170" custLinFactNeighborY="-36218">
        <dgm:presLayoutVars>
          <dgm:bulletEnabled val="1"/>
        </dgm:presLayoutVars>
      </dgm:prSet>
      <dgm:spPr/>
    </dgm:pt>
    <dgm:pt modelId="{51446808-89EB-49ED-B659-D14CA45B0FCB}" type="pres">
      <dgm:prSet presAssocID="{6E08D93C-7531-4E2D-831A-2B1B64237CBF}" presName="spacing" presStyleCnt="0"/>
      <dgm:spPr/>
    </dgm:pt>
    <dgm:pt modelId="{4F42D068-7788-4D00-AEF2-7762E80399CF}" type="pres">
      <dgm:prSet presAssocID="{C06BDA1A-6CB7-4722-AD54-CF665FCE3716}" presName="linNode" presStyleCnt="0"/>
      <dgm:spPr/>
    </dgm:pt>
    <dgm:pt modelId="{5F765D71-66F5-4FE9-A9A7-D018CDF1EE4A}" type="pres">
      <dgm:prSet presAssocID="{C06BDA1A-6CB7-4722-AD54-CF665FCE3716}" presName="parentShp" presStyleLbl="node1" presStyleIdx="3" presStyleCnt="4" custScaleX="67465" custLinFactNeighborX="-77" custLinFactNeighborY="-42679">
        <dgm:presLayoutVars>
          <dgm:bulletEnabled val="1"/>
        </dgm:presLayoutVars>
      </dgm:prSet>
      <dgm:spPr/>
    </dgm:pt>
    <dgm:pt modelId="{268B921D-AC9D-47A8-BF36-9B602C4DBF03}" type="pres">
      <dgm:prSet presAssocID="{C06BDA1A-6CB7-4722-AD54-CF665FCE3716}" presName="childShp" presStyleLbl="bgAccFollowNode1" presStyleIdx="3" presStyleCnt="4" custScaleX="123180" custScaleY="131101" custLinFactNeighborX="57" custLinFactNeighborY="-41751">
        <dgm:presLayoutVars>
          <dgm:bulletEnabled val="1"/>
        </dgm:presLayoutVars>
      </dgm:prSet>
      <dgm:spPr/>
    </dgm:pt>
  </dgm:ptLst>
  <dgm:cxnLst>
    <dgm:cxn modelId="{13FE4E01-7A5A-40E9-8215-DD6835F9A0C1}" srcId="{8CE3CC96-224C-4476-BC8E-B0A87B9E56AE}" destId="{C06BDA1A-6CB7-4722-AD54-CF665FCE3716}" srcOrd="3" destOrd="0" parTransId="{D6992B4F-38D4-4CDA-86CA-C3DFD982031B}" sibTransId="{1C628AA2-2A1D-459D-8C0A-B82E0CD54E45}"/>
    <dgm:cxn modelId="{9742F003-9629-413D-80D1-035BE359705B}" srcId="{8CE3CC96-224C-4476-BC8E-B0A87B9E56AE}" destId="{EC69CFAF-E553-4765-B177-ED7B2ECBAFBC}" srcOrd="0" destOrd="0" parTransId="{1E34D81F-DCEF-47A5-88B8-C21FC2BD811E}" sibTransId="{66B39712-0FA1-4E6F-A7FB-2E6DA1FFE2D4}"/>
    <dgm:cxn modelId="{3F185E0A-2074-4AF9-80E2-3B410639E9D1}" srcId="{C06BDA1A-6CB7-4722-AD54-CF665FCE3716}" destId="{E7D7136B-B4D3-459F-8EED-E7854AA42958}" srcOrd="1" destOrd="0" parTransId="{6A611163-6DDD-4493-BC9D-C019AD1F59BE}" sibTransId="{463020C1-812E-4E32-8CC5-10735305AB38}"/>
    <dgm:cxn modelId="{D0A75D0C-84DC-4A51-ADFA-747A9F9E4F71}" srcId="{1E9DA899-2097-4B7B-A9A2-206389F7FA94}" destId="{7AFF4DBF-4BDE-4817-8D65-2CA7A264AB9E}" srcOrd="0" destOrd="0" parTransId="{CF39D068-E3BC-49B3-97D9-0FF072BE277D}" sibTransId="{86992B37-2DF9-4A94-A86E-099E0AAF7107}"/>
    <dgm:cxn modelId="{4E14610F-51C9-4DCA-A892-0657E03D90A8}" type="presOf" srcId="{33FDA846-8490-41AB-8F05-EBC674C25AD6}" destId="{7681A11B-9F42-45AD-B03F-46902BB198D0}" srcOrd="0" destOrd="1" presId="urn:microsoft.com/office/officeart/2005/8/layout/vList6"/>
    <dgm:cxn modelId="{E2EDD516-86E1-425C-A65A-21B49C7E92E8}" type="presOf" srcId="{06672D47-F865-4E50-BA70-7F0F7FB92609}" destId="{5E89D8F8-B2C1-4A93-8D68-E415221E6B19}" srcOrd="0" destOrd="1" presId="urn:microsoft.com/office/officeart/2005/8/layout/vList6"/>
    <dgm:cxn modelId="{4BFFF817-15CA-4C08-B582-309F9C496473}" type="presOf" srcId="{D0B705B6-7AB1-49A4-B9ED-BD1870EF415D}" destId="{336BFAF0-248E-4AAE-920F-2F1A12378BAC}" srcOrd="0" destOrd="2" presId="urn:microsoft.com/office/officeart/2005/8/layout/vList6"/>
    <dgm:cxn modelId="{CF42FB1D-8E15-4F4A-9147-0CB9D41E60A4}" type="presOf" srcId="{703BE83F-40F8-4BD8-9CF8-723CB4B86D28}" destId="{268B921D-AC9D-47A8-BF36-9B602C4DBF03}" srcOrd="0" destOrd="0" presId="urn:microsoft.com/office/officeart/2005/8/layout/vList6"/>
    <dgm:cxn modelId="{EDD30F2B-600D-4511-A595-87941432FA71}" type="presOf" srcId="{000E31A8-F40A-429C-994E-D025EFFEBED3}" destId="{5E89D8F8-B2C1-4A93-8D68-E415221E6B19}" srcOrd="0" destOrd="2" presId="urn:microsoft.com/office/officeart/2005/8/layout/vList6"/>
    <dgm:cxn modelId="{849F183B-DA20-4072-930D-911D95CB39A1}" srcId="{EC69CFAF-E553-4765-B177-ED7B2ECBAFBC}" destId="{61E7D430-4DCA-448B-AD31-21AFC22DCC9F}" srcOrd="0" destOrd="0" parTransId="{06894025-DEC8-4D6C-B32F-DBCE7E847FC6}" sibTransId="{A90C427C-5573-415D-9F28-1BCBC44D247C}"/>
    <dgm:cxn modelId="{BE861F3D-2954-4423-9732-00D82BAFDA9A}" srcId="{1E9DA899-2097-4B7B-A9A2-206389F7FA94}" destId="{37CAEBE5-71BA-4173-A9C7-32F4AF6B2FDD}" srcOrd="1" destOrd="0" parTransId="{C743FEC1-6215-462B-B9A0-31DF7DDCB8B8}" sibTransId="{837D751F-E5D1-4278-B7A3-45BEAE16CC28}"/>
    <dgm:cxn modelId="{B518DA64-D793-4A9C-B40A-44294EB25D63}" type="presOf" srcId="{07475793-D73E-4363-BBD9-6B8B8B195E4B}" destId="{7681A11B-9F42-45AD-B03F-46902BB198D0}" srcOrd="0" destOrd="2" presId="urn:microsoft.com/office/officeart/2005/8/layout/vList6"/>
    <dgm:cxn modelId="{FBC39B45-9652-46E2-A222-4C56E6CF643F}" type="presOf" srcId="{37CAEBE5-71BA-4173-A9C7-32F4AF6B2FDD}" destId="{336BFAF0-248E-4AAE-920F-2F1A12378BAC}" srcOrd="0" destOrd="1" presId="urn:microsoft.com/office/officeart/2005/8/layout/vList6"/>
    <dgm:cxn modelId="{01FE8267-06A3-44C7-A31A-0BDECE2CFEFD}" type="presOf" srcId="{7AFF4DBF-4BDE-4817-8D65-2CA7A264AB9E}" destId="{336BFAF0-248E-4AAE-920F-2F1A12378BAC}" srcOrd="0" destOrd="0" presId="urn:microsoft.com/office/officeart/2005/8/layout/vList6"/>
    <dgm:cxn modelId="{EDCCD853-0971-4329-A8AC-F1C0D1C76628}" type="presOf" srcId="{EC69CFAF-E553-4765-B177-ED7B2ECBAFBC}" destId="{B9408FC1-C6F1-40D2-AD80-8C9BB9E5B0E6}" srcOrd="0" destOrd="0" presId="urn:microsoft.com/office/officeart/2005/8/layout/vList6"/>
    <dgm:cxn modelId="{D4E50288-44AE-4BA9-A779-B36E2062F034}" srcId="{F7A44B44-B5D7-4E7A-98F3-EE29BB106E5A}" destId="{000E31A8-F40A-429C-994E-D025EFFEBED3}" srcOrd="2" destOrd="0" parTransId="{13CB57F8-EC22-4CE7-B13D-C5D3CBB109DD}" sibTransId="{176D3633-C53F-4195-8B9A-4463DBF6AA67}"/>
    <dgm:cxn modelId="{5617328C-4007-481C-8726-95ED2FE36382}" type="presOf" srcId="{1E9DA899-2097-4B7B-A9A2-206389F7FA94}" destId="{6B0EB607-79F9-4EB7-8CC5-E69E4527B60E}" srcOrd="0" destOrd="0" presId="urn:microsoft.com/office/officeart/2005/8/layout/vList6"/>
    <dgm:cxn modelId="{50EB8494-1C94-4714-ADA9-28999370FDAA}" srcId="{EC69CFAF-E553-4765-B177-ED7B2ECBAFBC}" destId="{07475793-D73E-4363-BBD9-6B8B8B195E4B}" srcOrd="2" destOrd="0" parTransId="{8AE155F5-E47B-4722-9EED-8AEE138A94EF}" sibTransId="{E6A94D65-7B72-4DE2-9798-3068BB1A20B5}"/>
    <dgm:cxn modelId="{2846AA94-5998-47F4-9A0A-ED1C8C48F8CA}" srcId="{8CE3CC96-224C-4476-BC8E-B0A87B9E56AE}" destId="{1E9DA899-2097-4B7B-A9A2-206389F7FA94}" srcOrd="1" destOrd="0" parTransId="{A8A80B14-E259-42D5-BC66-7916E2063EC5}" sibTransId="{C45BF2F6-9417-4198-809A-B8A46D292305}"/>
    <dgm:cxn modelId="{EC6E359D-3FF6-4334-9F04-2A8C02BB114A}" srcId="{EC69CFAF-E553-4765-B177-ED7B2ECBAFBC}" destId="{33FDA846-8490-41AB-8F05-EBC674C25AD6}" srcOrd="1" destOrd="0" parTransId="{093FE62E-6D7E-4C5B-A692-F96ED6CE289E}" sibTransId="{A90D60C6-08C9-424E-9C49-0247B4D0AC9D}"/>
    <dgm:cxn modelId="{3A2919A1-27D8-49F0-A0EA-34FA2686CAEC}" srcId="{F7A44B44-B5D7-4E7A-98F3-EE29BB106E5A}" destId="{5829F86C-EB0A-479E-8F77-859B616212B7}" srcOrd="0" destOrd="0" parTransId="{7B9E4268-4998-4E82-BEB2-87FC4C77A695}" sibTransId="{C2F7EDA1-0276-4146-A1A4-22944D1FB6C2}"/>
    <dgm:cxn modelId="{E8D58CA9-2C9E-4B71-ABB3-01589C1E4201}" srcId="{F7A44B44-B5D7-4E7A-98F3-EE29BB106E5A}" destId="{06672D47-F865-4E50-BA70-7F0F7FB92609}" srcOrd="1" destOrd="0" parTransId="{179B22E5-6D12-49C2-8FDB-E272E56C3546}" sibTransId="{C944CDEF-96C7-46CF-822F-C5CA57B7FEF2}"/>
    <dgm:cxn modelId="{64ACBCB9-588F-45FC-B90F-961DB7BDFA1D}" srcId="{C06BDA1A-6CB7-4722-AD54-CF665FCE3716}" destId="{703BE83F-40F8-4BD8-9CF8-723CB4B86D28}" srcOrd="0" destOrd="0" parTransId="{34727CC9-6507-46F8-86FF-09D2BD70934A}" sibTransId="{61F27E04-A1C3-4EED-9EE0-D6554C3C8729}"/>
    <dgm:cxn modelId="{609014BE-74A9-4FA8-B655-1B379940064A}" type="presOf" srcId="{5829F86C-EB0A-479E-8F77-859B616212B7}" destId="{5E89D8F8-B2C1-4A93-8D68-E415221E6B19}" srcOrd="0" destOrd="0" presId="urn:microsoft.com/office/officeart/2005/8/layout/vList6"/>
    <dgm:cxn modelId="{36D7AFC1-F156-414A-B270-C3D2863125DD}" type="presOf" srcId="{C06BDA1A-6CB7-4722-AD54-CF665FCE3716}" destId="{5F765D71-66F5-4FE9-A9A7-D018CDF1EE4A}" srcOrd="0" destOrd="0" presId="urn:microsoft.com/office/officeart/2005/8/layout/vList6"/>
    <dgm:cxn modelId="{198381C5-EFD7-4705-B0FD-96E551706815}" srcId="{37CAEBE5-71BA-4173-A9C7-32F4AF6B2FDD}" destId="{D0B705B6-7AB1-49A4-B9ED-BD1870EF415D}" srcOrd="0" destOrd="0" parTransId="{A18A7218-72D1-4CE2-B261-2B3BBF01F1B4}" sibTransId="{76FFD301-FE9F-43B9-AD64-CC2C3F674F3E}"/>
    <dgm:cxn modelId="{BC5BEFC9-5AEB-420F-BC0C-2581EA927FCE}" srcId="{8CE3CC96-224C-4476-BC8E-B0A87B9E56AE}" destId="{F7A44B44-B5D7-4E7A-98F3-EE29BB106E5A}" srcOrd="2" destOrd="0" parTransId="{E67EC551-0619-47E7-AB72-D0A8A1B782EB}" sibTransId="{6E08D93C-7531-4E2D-831A-2B1B64237CBF}"/>
    <dgm:cxn modelId="{09BDF5C9-C72B-4B4C-9742-67AA6D1688B0}" type="presOf" srcId="{E7D7136B-B4D3-459F-8EED-E7854AA42958}" destId="{268B921D-AC9D-47A8-BF36-9B602C4DBF03}" srcOrd="0" destOrd="1" presId="urn:microsoft.com/office/officeart/2005/8/layout/vList6"/>
    <dgm:cxn modelId="{DCA8C7D8-895E-4E78-869F-04F0BB11192A}" type="presOf" srcId="{8CE3CC96-224C-4476-BC8E-B0A87B9E56AE}" destId="{36EA5105-CDCA-48E7-A34F-2319C30CFC70}" srcOrd="0" destOrd="0" presId="urn:microsoft.com/office/officeart/2005/8/layout/vList6"/>
    <dgm:cxn modelId="{6C147ADA-43B2-41EF-8EC6-DD71DAA712B0}" type="presOf" srcId="{F7A44B44-B5D7-4E7A-98F3-EE29BB106E5A}" destId="{CEEFEC8F-1557-45F2-AB99-BDA306EAA41D}" srcOrd="0" destOrd="0" presId="urn:microsoft.com/office/officeart/2005/8/layout/vList6"/>
    <dgm:cxn modelId="{98A572F7-E48E-4D58-88BD-893FB2A9337B}" type="presOf" srcId="{61E7D430-4DCA-448B-AD31-21AFC22DCC9F}" destId="{7681A11B-9F42-45AD-B03F-46902BB198D0}" srcOrd="0" destOrd="0" presId="urn:microsoft.com/office/officeart/2005/8/layout/vList6"/>
    <dgm:cxn modelId="{074A5B76-AB80-439A-A855-0288C50C8B11}" type="presParOf" srcId="{36EA5105-CDCA-48E7-A34F-2319C30CFC70}" destId="{C8587A42-3ADD-4ABC-9E6C-C4FDDA042851}" srcOrd="0" destOrd="0" presId="urn:microsoft.com/office/officeart/2005/8/layout/vList6"/>
    <dgm:cxn modelId="{5A8DC798-4039-4F15-A695-36A67F0A56DA}" type="presParOf" srcId="{C8587A42-3ADD-4ABC-9E6C-C4FDDA042851}" destId="{B9408FC1-C6F1-40D2-AD80-8C9BB9E5B0E6}" srcOrd="0" destOrd="0" presId="urn:microsoft.com/office/officeart/2005/8/layout/vList6"/>
    <dgm:cxn modelId="{FC4898DA-6DCB-4660-B114-753FE75F9EBE}" type="presParOf" srcId="{C8587A42-3ADD-4ABC-9E6C-C4FDDA042851}" destId="{7681A11B-9F42-45AD-B03F-46902BB198D0}" srcOrd="1" destOrd="0" presId="urn:microsoft.com/office/officeart/2005/8/layout/vList6"/>
    <dgm:cxn modelId="{9CB07F05-071E-409C-B6ED-24FA0A52EFBE}" type="presParOf" srcId="{36EA5105-CDCA-48E7-A34F-2319C30CFC70}" destId="{0B3CE99B-5392-4317-8A10-F1833DF1F47E}" srcOrd="1" destOrd="0" presId="urn:microsoft.com/office/officeart/2005/8/layout/vList6"/>
    <dgm:cxn modelId="{080AC417-4F64-4410-A250-877E7399AE66}" type="presParOf" srcId="{36EA5105-CDCA-48E7-A34F-2319C30CFC70}" destId="{EF3D14A1-84D8-4D67-860D-865C41614694}" srcOrd="2" destOrd="0" presId="urn:microsoft.com/office/officeart/2005/8/layout/vList6"/>
    <dgm:cxn modelId="{BAAF1B80-8238-4962-84DC-4357937473AF}" type="presParOf" srcId="{EF3D14A1-84D8-4D67-860D-865C41614694}" destId="{6B0EB607-79F9-4EB7-8CC5-E69E4527B60E}" srcOrd="0" destOrd="0" presId="urn:microsoft.com/office/officeart/2005/8/layout/vList6"/>
    <dgm:cxn modelId="{AC0C4BA1-E6C7-4D35-923A-0F0B1BF29165}" type="presParOf" srcId="{EF3D14A1-84D8-4D67-860D-865C41614694}" destId="{336BFAF0-248E-4AAE-920F-2F1A12378BAC}" srcOrd="1" destOrd="0" presId="urn:microsoft.com/office/officeart/2005/8/layout/vList6"/>
    <dgm:cxn modelId="{EA23C168-A965-49CE-B156-CF04597F78A2}" type="presParOf" srcId="{36EA5105-CDCA-48E7-A34F-2319C30CFC70}" destId="{51B2A08C-D989-4905-9A20-C5E0D9857919}" srcOrd="3" destOrd="0" presId="urn:microsoft.com/office/officeart/2005/8/layout/vList6"/>
    <dgm:cxn modelId="{2658034A-A5CA-4A0A-97B0-F93DA9DCA07A}" type="presParOf" srcId="{36EA5105-CDCA-48E7-A34F-2319C30CFC70}" destId="{65C4D672-1CF0-4D36-A478-C4FE34A17D2C}" srcOrd="4" destOrd="0" presId="urn:microsoft.com/office/officeart/2005/8/layout/vList6"/>
    <dgm:cxn modelId="{5E67B552-F067-42D7-9418-3DDAA4B71D11}" type="presParOf" srcId="{65C4D672-1CF0-4D36-A478-C4FE34A17D2C}" destId="{CEEFEC8F-1557-45F2-AB99-BDA306EAA41D}" srcOrd="0" destOrd="0" presId="urn:microsoft.com/office/officeart/2005/8/layout/vList6"/>
    <dgm:cxn modelId="{0AA4648A-D9F8-4DBD-BB8A-CB0CC9D24D56}" type="presParOf" srcId="{65C4D672-1CF0-4D36-A478-C4FE34A17D2C}" destId="{5E89D8F8-B2C1-4A93-8D68-E415221E6B19}" srcOrd="1" destOrd="0" presId="urn:microsoft.com/office/officeart/2005/8/layout/vList6"/>
    <dgm:cxn modelId="{287D7B22-792F-4549-8E0B-0713D8E6DE98}" type="presParOf" srcId="{36EA5105-CDCA-48E7-A34F-2319C30CFC70}" destId="{51446808-89EB-49ED-B659-D14CA45B0FCB}" srcOrd="5" destOrd="0" presId="urn:microsoft.com/office/officeart/2005/8/layout/vList6"/>
    <dgm:cxn modelId="{71183109-6DF6-4D79-A5E5-FAE80B22079F}" type="presParOf" srcId="{36EA5105-CDCA-48E7-A34F-2319C30CFC70}" destId="{4F42D068-7788-4D00-AEF2-7762E80399CF}" srcOrd="6" destOrd="0" presId="urn:microsoft.com/office/officeart/2005/8/layout/vList6"/>
    <dgm:cxn modelId="{7E9C4617-1A2E-4F30-A6B6-5BD9AD4E2FF2}" type="presParOf" srcId="{4F42D068-7788-4D00-AEF2-7762E80399CF}" destId="{5F765D71-66F5-4FE9-A9A7-D018CDF1EE4A}" srcOrd="0" destOrd="0" presId="urn:microsoft.com/office/officeart/2005/8/layout/vList6"/>
    <dgm:cxn modelId="{55C96751-BE41-44AD-9533-9EA2B8F52F74}" type="presParOf" srcId="{4F42D068-7788-4D00-AEF2-7762E80399CF}" destId="{268B921D-AC9D-47A8-BF36-9B602C4DBF03}" srcOrd="1" destOrd="0" presId="urn:microsoft.com/office/officeart/2005/8/layout/vList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67292A-3305-42BF-93FB-58CFC4A05F85}"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GB"/>
        </a:p>
      </dgm:t>
    </dgm:pt>
    <dgm:pt modelId="{22A96784-A69F-4B02-8A17-78A8AD5AB7BB}">
      <dgm:prSet phldrT="[Text]"/>
      <dgm:spPr/>
      <dgm:t>
        <a:bodyPr/>
        <a:lstStyle/>
        <a:p>
          <a:r>
            <a:rPr lang="en-GB" b="1" dirty="0"/>
            <a:t>Build (pre-approval)</a:t>
          </a:r>
        </a:p>
        <a:p>
          <a:r>
            <a:rPr lang="en-GB" b="1" dirty="0"/>
            <a:t>2024 H2 </a:t>
          </a:r>
        </a:p>
      </dgm:t>
    </dgm:pt>
    <dgm:pt modelId="{59052655-B6F1-438F-944D-3B702AF04B93}" type="parTrans" cxnId="{C1E7F958-ABFB-4F29-B1F5-3B6A7160EE36}">
      <dgm:prSet/>
      <dgm:spPr/>
      <dgm:t>
        <a:bodyPr/>
        <a:lstStyle/>
        <a:p>
          <a:endParaRPr lang="en-GB" b="1"/>
        </a:p>
      </dgm:t>
    </dgm:pt>
    <dgm:pt modelId="{107BDC27-5DEF-48C2-93C5-643261230644}" type="sibTrans" cxnId="{C1E7F958-ABFB-4F29-B1F5-3B6A7160EE36}">
      <dgm:prSet/>
      <dgm:spPr/>
      <dgm:t>
        <a:bodyPr/>
        <a:lstStyle/>
        <a:p>
          <a:endParaRPr lang="en-GB" b="1"/>
        </a:p>
      </dgm:t>
    </dgm:pt>
    <dgm:pt modelId="{C06040E2-FAE5-4106-89F7-A5F54952A24A}">
      <dgm:prSet phldrT="[Text]"/>
      <dgm:spPr/>
      <dgm:t>
        <a:bodyPr/>
        <a:lstStyle/>
        <a:p>
          <a:r>
            <a:rPr lang="en-GB" b="1" dirty="0"/>
            <a:t>Structuring the Scheme</a:t>
          </a:r>
        </a:p>
      </dgm:t>
    </dgm:pt>
    <dgm:pt modelId="{2E308FB7-CE9C-4E3E-BDDA-8E280FE10B6C}" type="parTrans" cxnId="{FA189469-76C9-4938-9AC3-3E7758E68DDF}">
      <dgm:prSet/>
      <dgm:spPr/>
      <dgm:t>
        <a:bodyPr/>
        <a:lstStyle/>
        <a:p>
          <a:endParaRPr lang="en-GB" b="1"/>
        </a:p>
      </dgm:t>
    </dgm:pt>
    <dgm:pt modelId="{AEE425B6-70C1-449E-A480-8F6ECBD3F680}" type="sibTrans" cxnId="{FA189469-76C9-4938-9AC3-3E7758E68DDF}">
      <dgm:prSet/>
      <dgm:spPr/>
      <dgm:t>
        <a:bodyPr/>
        <a:lstStyle/>
        <a:p>
          <a:endParaRPr lang="en-GB" b="1"/>
        </a:p>
      </dgm:t>
    </dgm:pt>
    <dgm:pt modelId="{05C3310E-14A3-4681-89F9-D4DB1D98FD8B}">
      <dgm:prSet phldrT="[Text]"/>
      <dgm:spPr/>
      <dgm:t>
        <a:bodyPr/>
        <a:lstStyle/>
        <a:p>
          <a:r>
            <a:rPr lang="en-GB" b="1" dirty="0"/>
            <a:t>Technical Realisation</a:t>
          </a:r>
        </a:p>
      </dgm:t>
    </dgm:pt>
    <dgm:pt modelId="{F92CA1CC-E559-4292-9DCE-19614ECDF06D}" type="parTrans" cxnId="{CDAFAF8F-D3E2-4CC6-BC67-C7A280778BFF}">
      <dgm:prSet/>
      <dgm:spPr/>
      <dgm:t>
        <a:bodyPr/>
        <a:lstStyle/>
        <a:p>
          <a:endParaRPr lang="en-GB" b="1"/>
        </a:p>
      </dgm:t>
    </dgm:pt>
    <dgm:pt modelId="{445C7D9A-DC65-4203-AD63-61CF5D2D4D35}" type="sibTrans" cxnId="{CDAFAF8F-D3E2-4CC6-BC67-C7A280778BFF}">
      <dgm:prSet/>
      <dgm:spPr/>
      <dgm:t>
        <a:bodyPr/>
        <a:lstStyle/>
        <a:p>
          <a:endParaRPr lang="en-GB" b="1"/>
        </a:p>
      </dgm:t>
    </dgm:pt>
    <dgm:pt modelId="{563E1380-3CCD-447A-9BC5-CBEC4EF235DA}">
      <dgm:prSet phldrT="[Text]"/>
      <dgm:spPr/>
      <dgm:t>
        <a:bodyPr/>
        <a:lstStyle/>
        <a:p>
          <a:r>
            <a:rPr lang="en-GB" b="1" dirty="0"/>
            <a:t>Soft/Rolling Launch</a:t>
          </a:r>
          <a:br>
            <a:rPr lang="en-GB" b="1" dirty="0"/>
          </a:br>
          <a:r>
            <a:rPr lang="en-GB" b="1" dirty="0"/>
            <a:t>2025 H1</a:t>
          </a:r>
        </a:p>
      </dgm:t>
    </dgm:pt>
    <dgm:pt modelId="{D10E46F6-9A7F-4AB1-98F8-3C29CB0BA433}" type="parTrans" cxnId="{7DD98B1A-4A32-4524-8506-B679E052FA96}">
      <dgm:prSet/>
      <dgm:spPr/>
      <dgm:t>
        <a:bodyPr/>
        <a:lstStyle/>
        <a:p>
          <a:endParaRPr lang="en-GB" b="1"/>
        </a:p>
      </dgm:t>
    </dgm:pt>
    <dgm:pt modelId="{4C731DA0-F45E-467C-BC7E-AC72D29EECF4}" type="sibTrans" cxnId="{7DD98B1A-4A32-4524-8506-B679E052FA96}">
      <dgm:prSet/>
      <dgm:spPr/>
      <dgm:t>
        <a:bodyPr/>
        <a:lstStyle/>
        <a:p>
          <a:endParaRPr lang="en-GB" b="1"/>
        </a:p>
      </dgm:t>
    </dgm:pt>
    <dgm:pt modelId="{242F9583-83B8-4768-8620-714DF385E043}">
      <dgm:prSet phldrT="[Text]"/>
      <dgm:spPr/>
      <dgm:t>
        <a:bodyPr/>
        <a:lstStyle/>
        <a:p>
          <a:r>
            <a:rPr lang="en-GB" b="1" dirty="0"/>
            <a:t>Within approved jurisdictions</a:t>
          </a:r>
        </a:p>
      </dgm:t>
    </dgm:pt>
    <dgm:pt modelId="{1266C9FD-18E5-485F-BCC8-2BAE66AC0779}" type="parTrans" cxnId="{3F385F76-AC14-4CA2-9692-0207E9E0E69F}">
      <dgm:prSet/>
      <dgm:spPr/>
      <dgm:t>
        <a:bodyPr/>
        <a:lstStyle/>
        <a:p>
          <a:endParaRPr lang="en-GB" b="1"/>
        </a:p>
      </dgm:t>
    </dgm:pt>
    <dgm:pt modelId="{725FE266-D2B6-41FC-8F01-30654E00353F}" type="sibTrans" cxnId="{3F385F76-AC14-4CA2-9692-0207E9E0E69F}">
      <dgm:prSet/>
      <dgm:spPr/>
      <dgm:t>
        <a:bodyPr/>
        <a:lstStyle/>
        <a:p>
          <a:endParaRPr lang="en-GB" b="1"/>
        </a:p>
      </dgm:t>
    </dgm:pt>
    <dgm:pt modelId="{837F14B5-768F-46CA-9659-170A16089E4C}">
      <dgm:prSet phldrT="[Text]"/>
      <dgm:spPr/>
      <dgm:t>
        <a:bodyPr/>
        <a:lstStyle/>
        <a:p>
          <a:r>
            <a:rPr lang="en-GB" b="1" dirty="0"/>
            <a:t>Expand participation </a:t>
          </a:r>
        </a:p>
      </dgm:t>
    </dgm:pt>
    <dgm:pt modelId="{FF61264F-9BEA-498C-A312-D5740044E252}" type="parTrans" cxnId="{A6057927-57C5-4F00-94BD-77E9582B1273}">
      <dgm:prSet/>
      <dgm:spPr/>
      <dgm:t>
        <a:bodyPr/>
        <a:lstStyle/>
        <a:p>
          <a:endParaRPr lang="en-GB" b="1"/>
        </a:p>
      </dgm:t>
    </dgm:pt>
    <dgm:pt modelId="{74D2E40E-3551-492F-96A0-547E169D9DF8}" type="sibTrans" cxnId="{A6057927-57C5-4F00-94BD-77E9582B1273}">
      <dgm:prSet/>
      <dgm:spPr/>
      <dgm:t>
        <a:bodyPr/>
        <a:lstStyle/>
        <a:p>
          <a:endParaRPr lang="en-GB" b="1"/>
        </a:p>
      </dgm:t>
    </dgm:pt>
    <dgm:pt modelId="{E594BDE5-B29F-482A-8D80-658E22AD0E8D}">
      <dgm:prSet phldrT="[Text]"/>
      <dgm:spPr/>
      <dgm:t>
        <a:bodyPr/>
        <a:lstStyle/>
        <a:p>
          <a:r>
            <a:rPr lang="en-GB" b="1" dirty="0"/>
            <a:t>2</a:t>
          </a:r>
          <a:r>
            <a:rPr lang="en-GB" b="1" baseline="30000" dirty="0"/>
            <a:t>nd</a:t>
          </a:r>
          <a:r>
            <a:rPr lang="en-GB" b="1" dirty="0"/>
            <a:t> Roll-out Phase</a:t>
          </a:r>
          <a:br>
            <a:rPr lang="en-GB" b="1" dirty="0"/>
          </a:br>
          <a:r>
            <a:rPr lang="en-GB" b="1" dirty="0"/>
            <a:t>2025 H2</a:t>
          </a:r>
        </a:p>
      </dgm:t>
    </dgm:pt>
    <dgm:pt modelId="{3660D495-5E35-4A7A-A3C5-FB4AB3843139}" type="parTrans" cxnId="{C08C22DC-8D14-4760-BB67-EAFB7C5D2E6A}">
      <dgm:prSet/>
      <dgm:spPr/>
      <dgm:t>
        <a:bodyPr/>
        <a:lstStyle/>
        <a:p>
          <a:endParaRPr lang="en-GB" b="1"/>
        </a:p>
      </dgm:t>
    </dgm:pt>
    <dgm:pt modelId="{07755FDB-0614-4AFF-A745-4E1300EA0D52}" type="sibTrans" cxnId="{C08C22DC-8D14-4760-BB67-EAFB7C5D2E6A}">
      <dgm:prSet/>
      <dgm:spPr/>
      <dgm:t>
        <a:bodyPr/>
        <a:lstStyle/>
        <a:p>
          <a:endParaRPr lang="en-GB" b="1"/>
        </a:p>
      </dgm:t>
    </dgm:pt>
    <dgm:pt modelId="{BCB2FD4D-0D60-4906-A55F-02B8E1D349A1}">
      <dgm:prSet phldrT="[Text]"/>
      <dgm:spPr/>
      <dgm:t>
        <a:bodyPr/>
        <a:lstStyle/>
        <a:p>
          <a:r>
            <a:rPr lang="en-GB" b="1" dirty="0"/>
            <a:t>3</a:t>
          </a:r>
          <a:r>
            <a:rPr lang="en-GB" b="1" baseline="30000" dirty="0"/>
            <a:t>rd</a:t>
          </a:r>
          <a:r>
            <a:rPr lang="en-GB" b="1" dirty="0"/>
            <a:t> Roll-out Phase</a:t>
          </a:r>
          <a:br>
            <a:rPr lang="en-GB" b="1" dirty="0"/>
          </a:br>
          <a:r>
            <a:rPr lang="en-GB" b="1" dirty="0"/>
            <a:t>2026</a:t>
          </a:r>
        </a:p>
      </dgm:t>
    </dgm:pt>
    <dgm:pt modelId="{0DC496E8-2636-439F-B3D0-C04FAD14E287}" type="parTrans" cxnId="{D27B850E-852C-47FB-A293-FDA25464F070}">
      <dgm:prSet/>
      <dgm:spPr/>
      <dgm:t>
        <a:bodyPr/>
        <a:lstStyle/>
        <a:p>
          <a:endParaRPr lang="en-GB" b="1"/>
        </a:p>
      </dgm:t>
    </dgm:pt>
    <dgm:pt modelId="{F65F9B20-B4FA-41FC-9E78-D83AF1BBBC1F}" type="sibTrans" cxnId="{D27B850E-852C-47FB-A293-FDA25464F070}">
      <dgm:prSet/>
      <dgm:spPr/>
      <dgm:t>
        <a:bodyPr/>
        <a:lstStyle/>
        <a:p>
          <a:endParaRPr lang="en-GB" b="1"/>
        </a:p>
      </dgm:t>
    </dgm:pt>
    <dgm:pt modelId="{0EF77DDE-B84F-47A5-912D-32741FD80C23}">
      <dgm:prSet phldrT="[Text]"/>
      <dgm:spPr/>
      <dgm:t>
        <a:bodyPr/>
        <a:lstStyle/>
        <a:p>
          <a:r>
            <a:rPr lang="en-GB" b="1" dirty="0"/>
            <a:t>Early Adopter cohort</a:t>
          </a:r>
        </a:p>
      </dgm:t>
    </dgm:pt>
    <dgm:pt modelId="{1605AF30-6E00-4F35-B06D-04783A984505}" type="parTrans" cxnId="{DE518F76-6533-441C-95CE-5B69DA500E2D}">
      <dgm:prSet/>
      <dgm:spPr/>
      <dgm:t>
        <a:bodyPr/>
        <a:lstStyle/>
        <a:p>
          <a:endParaRPr lang="en-GB" b="1"/>
        </a:p>
      </dgm:t>
    </dgm:pt>
    <dgm:pt modelId="{2CC72257-094A-4C8D-880E-4E5F6AC7A74B}" type="sibTrans" cxnId="{DE518F76-6533-441C-95CE-5B69DA500E2D}">
      <dgm:prSet/>
      <dgm:spPr/>
      <dgm:t>
        <a:bodyPr/>
        <a:lstStyle/>
        <a:p>
          <a:endParaRPr lang="en-GB" b="1"/>
        </a:p>
      </dgm:t>
    </dgm:pt>
    <dgm:pt modelId="{674798D4-EC74-4CC5-8485-34F38FF75C5F}">
      <dgm:prSet phldrT="[Text]"/>
      <dgm:spPr/>
      <dgm:t>
        <a:bodyPr/>
        <a:lstStyle/>
        <a:p>
          <a:r>
            <a:rPr lang="en-GB" b="1" dirty="0"/>
            <a:t>2 Jurisdictions</a:t>
          </a:r>
        </a:p>
      </dgm:t>
    </dgm:pt>
    <dgm:pt modelId="{0D8AE0D6-3D94-4594-9C19-7FD5E7798670}" type="parTrans" cxnId="{842A0B2F-F8EC-4FEE-8252-8972981F753C}">
      <dgm:prSet/>
      <dgm:spPr/>
      <dgm:t>
        <a:bodyPr/>
        <a:lstStyle/>
        <a:p>
          <a:endParaRPr lang="en-GB" b="1"/>
        </a:p>
      </dgm:t>
    </dgm:pt>
    <dgm:pt modelId="{E030D621-733C-465B-9041-68685A54C162}" type="sibTrans" cxnId="{842A0B2F-F8EC-4FEE-8252-8972981F753C}">
      <dgm:prSet/>
      <dgm:spPr/>
      <dgm:t>
        <a:bodyPr/>
        <a:lstStyle/>
        <a:p>
          <a:endParaRPr lang="en-GB" b="1"/>
        </a:p>
      </dgm:t>
    </dgm:pt>
    <dgm:pt modelId="{036A6D11-54A0-426C-A0C1-A267BFCBB91F}">
      <dgm:prSet phldrT="[Text]"/>
      <dgm:spPr/>
      <dgm:t>
        <a:bodyPr/>
        <a:lstStyle/>
        <a:p>
          <a:r>
            <a:rPr lang="en-GB" b="1" dirty="0"/>
            <a:t>Settlement Mechanisms piloted</a:t>
          </a:r>
        </a:p>
      </dgm:t>
    </dgm:pt>
    <dgm:pt modelId="{28B4E23F-BED8-4F1A-A8A9-E0073502BC16}" type="parTrans" cxnId="{DD241D70-0D49-4696-BECF-5E5B93791595}">
      <dgm:prSet/>
      <dgm:spPr/>
      <dgm:t>
        <a:bodyPr/>
        <a:lstStyle/>
        <a:p>
          <a:endParaRPr lang="en-GB" b="1"/>
        </a:p>
      </dgm:t>
    </dgm:pt>
    <dgm:pt modelId="{E23003D7-D46F-4AF5-B125-00F93C3DE166}" type="sibTrans" cxnId="{DD241D70-0D49-4696-BECF-5E5B93791595}">
      <dgm:prSet/>
      <dgm:spPr/>
      <dgm:t>
        <a:bodyPr/>
        <a:lstStyle/>
        <a:p>
          <a:endParaRPr lang="en-GB" b="1"/>
        </a:p>
      </dgm:t>
    </dgm:pt>
    <dgm:pt modelId="{D3C8F3AA-07D6-4FD5-82F9-02A47DC3DE53}">
      <dgm:prSet phldrT="[Text]"/>
      <dgm:spPr/>
      <dgm:t>
        <a:bodyPr/>
        <a:lstStyle/>
        <a:p>
          <a:r>
            <a:rPr lang="en-GB" b="1" dirty="0"/>
            <a:t>3-8 Jurisdictions</a:t>
          </a:r>
        </a:p>
      </dgm:t>
    </dgm:pt>
    <dgm:pt modelId="{E4E7F03B-12BA-44D5-BB67-F19442853F20}" type="parTrans" cxnId="{C652E4D2-831D-497D-8F66-B95EDA39CF1A}">
      <dgm:prSet/>
      <dgm:spPr/>
      <dgm:t>
        <a:bodyPr/>
        <a:lstStyle/>
        <a:p>
          <a:endParaRPr lang="en-GB" b="1"/>
        </a:p>
      </dgm:t>
    </dgm:pt>
    <dgm:pt modelId="{C7D95955-8C19-4D32-AB64-D3CFF22CBE4F}" type="sibTrans" cxnId="{C652E4D2-831D-497D-8F66-B95EDA39CF1A}">
      <dgm:prSet/>
      <dgm:spPr/>
      <dgm:t>
        <a:bodyPr/>
        <a:lstStyle/>
        <a:p>
          <a:endParaRPr lang="en-GB" b="1"/>
        </a:p>
      </dgm:t>
    </dgm:pt>
    <dgm:pt modelId="{051F08C3-E4B2-40DA-BF47-F696EFE9E816}">
      <dgm:prSet phldrT="[Text]"/>
      <dgm:spPr/>
      <dgm:t>
        <a:bodyPr/>
        <a:lstStyle/>
        <a:p>
          <a:r>
            <a:rPr lang="en-GB" b="1" dirty="0"/>
            <a:t>Incorporation of FRMS solution</a:t>
          </a:r>
        </a:p>
      </dgm:t>
    </dgm:pt>
    <dgm:pt modelId="{0067CF1C-944C-401D-9276-246BA9B31B81}" type="parTrans" cxnId="{BB3BBA0E-E99C-4963-ABDB-8BBB84C6D9A2}">
      <dgm:prSet/>
      <dgm:spPr/>
      <dgm:t>
        <a:bodyPr/>
        <a:lstStyle/>
        <a:p>
          <a:endParaRPr lang="en-GB" b="1"/>
        </a:p>
      </dgm:t>
    </dgm:pt>
    <dgm:pt modelId="{5C21DCAD-4014-4523-9F0D-C41CEC2169D6}" type="sibTrans" cxnId="{BB3BBA0E-E99C-4963-ABDB-8BBB84C6D9A2}">
      <dgm:prSet/>
      <dgm:spPr/>
      <dgm:t>
        <a:bodyPr/>
        <a:lstStyle/>
        <a:p>
          <a:endParaRPr lang="en-GB" b="1"/>
        </a:p>
      </dgm:t>
    </dgm:pt>
    <dgm:pt modelId="{374F5A6F-B039-45D3-B783-71ACA7818A27}">
      <dgm:prSet phldrT="[Text]"/>
      <dgm:spPr/>
      <dgm:t>
        <a:bodyPr/>
        <a:lstStyle/>
        <a:p>
          <a:r>
            <a:rPr lang="en-GB" b="1" dirty="0"/>
            <a:t>9-15 Jurisdictions</a:t>
          </a:r>
        </a:p>
      </dgm:t>
    </dgm:pt>
    <dgm:pt modelId="{4713DA7F-73BD-40C1-8B39-40FA0EEFD536}" type="parTrans" cxnId="{B44C9720-7BF5-4FE5-B760-61160BE20C74}">
      <dgm:prSet/>
      <dgm:spPr/>
      <dgm:t>
        <a:bodyPr/>
        <a:lstStyle/>
        <a:p>
          <a:endParaRPr lang="en-GB" b="1"/>
        </a:p>
      </dgm:t>
    </dgm:pt>
    <dgm:pt modelId="{A5F6CC8C-0221-4278-90A8-6D1133642F27}" type="sibTrans" cxnId="{B44C9720-7BF5-4FE5-B760-61160BE20C74}">
      <dgm:prSet/>
      <dgm:spPr/>
      <dgm:t>
        <a:bodyPr/>
        <a:lstStyle/>
        <a:p>
          <a:endParaRPr lang="en-GB" b="1"/>
        </a:p>
      </dgm:t>
    </dgm:pt>
    <dgm:pt modelId="{F1DFF449-4F52-49F9-9512-9F3BA80D0AC8}">
      <dgm:prSet phldrT="[Text]"/>
      <dgm:spPr/>
      <dgm:t>
        <a:bodyPr/>
        <a:lstStyle/>
        <a:p>
          <a:r>
            <a:rPr lang="en-GB" b="1" dirty="0"/>
            <a:t>Migration from Direct DFSP to National IIPS </a:t>
          </a:r>
        </a:p>
      </dgm:t>
    </dgm:pt>
    <dgm:pt modelId="{6F253158-6D9A-44B4-BC22-0BA54FD66BC3}" type="parTrans" cxnId="{508BD131-C6C5-4288-BB65-242931A67DC9}">
      <dgm:prSet/>
      <dgm:spPr/>
      <dgm:t>
        <a:bodyPr/>
        <a:lstStyle/>
        <a:p>
          <a:endParaRPr lang="en-GB" b="1"/>
        </a:p>
      </dgm:t>
    </dgm:pt>
    <dgm:pt modelId="{AFA9AD54-8426-48F9-A91B-96C415561469}" type="sibTrans" cxnId="{508BD131-C6C5-4288-BB65-242931A67DC9}">
      <dgm:prSet/>
      <dgm:spPr/>
      <dgm:t>
        <a:bodyPr/>
        <a:lstStyle/>
        <a:p>
          <a:endParaRPr lang="en-GB" b="1"/>
        </a:p>
      </dgm:t>
    </dgm:pt>
    <dgm:pt modelId="{7351A3C3-A677-480A-93B9-5549375582A7}">
      <dgm:prSet phldrT="[Text]"/>
      <dgm:spPr/>
      <dgm:t>
        <a:bodyPr/>
        <a:lstStyle/>
        <a:p>
          <a:r>
            <a:rPr lang="en-GB" b="1" dirty="0"/>
            <a:t>Ongoing migration to National IIPS participation</a:t>
          </a:r>
        </a:p>
      </dgm:t>
    </dgm:pt>
    <dgm:pt modelId="{520672DE-48F0-4CE3-BF7E-7F1C9EDC4F1C}" type="parTrans" cxnId="{46922CC8-146E-45E6-9327-464E64C45415}">
      <dgm:prSet/>
      <dgm:spPr/>
      <dgm:t>
        <a:bodyPr/>
        <a:lstStyle/>
        <a:p>
          <a:endParaRPr lang="en-GB" b="1"/>
        </a:p>
      </dgm:t>
    </dgm:pt>
    <dgm:pt modelId="{01D1A756-9A6A-411C-845F-581662764421}" type="sibTrans" cxnId="{46922CC8-146E-45E6-9327-464E64C45415}">
      <dgm:prSet/>
      <dgm:spPr/>
      <dgm:t>
        <a:bodyPr/>
        <a:lstStyle/>
        <a:p>
          <a:endParaRPr lang="en-GB" b="1"/>
        </a:p>
      </dgm:t>
    </dgm:pt>
    <dgm:pt modelId="{99F108AB-197C-4968-B8E8-90B99E4BCFCB}">
      <dgm:prSet phldrT="[Text]"/>
      <dgm:spPr/>
      <dgm:t>
        <a:bodyPr/>
        <a:lstStyle/>
        <a:p>
          <a:r>
            <a:rPr lang="en-GB" b="1" dirty="0"/>
            <a:t>Expand Participation</a:t>
          </a:r>
        </a:p>
      </dgm:t>
    </dgm:pt>
    <dgm:pt modelId="{51ECA0F6-8472-4D47-8C21-A5845613BFE8}" type="parTrans" cxnId="{0D7684A4-0859-469B-9D56-F90B8198704F}">
      <dgm:prSet/>
      <dgm:spPr/>
      <dgm:t>
        <a:bodyPr/>
        <a:lstStyle/>
        <a:p>
          <a:endParaRPr lang="en-GB" b="1"/>
        </a:p>
      </dgm:t>
    </dgm:pt>
    <dgm:pt modelId="{6AA316E9-E88B-4608-BDD7-F973761F8795}" type="sibTrans" cxnId="{0D7684A4-0859-469B-9D56-F90B8198704F}">
      <dgm:prSet/>
      <dgm:spPr/>
      <dgm:t>
        <a:bodyPr/>
        <a:lstStyle/>
        <a:p>
          <a:endParaRPr lang="en-GB" b="1"/>
        </a:p>
      </dgm:t>
    </dgm:pt>
    <dgm:pt modelId="{1E6B9F42-7CB6-43B1-96DB-CE46F57FCA32}">
      <dgm:prSet phldrT="[Text]"/>
      <dgm:spPr/>
      <dgm:t>
        <a:bodyPr/>
        <a:lstStyle/>
        <a:p>
          <a:r>
            <a:rPr lang="en-GB" b="1" dirty="0"/>
            <a:t>Expand Participation</a:t>
          </a:r>
        </a:p>
      </dgm:t>
    </dgm:pt>
    <dgm:pt modelId="{DED05CCD-25BD-48BF-BEA7-CA433A291B6A}" type="parTrans" cxnId="{5593861E-A557-470E-81CE-06A1D8E7AF76}">
      <dgm:prSet/>
      <dgm:spPr/>
      <dgm:t>
        <a:bodyPr/>
        <a:lstStyle/>
        <a:p>
          <a:endParaRPr lang="en-GB" b="1"/>
        </a:p>
      </dgm:t>
    </dgm:pt>
    <dgm:pt modelId="{D077F033-F0D1-4F56-8931-EF6A930F943E}" type="sibTrans" cxnId="{5593861E-A557-470E-81CE-06A1D8E7AF76}">
      <dgm:prSet/>
      <dgm:spPr/>
      <dgm:t>
        <a:bodyPr/>
        <a:lstStyle/>
        <a:p>
          <a:endParaRPr lang="en-GB" b="1"/>
        </a:p>
      </dgm:t>
    </dgm:pt>
    <dgm:pt modelId="{B6B202E4-DA72-4F9B-AF8D-A85397AD3C87}">
      <dgm:prSet phldrT="[Text]"/>
      <dgm:spPr/>
      <dgm:t>
        <a:bodyPr/>
        <a:lstStyle/>
        <a:p>
          <a:r>
            <a:rPr lang="en-GB" b="1" dirty="0"/>
            <a:t>16-21 Jurisdictions</a:t>
          </a:r>
        </a:p>
      </dgm:t>
    </dgm:pt>
    <dgm:pt modelId="{F220905C-DA97-44F1-92EC-AA4FB831BB74}" type="parTrans" cxnId="{52AA164F-4E9B-41A1-99D1-5D0653DA65C5}">
      <dgm:prSet/>
      <dgm:spPr/>
      <dgm:t>
        <a:bodyPr/>
        <a:lstStyle/>
        <a:p>
          <a:endParaRPr lang="en-GB" b="1"/>
        </a:p>
      </dgm:t>
    </dgm:pt>
    <dgm:pt modelId="{1E499734-98C3-4A9A-9FDE-571077EBC34A}" type="sibTrans" cxnId="{52AA164F-4E9B-41A1-99D1-5D0653DA65C5}">
      <dgm:prSet/>
      <dgm:spPr/>
      <dgm:t>
        <a:bodyPr/>
        <a:lstStyle/>
        <a:p>
          <a:endParaRPr lang="en-GB" b="1"/>
        </a:p>
      </dgm:t>
    </dgm:pt>
    <dgm:pt modelId="{7E6A93F0-581E-4483-AD85-F78914E057B8}">
      <dgm:prSet phldrT="[Text]"/>
      <dgm:spPr/>
      <dgm:t>
        <a:bodyPr/>
        <a:lstStyle/>
        <a:p>
          <a:r>
            <a:rPr lang="en-GB" b="1" dirty="0"/>
            <a:t>Ongoing migration to National IIPS participation</a:t>
          </a:r>
        </a:p>
      </dgm:t>
    </dgm:pt>
    <dgm:pt modelId="{4E320098-CA68-4CD5-96A8-ECA2CCE9D5FD}" type="parTrans" cxnId="{770E1750-6CE6-4BAB-BB94-30FE53526115}">
      <dgm:prSet/>
      <dgm:spPr/>
      <dgm:t>
        <a:bodyPr/>
        <a:lstStyle/>
        <a:p>
          <a:endParaRPr lang="en-GB" b="1"/>
        </a:p>
      </dgm:t>
    </dgm:pt>
    <dgm:pt modelId="{86399E47-C69D-47A6-9831-FA1723EDDE2E}" type="sibTrans" cxnId="{770E1750-6CE6-4BAB-BB94-30FE53526115}">
      <dgm:prSet/>
      <dgm:spPr/>
      <dgm:t>
        <a:bodyPr/>
        <a:lstStyle/>
        <a:p>
          <a:endParaRPr lang="en-GB" b="1"/>
        </a:p>
      </dgm:t>
    </dgm:pt>
    <dgm:pt modelId="{C1430DB5-A311-447F-8FF8-BCDFA946D131}">
      <dgm:prSet phldrT="[Text]"/>
      <dgm:spPr/>
      <dgm:t>
        <a:bodyPr/>
        <a:lstStyle/>
        <a:p>
          <a:r>
            <a:rPr lang="en-GB" b="1" dirty="0"/>
            <a:t>Additional Use Cases</a:t>
          </a:r>
        </a:p>
      </dgm:t>
    </dgm:pt>
    <dgm:pt modelId="{6D91D4DA-987F-4ED4-9686-3A4418A1B2CA}" type="parTrans" cxnId="{2A1A0459-63C9-431A-A3D4-5BC3E0B508DF}">
      <dgm:prSet/>
      <dgm:spPr/>
      <dgm:t>
        <a:bodyPr/>
        <a:lstStyle/>
        <a:p>
          <a:endParaRPr lang="en-GB" b="1"/>
        </a:p>
      </dgm:t>
    </dgm:pt>
    <dgm:pt modelId="{DCEDB848-B2AA-47D8-A23C-44C6D542739C}" type="sibTrans" cxnId="{2A1A0459-63C9-431A-A3D4-5BC3E0B508DF}">
      <dgm:prSet/>
      <dgm:spPr/>
      <dgm:t>
        <a:bodyPr/>
        <a:lstStyle/>
        <a:p>
          <a:endParaRPr lang="en-GB" b="1"/>
        </a:p>
      </dgm:t>
    </dgm:pt>
    <dgm:pt modelId="{E97776AD-9944-4C16-B7CA-041F58FC53DF}">
      <dgm:prSet phldrT="[Text]"/>
      <dgm:spPr/>
      <dgm:t>
        <a:bodyPr/>
        <a:lstStyle/>
        <a:p>
          <a:endParaRPr lang="en-GB" b="1" dirty="0"/>
        </a:p>
      </dgm:t>
    </dgm:pt>
    <dgm:pt modelId="{BF10321D-AE78-4800-8EAB-5606E583EDC3}" type="parTrans" cxnId="{32762EFB-18F4-438E-AABD-6F70F7845FFB}">
      <dgm:prSet/>
      <dgm:spPr/>
      <dgm:t>
        <a:bodyPr/>
        <a:lstStyle/>
        <a:p>
          <a:endParaRPr lang="en-GB"/>
        </a:p>
      </dgm:t>
    </dgm:pt>
    <dgm:pt modelId="{D91484B3-2BF2-499A-B3EF-1B6FEBC8063B}" type="sibTrans" cxnId="{32762EFB-18F4-438E-AABD-6F70F7845FFB}">
      <dgm:prSet/>
      <dgm:spPr/>
      <dgm:t>
        <a:bodyPr/>
        <a:lstStyle/>
        <a:p>
          <a:endParaRPr lang="en-GB"/>
        </a:p>
      </dgm:t>
    </dgm:pt>
    <dgm:pt modelId="{DB77C5C4-1E54-4767-8D4B-3DF9220CB6E9}" type="pres">
      <dgm:prSet presAssocID="{D767292A-3305-42BF-93FB-58CFC4A05F85}" presName="Name0" presStyleCnt="0">
        <dgm:presLayoutVars>
          <dgm:dir/>
          <dgm:animLvl val="lvl"/>
          <dgm:resizeHandles val="exact"/>
        </dgm:presLayoutVars>
      </dgm:prSet>
      <dgm:spPr/>
    </dgm:pt>
    <dgm:pt modelId="{575BADC0-5A7C-440B-9AF7-A9A95CF002E6}" type="pres">
      <dgm:prSet presAssocID="{22A96784-A69F-4B02-8A17-78A8AD5AB7BB}" presName="composite" presStyleCnt="0"/>
      <dgm:spPr/>
    </dgm:pt>
    <dgm:pt modelId="{DCD80452-1B9F-4DD3-8F0F-425B0B7DF44C}" type="pres">
      <dgm:prSet presAssocID="{22A96784-A69F-4B02-8A17-78A8AD5AB7BB}" presName="parTx" presStyleLbl="alignNode1" presStyleIdx="0" presStyleCnt="4">
        <dgm:presLayoutVars>
          <dgm:chMax val="0"/>
          <dgm:chPref val="0"/>
          <dgm:bulletEnabled val="1"/>
        </dgm:presLayoutVars>
      </dgm:prSet>
      <dgm:spPr/>
    </dgm:pt>
    <dgm:pt modelId="{8E41EA3C-73B8-425A-9A4D-140E79CA6196}" type="pres">
      <dgm:prSet presAssocID="{22A96784-A69F-4B02-8A17-78A8AD5AB7BB}" presName="desTx" presStyleLbl="alignAccFollowNode1" presStyleIdx="0" presStyleCnt="4">
        <dgm:presLayoutVars>
          <dgm:bulletEnabled val="1"/>
        </dgm:presLayoutVars>
      </dgm:prSet>
      <dgm:spPr/>
    </dgm:pt>
    <dgm:pt modelId="{CCD31A08-148F-43D1-9FE0-1EF7292DBA2D}" type="pres">
      <dgm:prSet presAssocID="{107BDC27-5DEF-48C2-93C5-643261230644}" presName="space" presStyleCnt="0"/>
      <dgm:spPr/>
    </dgm:pt>
    <dgm:pt modelId="{D13C8450-C72D-4670-8FAE-6D80ABA2EEAE}" type="pres">
      <dgm:prSet presAssocID="{563E1380-3CCD-447A-9BC5-CBEC4EF235DA}" presName="composite" presStyleCnt="0"/>
      <dgm:spPr/>
    </dgm:pt>
    <dgm:pt modelId="{457F6B9A-4003-4257-9999-4EA7DFD6CC42}" type="pres">
      <dgm:prSet presAssocID="{563E1380-3CCD-447A-9BC5-CBEC4EF235DA}" presName="parTx" presStyleLbl="alignNode1" presStyleIdx="1" presStyleCnt="4">
        <dgm:presLayoutVars>
          <dgm:chMax val="0"/>
          <dgm:chPref val="0"/>
          <dgm:bulletEnabled val="1"/>
        </dgm:presLayoutVars>
      </dgm:prSet>
      <dgm:spPr/>
    </dgm:pt>
    <dgm:pt modelId="{BE2E053A-E07C-4703-9EAB-F1AE1A921049}" type="pres">
      <dgm:prSet presAssocID="{563E1380-3CCD-447A-9BC5-CBEC4EF235DA}" presName="desTx" presStyleLbl="alignAccFollowNode1" presStyleIdx="1" presStyleCnt="4">
        <dgm:presLayoutVars>
          <dgm:bulletEnabled val="1"/>
        </dgm:presLayoutVars>
      </dgm:prSet>
      <dgm:spPr/>
    </dgm:pt>
    <dgm:pt modelId="{CAFBF2E7-2FB0-4653-98AA-C948CE71E806}" type="pres">
      <dgm:prSet presAssocID="{4C731DA0-F45E-467C-BC7E-AC72D29EECF4}" presName="space" presStyleCnt="0"/>
      <dgm:spPr/>
    </dgm:pt>
    <dgm:pt modelId="{355C1B9A-1A07-474E-BDAF-683690A3C2E0}" type="pres">
      <dgm:prSet presAssocID="{E594BDE5-B29F-482A-8D80-658E22AD0E8D}" presName="composite" presStyleCnt="0"/>
      <dgm:spPr/>
    </dgm:pt>
    <dgm:pt modelId="{0D8AEAA8-F204-482E-90CC-442654792D5D}" type="pres">
      <dgm:prSet presAssocID="{E594BDE5-B29F-482A-8D80-658E22AD0E8D}" presName="parTx" presStyleLbl="alignNode1" presStyleIdx="2" presStyleCnt="4">
        <dgm:presLayoutVars>
          <dgm:chMax val="0"/>
          <dgm:chPref val="0"/>
          <dgm:bulletEnabled val="1"/>
        </dgm:presLayoutVars>
      </dgm:prSet>
      <dgm:spPr/>
    </dgm:pt>
    <dgm:pt modelId="{F7912D09-D1D3-4983-A6A9-1A9278E1A64D}" type="pres">
      <dgm:prSet presAssocID="{E594BDE5-B29F-482A-8D80-658E22AD0E8D}" presName="desTx" presStyleLbl="alignAccFollowNode1" presStyleIdx="2" presStyleCnt="4">
        <dgm:presLayoutVars>
          <dgm:bulletEnabled val="1"/>
        </dgm:presLayoutVars>
      </dgm:prSet>
      <dgm:spPr/>
    </dgm:pt>
    <dgm:pt modelId="{AB95AA6F-9767-4CBE-BCB2-E9A67C5297E7}" type="pres">
      <dgm:prSet presAssocID="{07755FDB-0614-4AFF-A745-4E1300EA0D52}" presName="space" presStyleCnt="0"/>
      <dgm:spPr/>
    </dgm:pt>
    <dgm:pt modelId="{F2617E6A-5902-4310-BF65-A3BBDA8424EE}" type="pres">
      <dgm:prSet presAssocID="{BCB2FD4D-0D60-4906-A55F-02B8E1D349A1}" presName="composite" presStyleCnt="0"/>
      <dgm:spPr/>
    </dgm:pt>
    <dgm:pt modelId="{C8D8BF38-C150-467C-9D3F-93F7CA6FB350}" type="pres">
      <dgm:prSet presAssocID="{BCB2FD4D-0D60-4906-A55F-02B8E1D349A1}" presName="parTx" presStyleLbl="alignNode1" presStyleIdx="3" presStyleCnt="4">
        <dgm:presLayoutVars>
          <dgm:chMax val="0"/>
          <dgm:chPref val="0"/>
          <dgm:bulletEnabled val="1"/>
        </dgm:presLayoutVars>
      </dgm:prSet>
      <dgm:spPr/>
    </dgm:pt>
    <dgm:pt modelId="{4E625710-765F-4727-B1E1-D91606737392}" type="pres">
      <dgm:prSet presAssocID="{BCB2FD4D-0D60-4906-A55F-02B8E1D349A1}" presName="desTx" presStyleLbl="alignAccFollowNode1" presStyleIdx="3" presStyleCnt="4">
        <dgm:presLayoutVars>
          <dgm:bulletEnabled val="1"/>
        </dgm:presLayoutVars>
      </dgm:prSet>
      <dgm:spPr/>
    </dgm:pt>
  </dgm:ptLst>
  <dgm:cxnLst>
    <dgm:cxn modelId="{D27B850E-852C-47FB-A293-FDA25464F070}" srcId="{D767292A-3305-42BF-93FB-58CFC4A05F85}" destId="{BCB2FD4D-0D60-4906-A55F-02B8E1D349A1}" srcOrd="3" destOrd="0" parTransId="{0DC496E8-2636-439F-B3D0-C04FAD14E287}" sibTransId="{F65F9B20-B4FA-41FC-9E78-D83AF1BBBC1F}"/>
    <dgm:cxn modelId="{BB3BBA0E-E99C-4963-ABDB-8BBB84C6D9A2}" srcId="{563E1380-3CCD-447A-9BC5-CBEC4EF235DA}" destId="{051F08C3-E4B2-40DA-BF47-F696EFE9E816}" srcOrd="3" destOrd="0" parTransId="{0067CF1C-944C-401D-9276-246BA9B31B81}" sibTransId="{5C21DCAD-4014-4523-9F0D-C41CEC2169D6}"/>
    <dgm:cxn modelId="{4576D913-B792-4736-AFBC-684741811AA1}" type="presOf" srcId="{374F5A6F-B039-45D3-B783-71ACA7818A27}" destId="{F7912D09-D1D3-4983-A6A9-1A9278E1A64D}" srcOrd="0" destOrd="1" presId="urn:microsoft.com/office/officeart/2005/8/layout/hList1"/>
    <dgm:cxn modelId="{0DE8EF16-9B99-4619-AB56-B9AF4E951784}" type="presOf" srcId="{036A6D11-54A0-426C-A0C1-A267BFCBB91F}" destId="{8E41EA3C-73B8-425A-9A4D-140E79CA6196}" srcOrd="0" destOrd="4" presId="urn:microsoft.com/office/officeart/2005/8/layout/hList1"/>
    <dgm:cxn modelId="{1C30A118-24F8-41F7-A90D-A22F62CBE482}" type="presOf" srcId="{E594BDE5-B29F-482A-8D80-658E22AD0E8D}" destId="{0D8AEAA8-F204-482E-90CC-442654792D5D}" srcOrd="0" destOrd="0" presId="urn:microsoft.com/office/officeart/2005/8/layout/hList1"/>
    <dgm:cxn modelId="{F32F2D1A-54B1-48B9-9197-68765B66FA8E}" type="presOf" srcId="{7E6A93F0-581E-4483-AD85-F78914E057B8}" destId="{4E625710-765F-4727-B1E1-D91606737392}" srcOrd="0" destOrd="2" presId="urn:microsoft.com/office/officeart/2005/8/layout/hList1"/>
    <dgm:cxn modelId="{7DD98B1A-4A32-4524-8506-B679E052FA96}" srcId="{D767292A-3305-42BF-93FB-58CFC4A05F85}" destId="{563E1380-3CCD-447A-9BC5-CBEC4EF235DA}" srcOrd="1" destOrd="0" parTransId="{D10E46F6-9A7F-4AB1-98F8-3C29CB0BA433}" sibTransId="{4C731DA0-F45E-467C-BC7E-AC72D29EECF4}"/>
    <dgm:cxn modelId="{76DAD91B-B2DC-4D91-A32E-2C1FD806383E}" type="presOf" srcId="{B6B202E4-DA72-4F9B-AF8D-A85397AD3C87}" destId="{4E625710-765F-4727-B1E1-D91606737392}" srcOrd="0" destOrd="1" presId="urn:microsoft.com/office/officeart/2005/8/layout/hList1"/>
    <dgm:cxn modelId="{5593861E-A557-470E-81CE-06A1D8E7AF76}" srcId="{BCB2FD4D-0D60-4906-A55F-02B8E1D349A1}" destId="{1E6B9F42-7CB6-43B1-96DB-CE46F57FCA32}" srcOrd="0" destOrd="0" parTransId="{DED05CCD-25BD-48BF-BEA7-CA433A291B6A}" sibTransId="{D077F033-F0D1-4F56-8931-EF6A930F943E}"/>
    <dgm:cxn modelId="{B44C9720-7BF5-4FE5-B760-61160BE20C74}" srcId="{99F108AB-197C-4968-B8E8-90B99E4BCFCB}" destId="{374F5A6F-B039-45D3-B783-71ACA7818A27}" srcOrd="0" destOrd="0" parTransId="{4713DA7F-73BD-40C1-8B39-40FA0EEFD536}" sibTransId="{A5F6CC8C-0221-4278-90A8-6D1133642F27}"/>
    <dgm:cxn modelId="{B42FDD24-7482-4E56-ABAE-2772A4986F92}" type="presOf" srcId="{7351A3C3-A677-480A-93B9-5549375582A7}" destId="{F7912D09-D1D3-4983-A6A9-1A9278E1A64D}" srcOrd="0" destOrd="2" presId="urn:microsoft.com/office/officeart/2005/8/layout/hList1"/>
    <dgm:cxn modelId="{A6057927-57C5-4F00-94BD-77E9582B1273}" srcId="{563E1380-3CCD-447A-9BC5-CBEC4EF235DA}" destId="{837F14B5-768F-46CA-9659-170A16089E4C}" srcOrd="1" destOrd="0" parTransId="{FF61264F-9BEA-498C-A312-D5740044E252}" sibTransId="{74D2E40E-3551-492F-96A0-547E169D9DF8}"/>
    <dgm:cxn modelId="{842A0B2F-F8EC-4FEE-8252-8972981F753C}" srcId="{0EF77DDE-B84F-47A5-912D-32741FD80C23}" destId="{674798D4-EC74-4CC5-8485-34F38FF75C5F}" srcOrd="0" destOrd="0" parTransId="{0D8AE0D6-3D94-4594-9C19-7FD5E7798670}" sibTransId="{E030D621-733C-465B-9041-68685A54C162}"/>
    <dgm:cxn modelId="{A7936631-A4EA-49E8-8C4D-E598245A8804}" type="presOf" srcId="{22A96784-A69F-4B02-8A17-78A8AD5AB7BB}" destId="{DCD80452-1B9F-4DD3-8F0F-425B0B7DF44C}" srcOrd="0" destOrd="0" presId="urn:microsoft.com/office/officeart/2005/8/layout/hList1"/>
    <dgm:cxn modelId="{508BD131-C6C5-4288-BB65-242931A67DC9}" srcId="{563E1380-3CCD-447A-9BC5-CBEC4EF235DA}" destId="{F1DFF449-4F52-49F9-9512-9F3BA80D0AC8}" srcOrd="2" destOrd="0" parTransId="{6F253158-6D9A-44B4-BC22-0BA54FD66BC3}" sibTransId="{AFA9AD54-8426-48F9-A91B-96C415561469}"/>
    <dgm:cxn modelId="{44CCD93F-7828-43A9-B0EF-8BC233E58A6E}" type="presOf" srcId="{563E1380-3CCD-447A-9BC5-CBEC4EF235DA}" destId="{457F6B9A-4003-4257-9999-4EA7DFD6CC42}" srcOrd="0" destOrd="0" presId="urn:microsoft.com/office/officeart/2005/8/layout/hList1"/>
    <dgm:cxn modelId="{5254FB63-5496-4D7A-B538-9CA3C05D4BAA}" type="presOf" srcId="{C1430DB5-A311-447F-8FF8-BCDFA946D131}" destId="{F7912D09-D1D3-4983-A6A9-1A9278E1A64D}" srcOrd="0" destOrd="4" presId="urn:microsoft.com/office/officeart/2005/8/layout/hList1"/>
    <dgm:cxn modelId="{FA189469-76C9-4938-9AC3-3E7758E68DDF}" srcId="{22A96784-A69F-4B02-8A17-78A8AD5AB7BB}" destId="{C06040E2-FAE5-4106-89F7-A5F54952A24A}" srcOrd="0" destOrd="0" parTransId="{2E308FB7-CE9C-4E3E-BDDA-8E280FE10B6C}" sibTransId="{AEE425B6-70C1-449E-A480-8F6ECBD3F680}"/>
    <dgm:cxn modelId="{0ECACF49-4308-424C-8B3E-23576E05EEE4}" type="presOf" srcId="{05C3310E-14A3-4681-89F9-D4DB1D98FD8B}" destId="{8E41EA3C-73B8-425A-9A4D-140E79CA6196}" srcOrd="0" destOrd="1" presId="urn:microsoft.com/office/officeart/2005/8/layout/hList1"/>
    <dgm:cxn modelId="{52AA164F-4E9B-41A1-99D1-5D0653DA65C5}" srcId="{1E6B9F42-7CB6-43B1-96DB-CE46F57FCA32}" destId="{B6B202E4-DA72-4F9B-AF8D-A85397AD3C87}" srcOrd="0" destOrd="0" parTransId="{F220905C-DA97-44F1-92EC-AA4FB831BB74}" sibTransId="{1E499734-98C3-4A9A-9FDE-571077EBC34A}"/>
    <dgm:cxn modelId="{770E1750-6CE6-4BAB-BB94-30FE53526115}" srcId="{BCB2FD4D-0D60-4906-A55F-02B8E1D349A1}" destId="{7E6A93F0-581E-4483-AD85-F78914E057B8}" srcOrd="1" destOrd="0" parTransId="{4E320098-CA68-4CD5-96A8-ECA2CCE9D5FD}" sibTransId="{86399E47-C69D-47A6-9831-FA1723EDDE2E}"/>
    <dgm:cxn modelId="{DD241D70-0D49-4696-BECF-5E5B93791595}" srcId="{0EF77DDE-B84F-47A5-912D-32741FD80C23}" destId="{036A6D11-54A0-426C-A0C1-A267BFCBB91F}" srcOrd="1" destOrd="0" parTransId="{28B4E23F-BED8-4F1A-A8A9-E0073502BC16}" sibTransId="{E23003D7-D46F-4AF5-B125-00F93C3DE166}"/>
    <dgm:cxn modelId="{2A036473-9759-4CB1-A92E-84750FAEDB6A}" type="presOf" srcId="{F1DFF449-4F52-49F9-9512-9F3BA80D0AC8}" destId="{BE2E053A-E07C-4703-9EAB-F1AE1A921049}" srcOrd="0" destOrd="3" presId="urn:microsoft.com/office/officeart/2005/8/layout/hList1"/>
    <dgm:cxn modelId="{57195175-DC04-4A1B-8098-B642167EC4BC}" type="presOf" srcId="{E97776AD-9944-4C16-B7CA-041F58FC53DF}" destId="{F7912D09-D1D3-4983-A6A9-1A9278E1A64D}" srcOrd="0" destOrd="3" presId="urn:microsoft.com/office/officeart/2005/8/layout/hList1"/>
    <dgm:cxn modelId="{3F385F76-AC14-4CA2-9692-0207E9E0E69F}" srcId="{563E1380-3CCD-447A-9BC5-CBEC4EF235DA}" destId="{242F9583-83B8-4768-8620-714DF385E043}" srcOrd="0" destOrd="0" parTransId="{1266C9FD-18E5-485F-BCC8-2BAE66AC0779}" sibTransId="{725FE266-D2B6-41FC-8F01-30654E00353F}"/>
    <dgm:cxn modelId="{DE518F76-6533-441C-95CE-5B69DA500E2D}" srcId="{22A96784-A69F-4B02-8A17-78A8AD5AB7BB}" destId="{0EF77DDE-B84F-47A5-912D-32741FD80C23}" srcOrd="2" destOrd="0" parTransId="{1605AF30-6E00-4F35-B06D-04783A984505}" sibTransId="{2CC72257-094A-4C8D-880E-4E5F6AC7A74B}"/>
    <dgm:cxn modelId="{C1E7F958-ABFB-4F29-B1F5-3B6A7160EE36}" srcId="{D767292A-3305-42BF-93FB-58CFC4A05F85}" destId="{22A96784-A69F-4B02-8A17-78A8AD5AB7BB}" srcOrd="0" destOrd="0" parTransId="{59052655-B6F1-438F-944D-3B702AF04B93}" sibTransId="{107BDC27-5DEF-48C2-93C5-643261230644}"/>
    <dgm:cxn modelId="{2A1A0459-63C9-431A-A3D4-5BC3E0B508DF}" srcId="{E594BDE5-B29F-482A-8D80-658E22AD0E8D}" destId="{C1430DB5-A311-447F-8FF8-BCDFA946D131}" srcOrd="3" destOrd="0" parTransId="{6D91D4DA-987F-4ED4-9686-3A4418A1B2CA}" sibTransId="{DCEDB848-B2AA-47D8-A23C-44C6D542739C}"/>
    <dgm:cxn modelId="{4417997E-0984-4094-AB40-68166833A6B2}" type="presOf" srcId="{99F108AB-197C-4968-B8E8-90B99E4BCFCB}" destId="{F7912D09-D1D3-4983-A6A9-1A9278E1A64D}" srcOrd="0" destOrd="0" presId="urn:microsoft.com/office/officeart/2005/8/layout/hList1"/>
    <dgm:cxn modelId="{61918282-5306-4D9D-8631-9C8E609E6EBE}" type="presOf" srcId="{BCB2FD4D-0D60-4906-A55F-02B8E1D349A1}" destId="{C8D8BF38-C150-467C-9D3F-93F7CA6FB350}" srcOrd="0" destOrd="0" presId="urn:microsoft.com/office/officeart/2005/8/layout/hList1"/>
    <dgm:cxn modelId="{35FEA487-C9C7-4342-882B-8124268A2171}" type="presOf" srcId="{C06040E2-FAE5-4106-89F7-A5F54952A24A}" destId="{8E41EA3C-73B8-425A-9A4D-140E79CA6196}" srcOrd="0" destOrd="0" presId="urn:microsoft.com/office/officeart/2005/8/layout/hList1"/>
    <dgm:cxn modelId="{CDAFAF8F-D3E2-4CC6-BC67-C7A280778BFF}" srcId="{22A96784-A69F-4B02-8A17-78A8AD5AB7BB}" destId="{05C3310E-14A3-4681-89F9-D4DB1D98FD8B}" srcOrd="1" destOrd="0" parTransId="{F92CA1CC-E559-4292-9DCE-19614ECDF06D}" sibTransId="{445C7D9A-DC65-4203-AD63-61CF5D2D4D35}"/>
    <dgm:cxn modelId="{92A41C91-FF8E-46BE-BD06-8FE7CD502D08}" type="presOf" srcId="{837F14B5-768F-46CA-9659-170A16089E4C}" destId="{BE2E053A-E07C-4703-9EAB-F1AE1A921049}" srcOrd="0" destOrd="1" presId="urn:microsoft.com/office/officeart/2005/8/layout/hList1"/>
    <dgm:cxn modelId="{38BA999C-097E-4016-846A-C5F2E9E7863D}" type="presOf" srcId="{1E6B9F42-7CB6-43B1-96DB-CE46F57FCA32}" destId="{4E625710-765F-4727-B1E1-D91606737392}" srcOrd="0" destOrd="0" presId="urn:microsoft.com/office/officeart/2005/8/layout/hList1"/>
    <dgm:cxn modelId="{0D7684A4-0859-469B-9D56-F90B8198704F}" srcId="{E594BDE5-B29F-482A-8D80-658E22AD0E8D}" destId="{99F108AB-197C-4968-B8E8-90B99E4BCFCB}" srcOrd="0" destOrd="0" parTransId="{51ECA0F6-8472-4D47-8C21-A5845613BFE8}" sibTransId="{6AA316E9-E88B-4608-BDD7-F973761F8795}"/>
    <dgm:cxn modelId="{66DDF9AF-4682-4A9D-B27D-7CFD06FA8871}" type="presOf" srcId="{051F08C3-E4B2-40DA-BF47-F696EFE9E816}" destId="{BE2E053A-E07C-4703-9EAB-F1AE1A921049}" srcOrd="0" destOrd="4" presId="urn:microsoft.com/office/officeart/2005/8/layout/hList1"/>
    <dgm:cxn modelId="{F9B142B1-97C0-4017-94DB-A870F77B3318}" type="presOf" srcId="{D767292A-3305-42BF-93FB-58CFC4A05F85}" destId="{DB77C5C4-1E54-4767-8D4B-3DF9220CB6E9}" srcOrd="0" destOrd="0" presId="urn:microsoft.com/office/officeart/2005/8/layout/hList1"/>
    <dgm:cxn modelId="{7B35A3B4-8865-4C60-B65A-4BD68E62D85A}" type="presOf" srcId="{242F9583-83B8-4768-8620-714DF385E043}" destId="{BE2E053A-E07C-4703-9EAB-F1AE1A921049}" srcOrd="0" destOrd="0" presId="urn:microsoft.com/office/officeart/2005/8/layout/hList1"/>
    <dgm:cxn modelId="{46922CC8-146E-45E6-9327-464E64C45415}" srcId="{E594BDE5-B29F-482A-8D80-658E22AD0E8D}" destId="{7351A3C3-A677-480A-93B9-5549375582A7}" srcOrd="1" destOrd="0" parTransId="{520672DE-48F0-4CE3-BF7E-7F1C9EDC4F1C}" sibTransId="{01D1A756-9A6A-411C-845F-581662764421}"/>
    <dgm:cxn modelId="{A2967BC9-129B-49B7-A6BC-FA85268B7336}" type="presOf" srcId="{D3C8F3AA-07D6-4FD5-82F9-02A47DC3DE53}" destId="{BE2E053A-E07C-4703-9EAB-F1AE1A921049}" srcOrd="0" destOrd="2" presId="urn:microsoft.com/office/officeart/2005/8/layout/hList1"/>
    <dgm:cxn modelId="{C652E4D2-831D-497D-8F66-B95EDA39CF1A}" srcId="{837F14B5-768F-46CA-9659-170A16089E4C}" destId="{D3C8F3AA-07D6-4FD5-82F9-02A47DC3DE53}" srcOrd="0" destOrd="0" parTransId="{E4E7F03B-12BA-44D5-BB67-F19442853F20}" sibTransId="{C7D95955-8C19-4D32-AB64-D3CFF22CBE4F}"/>
    <dgm:cxn modelId="{BD186ED6-3C9A-4EA0-8AF1-B1EFC4F5F3E1}" type="presOf" srcId="{0EF77DDE-B84F-47A5-912D-32741FD80C23}" destId="{8E41EA3C-73B8-425A-9A4D-140E79CA6196}" srcOrd="0" destOrd="2" presId="urn:microsoft.com/office/officeart/2005/8/layout/hList1"/>
    <dgm:cxn modelId="{C08C22DC-8D14-4760-BB67-EAFB7C5D2E6A}" srcId="{D767292A-3305-42BF-93FB-58CFC4A05F85}" destId="{E594BDE5-B29F-482A-8D80-658E22AD0E8D}" srcOrd="2" destOrd="0" parTransId="{3660D495-5E35-4A7A-A3C5-FB4AB3843139}" sibTransId="{07755FDB-0614-4AFF-A745-4E1300EA0D52}"/>
    <dgm:cxn modelId="{9673BEE1-CBCB-4E91-ABD9-A0D8C6DF1042}" type="presOf" srcId="{674798D4-EC74-4CC5-8485-34F38FF75C5F}" destId="{8E41EA3C-73B8-425A-9A4D-140E79CA6196}" srcOrd="0" destOrd="3" presId="urn:microsoft.com/office/officeart/2005/8/layout/hList1"/>
    <dgm:cxn modelId="{32762EFB-18F4-438E-AABD-6F70F7845FFB}" srcId="{E594BDE5-B29F-482A-8D80-658E22AD0E8D}" destId="{E97776AD-9944-4C16-B7CA-041F58FC53DF}" srcOrd="2" destOrd="0" parTransId="{BF10321D-AE78-4800-8EAB-5606E583EDC3}" sibTransId="{D91484B3-2BF2-499A-B3EF-1B6FEBC8063B}"/>
    <dgm:cxn modelId="{6E2861BF-BC48-4A99-A0BE-7125BF69D040}" type="presParOf" srcId="{DB77C5C4-1E54-4767-8D4B-3DF9220CB6E9}" destId="{575BADC0-5A7C-440B-9AF7-A9A95CF002E6}" srcOrd="0" destOrd="0" presId="urn:microsoft.com/office/officeart/2005/8/layout/hList1"/>
    <dgm:cxn modelId="{67379A21-16F6-45AF-9DAE-88839ED68859}" type="presParOf" srcId="{575BADC0-5A7C-440B-9AF7-A9A95CF002E6}" destId="{DCD80452-1B9F-4DD3-8F0F-425B0B7DF44C}" srcOrd="0" destOrd="0" presId="urn:microsoft.com/office/officeart/2005/8/layout/hList1"/>
    <dgm:cxn modelId="{6F6E3695-44E3-41C2-8A74-AA4366799C85}" type="presParOf" srcId="{575BADC0-5A7C-440B-9AF7-A9A95CF002E6}" destId="{8E41EA3C-73B8-425A-9A4D-140E79CA6196}" srcOrd="1" destOrd="0" presId="urn:microsoft.com/office/officeart/2005/8/layout/hList1"/>
    <dgm:cxn modelId="{4B4E244A-06CC-45C7-AD44-B509B2327930}" type="presParOf" srcId="{DB77C5C4-1E54-4767-8D4B-3DF9220CB6E9}" destId="{CCD31A08-148F-43D1-9FE0-1EF7292DBA2D}" srcOrd="1" destOrd="0" presId="urn:microsoft.com/office/officeart/2005/8/layout/hList1"/>
    <dgm:cxn modelId="{EA2CA977-F0C1-4D85-8B4D-EFE02D534E0C}" type="presParOf" srcId="{DB77C5C4-1E54-4767-8D4B-3DF9220CB6E9}" destId="{D13C8450-C72D-4670-8FAE-6D80ABA2EEAE}" srcOrd="2" destOrd="0" presId="urn:microsoft.com/office/officeart/2005/8/layout/hList1"/>
    <dgm:cxn modelId="{DA138274-2EA4-48D1-8324-CC119EF2EF86}" type="presParOf" srcId="{D13C8450-C72D-4670-8FAE-6D80ABA2EEAE}" destId="{457F6B9A-4003-4257-9999-4EA7DFD6CC42}" srcOrd="0" destOrd="0" presId="urn:microsoft.com/office/officeart/2005/8/layout/hList1"/>
    <dgm:cxn modelId="{BE5074C0-5404-42D2-B0F1-C392B8A02E86}" type="presParOf" srcId="{D13C8450-C72D-4670-8FAE-6D80ABA2EEAE}" destId="{BE2E053A-E07C-4703-9EAB-F1AE1A921049}" srcOrd="1" destOrd="0" presId="urn:microsoft.com/office/officeart/2005/8/layout/hList1"/>
    <dgm:cxn modelId="{2B6C2F83-8A5C-45C9-9462-1956318746C7}" type="presParOf" srcId="{DB77C5C4-1E54-4767-8D4B-3DF9220CB6E9}" destId="{CAFBF2E7-2FB0-4653-98AA-C948CE71E806}" srcOrd="3" destOrd="0" presId="urn:microsoft.com/office/officeart/2005/8/layout/hList1"/>
    <dgm:cxn modelId="{83207AF4-A3EA-42CB-912B-2D566904DD50}" type="presParOf" srcId="{DB77C5C4-1E54-4767-8D4B-3DF9220CB6E9}" destId="{355C1B9A-1A07-474E-BDAF-683690A3C2E0}" srcOrd="4" destOrd="0" presId="urn:microsoft.com/office/officeart/2005/8/layout/hList1"/>
    <dgm:cxn modelId="{7B595309-A507-4930-83E8-BEBA3792EDB6}" type="presParOf" srcId="{355C1B9A-1A07-474E-BDAF-683690A3C2E0}" destId="{0D8AEAA8-F204-482E-90CC-442654792D5D}" srcOrd="0" destOrd="0" presId="urn:microsoft.com/office/officeart/2005/8/layout/hList1"/>
    <dgm:cxn modelId="{593BB718-FE94-4AA9-AE29-1BAD10C02278}" type="presParOf" srcId="{355C1B9A-1A07-474E-BDAF-683690A3C2E0}" destId="{F7912D09-D1D3-4983-A6A9-1A9278E1A64D}" srcOrd="1" destOrd="0" presId="urn:microsoft.com/office/officeart/2005/8/layout/hList1"/>
    <dgm:cxn modelId="{85327AB6-A0D6-44DF-B646-BEFF95794726}" type="presParOf" srcId="{DB77C5C4-1E54-4767-8D4B-3DF9220CB6E9}" destId="{AB95AA6F-9767-4CBE-BCB2-E9A67C5297E7}" srcOrd="5" destOrd="0" presId="urn:microsoft.com/office/officeart/2005/8/layout/hList1"/>
    <dgm:cxn modelId="{4B5477C7-4DB3-4BB8-9F3E-4DC01F2B0FCE}" type="presParOf" srcId="{DB77C5C4-1E54-4767-8D4B-3DF9220CB6E9}" destId="{F2617E6A-5902-4310-BF65-A3BBDA8424EE}" srcOrd="6" destOrd="0" presId="urn:microsoft.com/office/officeart/2005/8/layout/hList1"/>
    <dgm:cxn modelId="{1A1187DB-F365-40D1-BB46-7127AA225B23}" type="presParOf" srcId="{F2617E6A-5902-4310-BF65-A3BBDA8424EE}" destId="{C8D8BF38-C150-467C-9D3F-93F7CA6FB350}" srcOrd="0" destOrd="0" presId="urn:microsoft.com/office/officeart/2005/8/layout/hList1"/>
    <dgm:cxn modelId="{C1C0324C-E044-49EF-8003-93B97D5A1E92}" type="presParOf" srcId="{F2617E6A-5902-4310-BF65-A3BBDA8424EE}" destId="{4E625710-765F-4727-B1E1-D91606737392}"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8D422D-8A4A-4CB2-978F-2F974EC91D16}" type="doc">
      <dgm:prSet loTypeId="urn:microsoft.com/office/officeart/2018/5/layout/CenteredIconLabelDescriptionList" loCatId="icon" qsTypeId="urn:microsoft.com/office/officeart/2005/8/quickstyle/simple1" qsCatId="simple" csTypeId="urn:microsoft.com/office/officeart/2005/8/colors/colorful5" csCatId="colorful" phldr="1"/>
      <dgm:spPr/>
      <dgm:t>
        <a:bodyPr/>
        <a:lstStyle/>
        <a:p>
          <a:endParaRPr lang="en-US"/>
        </a:p>
      </dgm:t>
    </dgm:pt>
    <dgm:pt modelId="{0124A128-FD32-4613-BB6F-4C48267667C7}">
      <dgm:prSet custT="1"/>
      <dgm:spPr>
        <a:scene3d>
          <a:camera prst="orthographicFront"/>
          <a:lightRig rig="threePt" dir="t"/>
        </a:scene3d>
        <a:sp3d>
          <a:bevelT/>
        </a:sp3d>
      </dgm:spPr>
      <dgm:t>
        <a:bodyPr/>
        <a:lstStyle/>
        <a:p>
          <a:pPr>
            <a:lnSpc>
              <a:spcPct val="100000"/>
            </a:lnSpc>
            <a:defRPr b="1"/>
          </a:pPr>
          <a:r>
            <a:rPr lang="en-GB" sz="1600" dirty="0"/>
            <a:t>Quality assurance was enhanced and updated to deal with the above cases including a COMESA specific configuration tests </a:t>
          </a:r>
          <a:endParaRPr lang="en-US" sz="1600" dirty="0"/>
        </a:p>
      </dgm:t>
    </dgm:pt>
    <dgm:pt modelId="{77BF8F1C-52E7-491F-981B-4E715CEB92E0}" type="parTrans" cxnId="{F87D051C-8A9B-45FE-858A-56C76A641386}">
      <dgm:prSet/>
      <dgm:spPr/>
      <dgm:t>
        <a:bodyPr/>
        <a:lstStyle/>
        <a:p>
          <a:endParaRPr lang="en-US"/>
        </a:p>
      </dgm:t>
    </dgm:pt>
    <dgm:pt modelId="{D8EF6354-8259-499F-A013-370177A59E7A}" type="sibTrans" cxnId="{F87D051C-8A9B-45FE-858A-56C76A641386}">
      <dgm:prSet/>
      <dgm:spPr/>
      <dgm:t>
        <a:bodyPr/>
        <a:lstStyle/>
        <a:p>
          <a:endParaRPr lang="en-US"/>
        </a:p>
      </dgm:t>
    </dgm:pt>
    <dgm:pt modelId="{E8781EDC-7C79-4808-A638-B4103562A301}">
      <dgm:prSet/>
      <dgm:spPr>
        <a:scene3d>
          <a:camera prst="orthographicFront"/>
          <a:lightRig rig="threePt" dir="t"/>
        </a:scene3d>
        <a:sp3d>
          <a:bevelT/>
        </a:sp3d>
      </dgm:spPr>
      <dgm:t>
        <a:bodyPr/>
        <a:lstStyle/>
        <a:p>
          <a:pPr>
            <a:lnSpc>
              <a:spcPct val="100000"/>
            </a:lnSpc>
            <a:defRPr b="1"/>
          </a:pPr>
          <a:r>
            <a:rPr lang="en-GB" dirty="0"/>
            <a:t>Control </a:t>
          </a:r>
          <a:r>
            <a:rPr lang="en-GB" dirty="0" err="1"/>
            <a:t>Center</a:t>
          </a:r>
          <a:r>
            <a:rPr lang="en-GB" dirty="0"/>
            <a:t> v2 Provides Automated and RBAC controlled for the deployment and operation of the platforms</a:t>
          </a:r>
          <a:endParaRPr lang="en-US" dirty="0"/>
        </a:p>
      </dgm:t>
    </dgm:pt>
    <dgm:pt modelId="{AB5188BD-45E6-40D4-B0AD-9AA79CEE0D1F}" type="parTrans" cxnId="{263D3620-C90C-4B2E-9EAF-DB56072F3678}">
      <dgm:prSet/>
      <dgm:spPr/>
      <dgm:t>
        <a:bodyPr/>
        <a:lstStyle/>
        <a:p>
          <a:endParaRPr lang="en-US"/>
        </a:p>
      </dgm:t>
    </dgm:pt>
    <dgm:pt modelId="{4B8913D6-8E50-4685-9E85-72D0E85FB38C}" type="sibTrans" cxnId="{263D3620-C90C-4B2E-9EAF-DB56072F3678}">
      <dgm:prSet/>
      <dgm:spPr/>
      <dgm:t>
        <a:bodyPr/>
        <a:lstStyle/>
        <a:p>
          <a:endParaRPr lang="en-US"/>
        </a:p>
      </dgm:t>
    </dgm:pt>
    <dgm:pt modelId="{515ECCD1-A5B5-445E-920E-319F5E5CCE59}">
      <dgm:prSet custT="1"/>
      <dgm:spPr>
        <a:scene3d>
          <a:camera prst="orthographicFront"/>
          <a:lightRig rig="threePt" dir="t"/>
        </a:scene3d>
        <a:sp3d>
          <a:bevelT/>
        </a:sp3d>
      </dgm:spPr>
      <dgm:t>
        <a:bodyPr/>
        <a:lstStyle/>
        <a:p>
          <a:pPr>
            <a:lnSpc>
              <a:spcPct val="100000"/>
            </a:lnSpc>
          </a:pPr>
          <a:r>
            <a:rPr lang="en-GB" sz="1600" dirty="0"/>
            <a:t>Re-architected for Resilience </a:t>
          </a:r>
          <a:endParaRPr lang="en-US" sz="1600" dirty="0"/>
        </a:p>
      </dgm:t>
    </dgm:pt>
    <dgm:pt modelId="{05504881-F9F6-4211-A457-F105904AECCC}" type="parTrans" cxnId="{1D66F58E-4576-4E2A-A533-5C1022D39069}">
      <dgm:prSet/>
      <dgm:spPr/>
      <dgm:t>
        <a:bodyPr/>
        <a:lstStyle/>
        <a:p>
          <a:endParaRPr lang="en-US"/>
        </a:p>
      </dgm:t>
    </dgm:pt>
    <dgm:pt modelId="{B886BC66-D60D-42EF-9142-592B2750F793}" type="sibTrans" cxnId="{1D66F58E-4576-4E2A-A533-5C1022D39069}">
      <dgm:prSet/>
      <dgm:spPr/>
      <dgm:t>
        <a:bodyPr/>
        <a:lstStyle/>
        <a:p>
          <a:endParaRPr lang="en-US"/>
        </a:p>
      </dgm:t>
    </dgm:pt>
    <dgm:pt modelId="{88D85BBF-5F0A-4A8B-81FA-E1DCACE1166B}">
      <dgm:prSet custT="1"/>
      <dgm:spPr>
        <a:scene3d>
          <a:camera prst="orthographicFront"/>
          <a:lightRig rig="threePt" dir="t"/>
        </a:scene3d>
        <a:sp3d>
          <a:bevelT/>
        </a:sp3d>
      </dgm:spPr>
      <dgm:t>
        <a:bodyPr/>
        <a:lstStyle/>
        <a:p>
          <a:pPr>
            <a:lnSpc>
              <a:spcPct val="100000"/>
            </a:lnSpc>
          </a:pPr>
          <a:r>
            <a:rPr lang="en-GB" sz="1600" dirty="0"/>
            <a:t>Monitoring for NOC for secure multi-environment access</a:t>
          </a:r>
          <a:endParaRPr lang="en-US" sz="1600" dirty="0"/>
        </a:p>
      </dgm:t>
    </dgm:pt>
    <dgm:pt modelId="{18DD1C0C-EA08-470E-B433-6ED8D1E7862B}" type="parTrans" cxnId="{2A98B777-653F-40F2-B8B9-6055CA60A81C}">
      <dgm:prSet/>
      <dgm:spPr/>
      <dgm:t>
        <a:bodyPr/>
        <a:lstStyle/>
        <a:p>
          <a:endParaRPr lang="en-US"/>
        </a:p>
      </dgm:t>
    </dgm:pt>
    <dgm:pt modelId="{D839AC0D-E821-4727-BD7A-F4C4E516B52E}" type="sibTrans" cxnId="{2A98B777-653F-40F2-B8B9-6055CA60A81C}">
      <dgm:prSet/>
      <dgm:spPr/>
      <dgm:t>
        <a:bodyPr/>
        <a:lstStyle/>
        <a:p>
          <a:endParaRPr lang="en-US"/>
        </a:p>
      </dgm:t>
    </dgm:pt>
    <dgm:pt modelId="{73F92E66-0C9F-4453-9571-77C075F26E39}">
      <dgm:prSet custT="1"/>
      <dgm:spPr>
        <a:scene3d>
          <a:camera prst="orthographicFront"/>
          <a:lightRig rig="threePt" dir="t"/>
        </a:scene3d>
        <a:sp3d>
          <a:bevelT/>
        </a:sp3d>
      </dgm:spPr>
      <dgm:t>
        <a:bodyPr/>
        <a:lstStyle/>
        <a:p>
          <a:pPr>
            <a:lnSpc>
              <a:spcPct val="100000"/>
            </a:lnSpc>
          </a:pPr>
          <a:r>
            <a:rPr lang="en-GB" sz="1600" dirty="0"/>
            <a:t>Multi-target support – custom on-premise and AWS including managed services</a:t>
          </a:r>
          <a:endParaRPr lang="en-US" sz="1600" dirty="0"/>
        </a:p>
      </dgm:t>
    </dgm:pt>
    <dgm:pt modelId="{21C214D7-C16C-4D24-8A2C-8931114B71DD}" type="parTrans" cxnId="{0721E2E4-D939-43FF-BA17-05B1B706908E}">
      <dgm:prSet/>
      <dgm:spPr/>
      <dgm:t>
        <a:bodyPr/>
        <a:lstStyle/>
        <a:p>
          <a:endParaRPr lang="en-US"/>
        </a:p>
      </dgm:t>
    </dgm:pt>
    <dgm:pt modelId="{72DC1A35-9659-4A5F-B725-3AD8B1FB6BE4}" type="sibTrans" cxnId="{0721E2E4-D939-43FF-BA17-05B1B706908E}">
      <dgm:prSet/>
      <dgm:spPr/>
      <dgm:t>
        <a:bodyPr/>
        <a:lstStyle/>
        <a:p>
          <a:endParaRPr lang="en-US"/>
        </a:p>
      </dgm:t>
    </dgm:pt>
    <dgm:pt modelId="{4A59BA9D-032A-48D1-A501-D51AE28DB7D0}">
      <dgm:prSet/>
      <dgm:spPr>
        <a:scene3d>
          <a:camera prst="orthographicFront"/>
          <a:lightRig rig="threePt" dir="t"/>
        </a:scene3d>
        <a:sp3d>
          <a:bevelT/>
        </a:sp3d>
      </dgm:spPr>
      <dgm:t>
        <a:bodyPr/>
        <a:lstStyle/>
        <a:p>
          <a:pPr>
            <a:lnSpc>
              <a:spcPct val="100000"/>
            </a:lnSpc>
            <a:defRPr b="1"/>
          </a:pPr>
          <a:r>
            <a:rPr lang="en-GB" dirty="0"/>
            <a:t>DFSP Integration Support</a:t>
          </a:r>
          <a:endParaRPr lang="en-US" dirty="0"/>
        </a:p>
      </dgm:t>
    </dgm:pt>
    <dgm:pt modelId="{596DEAED-8669-4A67-864C-02CFF45E53E0}" type="parTrans" cxnId="{5A2270AB-E849-4CCD-BC74-8B787B3EDAD4}">
      <dgm:prSet/>
      <dgm:spPr/>
      <dgm:t>
        <a:bodyPr/>
        <a:lstStyle/>
        <a:p>
          <a:endParaRPr lang="en-US"/>
        </a:p>
      </dgm:t>
    </dgm:pt>
    <dgm:pt modelId="{39F57EC2-3B2A-4462-AE47-38DF2E6CFCD0}" type="sibTrans" cxnId="{5A2270AB-E849-4CCD-BC74-8B787B3EDAD4}">
      <dgm:prSet/>
      <dgm:spPr/>
      <dgm:t>
        <a:bodyPr/>
        <a:lstStyle/>
        <a:p>
          <a:endParaRPr lang="en-US"/>
        </a:p>
      </dgm:t>
    </dgm:pt>
    <dgm:pt modelId="{8A64CE22-247C-42F7-A3DD-61B31FD45249}">
      <dgm:prSet custT="1"/>
      <dgm:spPr>
        <a:scene3d>
          <a:camera prst="orthographicFront"/>
          <a:lightRig rig="threePt" dir="t"/>
        </a:scene3d>
        <a:sp3d>
          <a:bevelT/>
        </a:sp3d>
      </dgm:spPr>
      <dgm:t>
        <a:bodyPr/>
        <a:lstStyle/>
        <a:p>
          <a:pPr>
            <a:lnSpc>
              <a:spcPct val="100000"/>
            </a:lnSpc>
          </a:pPr>
          <a:r>
            <a:rPr lang="en-GB" sz="1600">
              <a:latin typeface="Calibri (body)"/>
              <a:ea typeface="Aptos" panose="020B0004020202020204" pitchFamily="34" charset="0"/>
              <a:cs typeface="Times New Roman" panose="02020603050405020304" pitchFamily="18" charset="0"/>
            </a:rPr>
            <a:t>Test Harness to support automated validation of Core Connectors</a:t>
          </a:r>
          <a:endParaRPr lang="en-US" sz="1600" dirty="0">
            <a:latin typeface="Calibri (body)"/>
          </a:endParaRPr>
        </a:p>
      </dgm:t>
    </dgm:pt>
    <dgm:pt modelId="{24DC61B7-A30F-40C8-8798-8685E6205C72}" type="parTrans" cxnId="{2F5C1E25-8BC1-46BD-BF6B-8807606F7782}">
      <dgm:prSet/>
      <dgm:spPr/>
      <dgm:t>
        <a:bodyPr/>
        <a:lstStyle/>
        <a:p>
          <a:endParaRPr lang="en-US"/>
        </a:p>
      </dgm:t>
    </dgm:pt>
    <dgm:pt modelId="{46A0EC70-C67D-4D34-B784-3FD6C6A6A698}" type="sibTrans" cxnId="{2F5C1E25-8BC1-46BD-BF6B-8807606F7782}">
      <dgm:prSet/>
      <dgm:spPr/>
      <dgm:t>
        <a:bodyPr/>
        <a:lstStyle/>
        <a:p>
          <a:endParaRPr lang="en-US"/>
        </a:p>
      </dgm:t>
    </dgm:pt>
    <dgm:pt modelId="{C95DF200-1C9D-4C0F-AEFB-9A5E1FCDED2B}">
      <dgm:prSet custT="1"/>
      <dgm:spPr>
        <a:scene3d>
          <a:camera prst="orthographicFront"/>
          <a:lightRig rig="threePt" dir="t"/>
        </a:scene3d>
        <a:sp3d>
          <a:bevelT/>
        </a:sp3d>
      </dgm:spPr>
      <dgm:t>
        <a:bodyPr/>
        <a:lstStyle/>
        <a:p>
          <a:pPr>
            <a:lnSpc>
              <a:spcPct val="100000"/>
            </a:lnSpc>
          </a:pPr>
          <a:r>
            <a:rPr lang="en-GB" sz="1600" dirty="0">
              <a:latin typeface="Calibri (body)"/>
              <a:ea typeface="Aptos" panose="020B0004020202020204" pitchFamily="34" charset="0"/>
              <a:cs typeface="Times New Roman" panose="02020603050405020304" pitchFamily="18" charset="0"/>
            </a:rPr>
            <a:t>Visualisation </a:t>
          </a:r>
          <a:r>
            <a:rPr lang="en-GB" sz="1600" dirty="0">
              <a:latin typeface="Calibri (body)"/>
              <a:cs typeface="Times New Roman" panose="02020603050405020304" pitchFamily="18" charset="0"/>
            </a:rPr>
            <a:t>Portal updated to include FX and inter-scheme transaction data.</a:t>
          </a:r>
        </a:p>
      </dgm:t>
    </dgm:pt>
    <dgm:pt modelId="{0B76AEA8-0C61-4602-AEA7-84C194D1F528}" type="parTrans" cxnId="{894F13E6-4097-4443-B03E-3E311FCAED45}">
      <dgm:prSet/>
      <dgm:spPr/>
      <dgm:t>
        <a:bodyPr/>
        <a:lstStyle/>
        <a:p>
          <a:endParaRPr lang="en-GB"/>
        </a:p>
      </dgm:t>
    </dgm:pt>
    <dgm:pt modelId="{11A9ABE6-81A3-47D7-9A60-2FAB61FCA280}" type="sibTrans" cxnId="{894F13E6-4097-4443-B03E-3E311FCAED45}">
      <dgm:prSet/>
      <dgm:spPr/>
      <dgm:t>
        <a:bodyPr/>
        <a:lstStyle/>
        <a:p>
          <a:endParaRPr lang="en-GB"/>
        </a:p>
      </dgm:t>
    </dgm:pt>
    <dgm:pt modelId="{DBFD2920-8689-4F5D-B0E5-4289E3F0153A}">
      <dgm:prSet custT="1"/>
      <dgm:spPr>
        <a:scene3d>
          <a:camera prst="orthographicFront"/>
          <a:lightRig rig="threePt" dir="t"/>
        </a:scene3d>
        <a:sp3d>
          <a:bevelT/>
        </a:sp3d>
      </dgm:spPr>
      <dgm:t>
        <a:bodyPr/>
        <a:lstStyle/>
        <a:p>
          <a:pPr>
            <a:lnSpc>
              <a:spcPct val="100000"/>
            </a:lnSpc>
          </a:pPr>
          <a:r>
            <a:rPr lang="en-GB" sz="1600" dirty="0">
              <a:latin typeface="Calibri (body)"/>
              <a:cs typeface="Times New Roman" panose="02020603050405020304" pitchFamily="18" charset="0"/>
            </a:rPr>
            <a:t>Documentation to support capacity building with local System Integrators</a:t>
          </a:r>
        </a:p>
      </dgm:t>
    </dgm:pt>
    <dgm:pt modelId="{6A015031-E9F9-41E0-BFA6-A17A827EFC1E}" type="parTrans" cxnId="{0A16733E-D81A-4202-B814-7DFAD20E6125}">
      <dgm:prSet/>
      <dgm:spPr/>
      <dgm:t>
        <a:bodyPr/>
        <a:lstStyle/>
        <a:p>
          <a:endParaRPr lang="en-GB"/>
        </a:p>
      </dgm:t>
    </dgm:pt>
    <dgm:pt modelId="{BFFB0392-2A38-4605-A733-793D26209220}" type="sibTrans" cxnId="{0A16733E-D81A-4202-B814-7DFAD20E6125}">
      <dgm:prSet/>
      <dgm:spPr/>
      <dgm:t>
        <a:bodyPr/>
        <a:lstStyle/>
        <a:p>
          <a:endParaRPr lang="en-GB"/>
        </a:p>
      </dgm:t>
    </dgm:pt>
    <dgm:pt modelId="{8BD853D2-20C9-417B-B9BA-E4B386B111DB}" type="pres">
      <dgm:prSet presAssocID="{E08D422D-8A4A-4CB2-978F-2F974EC91D16}" presName="root" presStyleCnt="0">
        <dgm:presLayoutVars>
          <dgm:dir/>
          <dgm:resizeHandles val="exact"/>
        </dgm:presLayoutVars>
      </dgm:prSet>
      <dgm:spPr/>
    </dgm:pt>
    <dgm:pt modelId="{C56FCB69-858C-4944-9225-FAA2E662FED9}" type="pres">
      <dgm:prSet presAssocID="{0124A128-FD32-4613-BB6F-4C48267667C7}" presName="compNode" presStyleCnt="0"/>
      <dgm:spPr>
        <a:scene3d>
          <a:camera prst="orthographicFront"/>
          <a:lightRig rig="threePt" dir="t"/>
        </a:scene3d>
        <a:sp3d>
          <a:bevelT/>
        </a:sp3d>
      </dgm:spPr>
    </dgm:pt>
    <dgm:pt modelId="{EA57F821-E142-42A8-BF7C-52F0E630D030}" type="pres">
      <dgm:prSet presAssocID="{0124A128-FD32-4613-BB6F-4C48267667C7}" presName="iconRect" presStyleLbl="node1" presStyleIdx="0" presStyleCnt="3" custScaleX="132749" custScaleY="130110" custLinFactNeighborY="-1062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101600" dist="76200" dir="18900000" algn="bl" rotWithShape="0">
            <a:prstClr val="black">
              <a:alpha val="40000"/>
            </a:prstClr>
          </a:outerShdw>
        </a:effectLst>
        <a:scene3d>
          <a:camera prst="orthographicFront"/>
          <a:lightRig rig="threePt" dir="t"/>
        </a:scene3d>
        <a:sp3d>
          <a:bevelT/>
        </a:sp3d>
      </dgm:spPr>
      <dgm:extLst>
        <a:ext uri="{E40237B7-FDA0-4F09-8148-C483321AD2D9}">
          <dgm14:cNvPr xmlns:dgm14="http://schemas.microsoft.com/office/drawing/2010/diagram" id="0" name="" descr="Presentation with Checklist"/>
        </a:ext>
      </dgm:extLst>
    </dgm:pt>
    <dgm:pt modelId="{A3FF719B-2DD2-411E-A685-BFE9C09C741F}" type="pres">
      <dgm:prSet presAssocID="{0124A128-FD32-4613-BB6F-4C48267667C7}" presName="iconSpace" presStyleCnt="0"/>
      <dgm:spPr>
        <a:scene3d>
          <a:camera prst="orthographicFront"/>
          <a:lightRig rig="threePt" dir="t"/>
        </a:scene3d>
        <a:sp3d>
          <a:bevelT/>
        </a:sp3d>
      </dgm:spPr>
    </dgm:pt>
    <dgm:pt modelId="{96E67B03-B71F-4FB9-93F4-66436CE4FCE7}" type="pres">
      <dgm:prSet presAssocID="{0124A128-FD32-4613-BB6F-4C48267667C7}" presName="parTx" presStyleLbl="revTx" presStyleIdx="0" presStyleCnt="6" custLinFactNeighborY="-5637">
        <dgm:presLayoutVars>
          <dgm:chMax val="0"/>
          <dgm:chPref val="0"/>
        </dgm:presLayoutVars>
      </dgm:prSet>
      <dgm:spPr/>
    </dgm:pt>
    <dgm:pt modelId="{C4D6E9B2-6A5E-43AB-88DB-0B262020F2B6}" type="pres">
      <dgm:prSet presAssocID="{0124A128-FD32-4613-BB6F-4C48267667C7}" presName="txSpace" presStyleCnt="0"/>
      <dgm:spPr>
        <a:scene3d>
          <a:camera prst="orthographicFront"/>
          <a:lightRig rig="threePt" dir="t"/>
        </a:scene3d>
        <a:sp3d>
          <a:bevelT/>
        </a:sp3d>
      </dgm:spPr>
    </dgm:pt>
    <dgm:pt modelId="{1B353CA3-9C3F-414A-AB0A-986088B3F9DA}" type="pres">
      <dgm:prSet presAssocID="{0124A128-FD32-4613-BB6F-4C48267667C7}" presName="desTx" presStyleLbl="revTx" presStyleIdx="1" presStyleCnt="6">
        <dgm:presLayoutVars/>
      </dgm:prSet>
      <dgm:spPr>
        <a:scene3d>
          <a:camera prst="orthographicFront"/>
          <a:lightRig rig="threePt" dir="t"/>
        </a:scene3d>
        <a:sp3d>
          <a:bevelT/>
        </a:sp3d>
      </dgm:spPr>
    </dgm:pt>
    <dgm:pt modelId="{65C83894-0C04-4798-B778-25D59657E471}" type="pres">
      <dgm:prSet presAssocID="{D8EF6354-8259-499F-A013-370177A59E7A}" presName="sibTrans" presStyleCnt="0"/>
      <dgm:spPr>
        <a:scene3d>
          <a:camera prst="orthographicFront"/>
          <a:lightRig rig="threePt" dir="t"/>
        </a:scene3d>
        <a:sp3d>
          <a:bevelT/>
        </a:sp3d>
      </dgm:spPr>
    </dgm:pt>
    <dgm:pt modelId="{BCE7E4BA-2BD1-43C0-A189-0ACDCAF42DC3}" type="pres">
      <dgm:prSet presAssocID="{E8781EDC-7C79-4808-A638-B4103562A301}" presName="compNode" presStyleCnt="0"/>
      <dgm:spPr>
        <a:scene3d>
          <a:camera prst="orthographicFront"/>
          <a:lightRig rig="threePt" dir="t"/>
        </a:scene3d>
        <a:sp3d>
          <a:bevelT/>
        </a:sp3d>
      </dgm:spPr>
    </dgm:pt>
    <dgm:pt modelId="{F791D89D-8C6A-498F-B946-851A15FB689A}" type="pres">
      <dgm:prSet presAssocID="{E8781EDC-7C79-4808-A638-B4103562A301}" presName="iconRect" presStyleLbl="node1" presStyleIdx="1" presStyleCnt="3" custScaleX="142082" custScaleY="118511" custLinFactNeighborY="-398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101600" dist="76200" dir="18900000" algn="bl" rotWithShape="0">
            <a:prstClr val="black">
              <a:alpha val="40000"/>
            </a:prstClr>
          </a:outerShdw>
        </a:effectLst>
        <a:scene3d>
          <a:camera prst="orthographicFront"/>
          <a:lightRig rig="threePt" dir="t"/>
        </a:scene3d>
        <a:sp3d>
          <a:bevelT/>
        </a:sp3d>
      </dgm:spPr>
      <dgm:extLst>
        <a:ext uri="{E40237B7-FDA0-4F09-8148-C483321AD2D9}">
          <dgm14:cNvPr xmlns:dgm14="http://schemas.microsoft.com/office/drawing/2010/diagram" id="0" name="" descr="Gears"/>
        </a:ext>
      </dgm:extLst>
    </dgm:pt>
    <dgm:pt modelId="{643C3F89-2353-457E-A3EA-9A859A0F5E0D}" type="pres">
      <dgm:prSet presAssocID="{E8781EDC-7C79-4808-A638-B4103562A301}" presName="iconSpace" presStyleCnt="0"/>
      <dgm:spPr>
        <a:scene3d>
          <a:camera prst="orthographicFront"/>
          <a:lightRig rig="threePt" dir="t"/>
        </a:scene3d>
        <a:sp3d>
          <a:bevelT/>
        </a:sp3d>
      </dgm:spPr>
    </dgm:pt>
    <dgm:pt modelId="{30688A50-B5EB-49DC-9F7B-9D478C26E504}" type="pres">
      <dgm:prSet presAssocID="{E8781EDC-7C79-4808-A638-B4103562A301}" presName="parTx" presStyleLbl="revTx" presStyleIdx="2" presStyleCnt="6">
        <dgm:presLayoutVars>
          <dgm:chMax val="0"/>
          <dgm:chPref val="0"/>
        </dgm:presLayoutVars>
      </dgm:prSet>
      <dgm:spPr/>
    </dgm:pt>
    <dgm:pt modelId="{1041AD9A-2952-4035-A1C0-7698F60DD801}" type="pres">
      <dgm:prSet presAssocID="{E8781EDC-7C79-4808-A638-B4103562A301}" presName="txSpace" presStyleCnt="0"/>
      <dgm:spPr>
        <a:scene3d>
          <a:camera prst="orthographicFront"/>
          <a:lightRig rig="threePt" dir="t"/>
        </a:scene3d>
        <a:sp3d>
          <a:bevelT/>
        </a:sp3d>
      </dgm:spPr>
    </dgm:pt>
    <dgm:pt modelId="{7B783F2B-C318-4D63-BA21-F8A79F694A27}" type="pres">
      <dgm:prSet presAssocID="{E8781EDC-7C79-4808-A638-B4103562A301}" presName="desTx" presStyleLbl="revTx" presStyleIdx="3" presStyleCnt="6" custScaleX="149041">
        <dgm:presLayoutVars/>
      </dgm:prSet>
      <dgm:spPr/>
    </dgm:pt>
    <dgm:pt modelId="{C8F5CDB5-9766-40AF-948D-32277F7C177E}" type="pres">
      <dgm:prSet presAssocID="{4B8913D6-8E50-4685-9E85-72D0E85FB38C}" presName="sibTrans" presStyleCnt="0"/>
      <dgm:spPr>
        <a:scene3d>
          <a:camera prst="orthographicFront"/>
          <a:lightRig rig="threePt" dir="t"/>
        </a:scene3d>
        <a:sp3d>
          <a:bevelT/>
        </a:sp3d>
      </dgm:spPr>
    </dgm:pt>
    <dgm:pt modelId="{709D1C4C-26AA-4AF5-AEB1-5F13C9CED125}" type="pres">
      <dgm:prSet presAssocID="{4A59BA9D-032A-48D1-A501-D51AE28DB7D0}" presName="compNode" presStyleCnt="0"/>
      <dgm:spPr>
        <a:scene3d>
          <a:camera prst="orthographicFront"/>
          <a:lightRig rig="threePt" dir="t"/>
        </a:scene3d>
        <a:sp3d>
          <a:bevelT/>
        </a:sp3d>
      </dgm:spPr>
    </dgm:pt>
    <dgm:pt modelId="{A95AD0F4-6AFA-40A7-86BE-705FEC1B83D6}" type="pres">
      <dgm:prSet presAssocID="{4A59BA9D-032A-48D1-A501-D51AE28DB7D0}" presName="iconRect" presStyleLbl="node1" presStyleIdx="2" presStyleCnt="3" custScaleX="117069" custScaleY="100567" custLinFactNeighborX="3984" custLinFactNeighborY="3319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101600" dist="76200" dir="18900000" algn="bl" rotWithShape="0">
            <a:prstClr val="black">
              <a:alpha val="40000"/>
            </a:prstClr>
          </a:outerShdw>
        </a:effectLst>
        <a:scene3d>
          <a:camera prst="orthographicFront"/>
          <a:lightRig rig="threePt" dir="t"/>
        </a:scene3d>
        <a:sp3d>
          <a:bevelT/>
        </a:sp3d>
      </dgm:spPr>
      <dgm:extLst>
        <a:ext uri="{E40237B7-FDA0-4F09-8148-C483321AD2D9}">
          <dgm14:cNvPr xmlns:dgm14="http://schemas.microsoft.com/office/drawing/2010/diagram" id="0" name="" descr="Tools"/>
        </a:ext>
      </dgm:extLst>
    </dgm:pt>
    <dgm:pt modelId="{5B4417EF-4BB3-4581-8057-98777F9C42DB}" type="pres">
      <dgm:prSet presAssocID="{4A59BA9D-032A-48D1-A501-D51AE28DB7D0}" presName="iconSpace" presStyleCnt="0"/>
      <dgm:spPr>
        <a:scene3d>
          <a:camera prst="orthographicFront"/>
          <a:lightRig rig="threePt" dir="t"/>
        </a:scene3d>
        <a:sp3d>
          <a:bevelT/>
        </a:sp3d>
      </dgm:spPr>
    </dgm:pt>
    <dgm:pt modelId="{E379CFFC-D132-4D02-BD82-B1DBF6FD9100}" type="pres">
      <dgm:prSet presAssocID="{4A59BA9D-032A-48D1-A501-D51AE28DB7D0}" presName="parTx" presStyleLbl="revTx" presStyleIdx="4" presStyleCnt="6" custLinFactNeighborX="388" custLinFactNeighborY="26495">
        <dgm:presLayoutVars>
          <dgm:chMax val="0"/>
          <dgm:chPref val="0"/>
        </dgm:presLayoutVars>
      </dgm:prSet>
      <dgm:spPr/>
    </dgm:pt>
    <dgm:pt modelId="{D104D5FD-9E25-474A-A8DC-2C434B4275AE}" type="pres">
      <dgm:prSet presAssocID="{4A59BA9D-032A-48D1-A501-D51AE28DB7D0}" presName="txSpace" presStyleCnt="0"/>
      <dgm:spPr>
        <a:scene3d>
          <a:camera prst="orthographicFront"/>
          <a:lightRig rig="threePt" dir="t"/>
        </a:scene3d>
        <a:sp3d>
          <a:bevelT/>
        </a:sp3d>
      </dgm:spPr>
    </dgm:pt>
    <dgm:pt modelId="{871AB177-BA4D-4A8B-9FA4-1CC233A61C9D}" type="pres">
      <dgm:prSet presAssocID="{4A59BA9D-032A-48D1-A501-D51AE28DB7D0}" presName="desTx" presStyleLbl="revTx" presStyleIdx="5" presStyleCnt="6" custScaleY="2000000" custLinFactY="337565" custLinFactNeighborX="388" custLinFactNeighborY="400000">
        <dgm:presLayoutVars/>
      </dgm:prSet>
      <dgm:spPr/>
    </dgm:pt>
  </dgm:ptLst>
  <dgm:cxnLst>
    <dgm:cxn modelId="{EEC20309-76DB-48C3-BFD9-17B24B1B8836}" type="presOf" srcId="{73F92E66-0C9F-4453-9571-77C075F26E39}" destId="{7B783F2B-C318-4D63-BA21-F8A79F694A27}" srcOrd="0" destOrd="2" presId="urn:microsoft.com/office/officeart/2018/5/layout/CenteredIconLabelDescriptionList"/>
    <dgm:cxn modelId="{471A5416-363F-4B40-BE38-E51AC5F3E126}" type="presOf" srcId="{0124A128-FD32-4613-BB6F-4C48267667C7}" destId="{96E67B03-B71F-4FB9-93F4-66436CE4FCE7}" srcOrd="0" destOrd="0" presId="urn:microsoft.com/office/officeart/2018/5/layout/CenteredIconLabelDescriptionList"/>
    <dgm:cxn modelId="{2E5B7718-861D-4E9B-9B49-D635A34CE9E8}" type="presOf" srcId="{DBFD2920-8689-4F5D-B0E5-4289E3F0153A}" destId="{871AB177-BA4D-4A8B-9FA4-1CC233A61C9D}" srcOrd="0" destOrd="2" presId="urn:microsoft.com/office/officeart/2018/5/layout/CenteredIconLabelDescriptionList"/>
    <dgm:cxn modelId="{F87D051C-8A9B-45FE-858A-56C76A641386}" srcId="{E08D422D-8A4A-4CB2-978F-2F974EC91D16}" destId="{0124A128-FD32-4613-BB6F-4C48267667C7}" srcOrd="0" destOrd="0" parTransId="{77BF8F1C-52E7-491F-981B-4E715CEB92E0}" sibTransId="{D8EF6354-8259-499F-A013-370177A59E7A}"/>
    <dgm:cxn modelId="{263D3620-C90C-4B2E-9EAF-DB56072F3678}" srcId="{E08D422D-8A4A-4CB2-978F-2F974EC91D16}" destId="{E8781EDC-7C79-4808-A638-B4103562A301}" srcOrd="1" destOrd="0" parTransId="{AB5188BD-45E6-40D4-B0AD-9AA79CEE0D1F}" sibTransId="{4B8913D6-8E50-4685-9E85-72D0E85FB38C}"/>
    <dgm:cxn modelId="{2F5C1E25-8BC1-46BD-BF6B-8807606F7782}" srcId="{4A59BA9D-032A-48D1-A501-D51AE28DB7D0}" destId="{8A64CE22-247C-42F7-A3DD-61B31FD45249}" srcOrd="0" destOrd="0" parTransId="{24DC61B7-A30F-40C8-8798-8685E6205C72}" sibTransId="{46A0EC70-C67D-4D34-B784-3FD6C6A6A698}"/>
    <dgm:cxn modelId="{0A16733E-D81A-4202-B814-7DFAD20E6125}" srcId="{4A59BA9D-032A-48D1-A501-D51AE28DB7D0}" destId="{DBFD2920-8689-4F5D-B0E5-4289E3F0153A}" srcOrd="2" destOrd="0" parTransId="{6A015031-E9F9-41E0-BFA6-A17A827EFC1E}" sibTransId="{BFFB0392-2A38-4605-A733-793D26209220}"/>
    <dgm:cxn modelId="{056F2055-14FF-457B-8849-C4241C3F3AB8}" type="presOf" srcId="{8A64CE22-247C-42F7-A3DD-61B31FD45249}" destId="{871AB177-BA4D-4A8B-9FA4-1CC233A61C9D}" srcOrd="0" destOrd="0" presId="urn:microsoft.com/office/officeart/2018/5/layout/CenteredIconLabelDescriptionList"/>
    <dgm:cxn modelId="{2A98B777-653F-40F2-B8B9-6055CA60A81C}" srcId="{E8781EDC-7C79-4808-A638-B4103562A301}" destId="{88D85BBF-5F0A-4A8B-81FA-E1DCACE1166B}" srcOrd="1" destOrd="0" parTransId="{18DD1C0C-EA08-470E-B433-6ED8D1E7862B}" sibTransId="{D839AC0D-E821-4727-BD7A-F4C4E516B52E}"/>
    <dgm:cxn modelId="{581ACA59-7513-4682-9F73-BE92E8C3A3BE}" type="presOf" srcId="{C95DF200-1C9D-4C0F-AEFB-9A5E1FCDED2B}" destId="{871AB177-BA4D-4A8B-9FA4-1CC233A61C9D}" srcOrd="0" destOrd="1" presId="urn:microsoft.com/office/officeart/2018/5/layout/CenteredIconLabelDescriptionList"/>
    <dgm:cxn modelId="{B817E886-5951-41F3-AC1E-E9AEB45B2271}" type="presOf" srcId="{4A59BA9D-032A-48D1-A501-D51AE28DB7D0}" destId="{E379CFFC-D132-4D02-BD82-B1DBF6FD9100}" srcOrd="0" destOrd="0" presId="urn:microsoft.com/office/officeart/2018/5/layout/CenteredIconLabelDescriptionList"/>
    <dgm:cxn modelId="{1D66F58E-4576-4E2A-A533-5C1022D39069}" srcId="{E8781EDC-7C79-4808-A638-B4103562A301}" destId="{515ECCD1-A5B5-445E-920E-319F5E5CCE59}" srcOrd="0" destOrd="0" parTransId="{05504881-F9F6-4211-A457-F105904AECCC}" sibTransId="{B886BC66-D60D-42EF-9142-592B2750F793}"/>
    <dgm:cxn modelId="{63FF3398-65BA-45DE-AD07-FEDF5BABEE25}" type="presOf" srcId="{E08D422D-8A4A-4CB2-978F-2F974EC91D16}" destId="{8BD853D2-20C9-417B-B9BA-E4B386B111DB}" srcOrd="0" destOrd="0" presId="urn:microsoft.com/office/officeart/2018/5/layout/CenteredIconLabelDescriptionList"/>
    <dgm:cxn modelId="{5A2270AB-E849-4CCD-BC74-8B787B3EDAD4}" srcId="{E08D422D-8A4A-4CB2-978F-2F974EC91D16}" destId="{4A59BA9D-032A-48D1-A501-D51AE28DB7D0}" srcOrd="2" destOrd="0" parTransId="{596DEAED-8669-4A67-864C-02CFF45E53E0}" sibTransId="{39F57EC2-3B2A-4462-AE47-38DF2E6CFCD0}"/>
    <dgm:cxn modelId="{C010DBAB-D570-49D5-92B0-0FF3FB2BECF9}" type="presOf" srcId="{88D85BBF-5F0A-4A8B-81FA-E1DCACE1166B}" destId="{7B783F2B-C318-4D63-BA21-F8A79F694A27}" srcOrd="0" destOrd="1" presId="urn:microsoft.com/office/officeart/2018/5/layout/CenteredIconLabelDescriptionList"/>
    <dgm:cxn modelId="{01EE16D7-B8EE-4428-895F-AB18F324C697}" type="presOf" srcId="{515ECCD1-A5B5-445E-920E-319F5E5CCE59}" destId="{7B783F2B-C318-4D63-BA21-F8A79F694A27}" srcOrd="0" destOrd="0" presId="urn:microsoft.com/office/officeart/2018/5/layout/CenteredIconLabelDescriptionList"/>
    <dgm:cxn modelId="{2CFDA8E3-9CB6-4836-9667-5E38607F530A}" type="presOf" srcId="{E8781EDC-7C79-4808-A638-B4103562A301}" destId="{30688A50-B5EB-49DC-9F7B-9D478C26E504}" srcOrd="0" destOrd="0" presId="urn:microsoft.com/office/officeart/2018/5/layout/CenteredIconLabelDescriptionList"/>
    <dgm:cxn modelId="{0721E2E4-D939-43FF-BA17-05B1B706908E}" srcId="{E8781EDC-7C79-4808-A638-B4103562A301}" destId="{73F92E66-0C9F-4453-9571-77C075F26E39}" srcOrd="2" destOrd="0" parTransId="{21C214D7-C16C-4D24-8A2C-8931114B71DD}" sibTransId="{72DC1A35-9659-4A5F-B725-3AD8B1FB6BE4}"/>
    <dgm:cxn modelId="{894F13E6-4097-4443-B03E-3E311FCAED45}" srcId="{4A59BA9D-032A-48D1-A501-D51AE28DB7D0}" destId="{C95DF200-1C9D-4C0F-AEFB-9A5E1FCDED2B}" srcOrd="1" destOrd="0" parTransId="{0B76AEA8-0C61-4602-AEA7-84C194D1F528}" sibTransId="{11A9ABE6-81A3-47D7-9A60-2FAB61FCA280}"/>
    <dgm:cxn modelId="{65BA1D5E-1706-4FCB-A239-F9C9D168D13C}" type="presParOf" srcId="{8BD853D2-20C9-417B-B9BA-E4B386B111DB}" destId="{C56FCB69-858C-4944-9225-FAA2E662FED9}" srcOrd="0" destOrd="0" presId="urn:microsoft.com/office/officeart/2018/5/layout/CenteredIconLabelDescriptionList"/>
    <dgm:cxn modelId="{B42CB67F-FDEA-4049-9639-0FAA528E3F33}" type="presParOf" srcId="{C56FCB69-858C-4944-9225-FAA2E662FED9}" destId="{EA57F821-E142-42A8-BF7C-52F0E630D030}" srcOrd="0" destOrd="0" presId="urn:microsoft.com/office/officeart/2018/5/layout/CenteredIconLabelDescriptionList"/>
    <dgm:cxn modelId="{C1F851CF-8F22-4CD4-A5A1-81734F544B40}" type="presParOf" srcId="{C56FCB69-858C-4944-9225-FAA2E662FED9}" destId="{A3FF719B-2DD2-411E-A685-BFE9C09C741F}" srcOrd="1" destOrd="0" presId="urn:microsoft.com/office/officeart/2018/5/layout/CenteredIconLabelDescriptionList"/>
    <dgm:cxn modelId="{9F5CDF5C-C1D6-4A1E-9421-3ECA4A01FDD9}" type="presParOf" srcId="{C56FCB69-858C-4944-9225-FAA2E662FED9}" destId="{96E67B03-B71F-4FB9-93F4-66436CE4FCE7}" srcOrd="2" destOrd="0" presId="urn:microsoft.com/office/officeart/2018/5/layout/CenteredIconLabelDescriptionList"/>
    <dgm:cxn modelId="{52DF768F-6C5B-489B-8A2C-EE6366295945}" type="presParOf" srcId="{C56FCB69-858C-4944-9225-FAA2E662FED9}" destId="{C4D6E9B2-6A5E-43AB-88DB-0B262020F2B6}" srcOrd="3" destOrd="0" presId="urn:microsoft.com/office/officeart/2018/5/layout/CenteredIconLabelDescriptionList"/>
    <dgm:cxn modelId="{2DC10A25-B7F0-4E21-9B31-E99B12C3014B}" type="presParOf" srcId="{C56FCB69-858C-4944-9225-FAA2E662FED9}" destId="{1B353CA3-9C3F-414A-AB0A-986088B3F9DA}" srcOrd="4" destOrd="0" presId="urn:microsoft.com/office/officeart/2018/5/layout/CenteredIconLabelDescriptionList"/>
    <dgm:cxn modelId="{530DD726-A099-4C1C-BCD3-EFF018EE302E}" type="presParOf" srcId="{8BD853D2-20C9-417B-B9BA-E4B386B111DB}" destId="{65C83894-0C04-4798-B778-25D59657E471}" srcOrd="1" destOrd="0" presId="urn:microsoft.com/office/officeart/2018/5/layout/CenteredIconLabelDescriptionList"/>
    <dgm:cxn modelId="{8AE039BE-B74F-47FC-9382-29B2096FAA4D}" type="presParOf" srcId="{8BD853D2-20C9-417B-B9BA-E4B386B111DB}" destId="{BCE7E4BA-2BD1-43C0-A189-0ACDCAF42DC3}" srcOrd="2" destOrd="0" presId="urn:microsoft.com/office/officeart/2018/5/layout/CenteredIconLabelDescriptionList"/>
    <dgm:cxn modelId="{9224A87D-3BC0-4C51-99CA-C1EC494B9E9E}" type="presParOf" srcId="{BCE7E4BA-2BD1-43C0-A189-0ACDCAF42DC3}" destId="{F791D89D-8C6A-498F-B946-851A15FB689A}" srcOrd="0" destOrd="0" presId="urn:microsoft.com/office/officeart/2018/5/layout/CenteredIconLabelDescriptionList"/>
    <dgm:cxn modelId="{1A8E73A7-975A-4D8C-93F0-0E9C0D35DB8D}" type="presParOf" srcId="{BCE7E4BA-2BD1-43C0-A189-0ACDCAF42DC3}" destId="{643C3F89-2353-457E-A3EA-9A859A0F5E0D}" srcOrd="1" destOrd="0" presId="urn:microsoft.com/office/officeart/2018/5/layout/CenteredIconLabelDescriptionList"/>
    <dgm:cxn modelId="{9276121E-05D8-4F43-9E56-8D263C1989FC}" type="presParOf" srcId="{BCE7E4BA-2BD1-43C0-A189-0ACDCAF42DC3}" destId="{30688A50-B5EB-49DC-9F7B-9D478C26E504}" srcOrd="2" destOrd="0" presId="urn:microsoft.com/office/officeart/2018/5/layout/CenteredIconLabelDescriptionList"/>
    <dgm:cxn modelId="{93A4136B-E9A8-47EA-817C-A723EB8D7190}" type="presParOf" srcId="{BCE7E4BA-2BD1-43C0-A189-0ACDCAF42DC3}" destId="{1041AD9A-2952-4035-A1C0-7698F60DD801}" srcOrd="3" destOrd="0" presId="urn:microsoft.com/office/officeart/2018/5/layout/CenteredIconLabelDescriptionList"/>
    <dgm:cxn modelId="{D474629A-03A5-4DD1-ACF4-E96DC5AF2FF2}" type="presParOf" srcId="{BCE7E4BA-2BD1-43C0-A189-0ACDCAF42DC3}" destId="{7B783F2B-C318-4D63-BA21-F8A79F694A27}" srcOrd="4" destOrd="0" presId="urn:microsoft.com/office/officeart/2018/5/layout/CenteredIconLabelDescriptionList"/>
    <dgm:cxn modelId="{04923C3F-18D5-4342-BB57-0A29D5C96B8D}" type="presParOf" srcId="{8BD853D2-20C9-417B-B9BA-E4B386B111DB}" destId="{C8F5CDB5-9766-40AF-948D-32277F7C177E}" srcOrd="3" destOrd="0" presId="urn:microsoft.com/office/officeart/2018/5/layout/CenteredIconLabelDescriptionList"/>
    <dgm:cxn modelId="{1E2ED811-BCFC-4002-AA7E-FA544C19CB98}" type="presParOf" srcId="{8BD853D2-20C9-417B-B9BA-E4B386B111DB}" destId="{709D1C4C-26AA-4AF5-AEB1-5F13C9CED125}" srcOrd="4" destOrd="0" presId="urn:microsoft.com/office/officeart/2018/5/layout/CenteredIconLabelDescriptionList"/>
    <dgm:cxn modelId="{91261B95-0A74-453A-8425-8DD28002FC45}" type="presParOf" srcId="{709D1C4C-26AA-4AF5-AEB1-5F13C9CED125}" destId="{A95AD0F4-6AFA-40A7-86BE-705FEC1B83D6}" srcOrd="0" destOrd="0" presId="urn:microsoft.com/office/officeart/2018/5/layout/CenteredIconLabelDescriptionList"/>
    <dgm:cxn modelId="{01D139B0-0E7B-4EEF-B22D-F3A6BDE79DCE}" type="presParOf" srcId="{709D1C4C-26AA-4AF5-AEB1-5F13C9CED125}" destId="{5B4417EF-4BB3-4581-8057-98777F9C42DB}" srcOrd="1" destOrd="0" presId="urn:microsoft.com/office/officeart/2018/5/layout/CenteredIconLabelDescriptionList"/>
    <dgm:cxn modelId="{95421124-FCBC-4CE3-8166-B381C9708A08}" type="presParOf" srcId="{709D1C4C-26AA-4AF5-AEB1-5F13C9CED125}" destId="{E379CFFC-D132-4D02-BD82-B1DBF6FD9100}" srcOrd="2" destOrd="0" presId="urn:microsoft.com/office/officeart/2018/5/layout/CenteredIconLabelDescriptionList"/>
    <dgm:cxn modelId="{F89AE4A0-5DFB-4A38-9204-582B06B81B3A}" type="presParOf" srcId="{709D1C4C-26AA-4AF5-AEB1-5F13C9CED125}" destId="{D104D5FD-9E25-474A-A8DC-2C434B4275AE}" srcOrd="3" destOrd="0" presId="urn:microsoft.com/office/officeart/2018/5/layout/CenteredIconLabelDescriptionList"/>
    <dgm:cxn modelId="{4476F9C7-0E7D-4B7A-B5BD-F6588368883B}" type="presParOf" srcId="{709D1C4C-26AA-4AF5-AEB1-5F13C9CED125}" destId="{871AB177-BA4D-4A8B-9FA4-1CC233A61C9D}" srcOrd="4" destOrd="0" presId="urn:microsoft.com/office/officeart/2018/5/layout/CenteredIconLabelDescriptionList"/>
  </dgm:cxnLst>
  <dgm:bg>
    <a:effectLst>
      <a:outerShdw blurRad="50800" dist="38100" dir="13500000" algn="br" rotWithShape="0">
        <a:prstClr val="black">
          <a:alpha val="40000"/>
        </a:prstClr>
      </a:outerShdw>
    </a:effect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F2365E1-DB6F-43EC-810C-B9724D0128C3}" type="doc">
      <dgm:prSet loTypeId="urn:microsoft.com/office/officeart/2018/2/layout/IconCircleList" loCatId="icon" qsTypeId="urn:microsoft.com/office/officeart/2005/8/quickstyle/simple1" qsCatId="simple" csTypeId="urn:microsoft.com/office/officeart/2005/8/colors/colorful5" csCatId="colorful" phldr="1"/>
      <dgm:spPr/>
      <dgm:t>
        <a:bodyPr/>
        <a:lstStyle/>
        <a:p>
          <a:endParaRPr lang="en-US"/>
        </a:p>
      </dgm:t>
    </dgm:pt>
    <dgm:pt modelId="{1EA84C0C-8D2B-42E1-B278-88F6B4BB0EF4}">
      <dgm:prSet custT="1"/>
      <dgm:spPr>
        <a:scene3d>
          <a:camera prst="orthographicFront"/>
          <a:lightRig rig="threePt" dir="t"/>
        </a:scene3d>
        <a:sp3d>
          <a:bevelT prst="angle"/>
        </a:sp3d>
      </dgm:spPr>
      <dgm:t>
        <a:bodyPr/>
        <a:lstStyle/>
        <a:p>
          <a:pPr>
            <a:lnSpc>
              <a:spcPct val="100000"/>
            </a:lnSpc>
          </a:pPr>
          <a:r>
            <a:rPr lang="en-US" sz="1600" b="1" dirty="0"/>
            <a:t>Review and adopt updates to the revised Scheme governance structure to ensure alignment with Treaty, operational standards and regulatory compliance.</a:t>
          </a:r>
        </a:p>
      </dgm:t>
    </dgm:pt>
    <dgm:pt modelId="{4A157F4E-03D8-4924-B141-69432D93A943}" type="parTrans" cxnId="{515F7810-96B0-4BBE-98C1-EC9526249305}">
      <dgm:prSet/>
      <dgm:spPr/>
      <dgm:t>
        <a:bodyPr/>
        <a:lstStyle/>
        <a:p>
          <a:endParaRPr lang="en-US" sz="2800" b="1"/>
        </a:p>
      </dgm:t>
    </dgm:pt>
    <dgm:pt modelId="{8B834D6B-9475-4615-BE11-710316926F42}" type="sibTrans" cxnId="{515F7810-96B0-4BBE-98C1-EC9526249305}">
      <dgm:prSet/>
      <dgm:spPr>
        <a:scene3d>
          <a:camera prst="orthographicFront"/>
          <a:lightRig rig="threePt" dir="t"/>
        </a:scene3d>
        <a:sp3d>
          <a:bevelT prst="angle"/>
        </a:sp3d>
      </dgm:spPr>
      <dgm:t>
        <a:bodyPr/>
        <a:lstStyle/>
        <a:p>
          <a:pPr>
            <a:lnSpc>
              <a:spcPct val="100000"/>
            </a:lnSpc>
          </a:pPr>
          <a:endParaRPr lang="en-US" sz="2800" b="1"/>
        </a:p>
      </dgm:t>
    </dgm:pt>
    <dgm:pt modelId="{822EF02B-B916-4A67-ABC5-5EF7CD152179}">
      <dgm:prSet/>
      <dgm:spPr/>
      <dgm:t>
        <a:bodyPr/>
        <a:lstStyle/>
        <a:p>
          <a:endParaRPr lang="en-US" sz="2800" b="1" dirty="0"/>
        </a:p>
      </dgm:t>
    </dgm:pt>
    <dgm:pt modelId="{10231F07-A26E-49D4-B55C-C4C63C5170E0}" type="parTrans" cxnId="{A91E0B54-A171-4F78-A892-7E70A7A4F08C}">
      <dgm:prSet/>
      <dgm:spPr/>
      <dgm:t>
        <a:bodyPr/>
        <a:lstStyle/>
        <a:p>
          <a:endParaRPr lang="en-US" sz="2800" b="1"/>
        </a:p>
      </dgm:t>
    </dgm:pt>
    <dgm:pt modelId="{BFA13A38-90E2-41E6-9E5B-EF7E79258650}" type="sibTrans" cxnId="{A91E0B54-A171-4F78-A892-7E70A7A4F08C}">
      <dgm:prSet/>
      <dgm:spPr/>
      <dgm:t>
        <a:bodyPr/>
        <a:lstStyle/>
        <a:p>
          <a:endParaRPr lang="en-US" sz="2800" b="1"/>
        </a:p>
      </dgm:t>
    </dgm:pt>
    <dgm:pt modelId="{C2EC2A78-D3FC-4BBA-A4EC-D5923622FCB8}">
      <dgm:prSet custT="1"/>
      <dgm:spPr>
        <a:scene3d>
          <a:camera prst="orthographicFront"/>
          <a:lightRig rig="threePt" dir="t"/>
        </a:scene3d>
        <a:sp3d>
          <a:bevelT prst="angle"/>
        </a:sp3d>
      </dgm:spPr>
      <dgm:t>
        <a:bodyPr/>
        <a:lstStyle/>
        <a:p>
          <a:pPr>
            <a:lnSpc>
              <a:spcPct val="100000"/>
            </a:lnSpc>
          </a:pPr>
          <a:r>
            <a:rPr lang="en-US" sz="1600" b="1" dirty="0"/>
            <a:t>Evaluate and endorse proposed foreign exchange models to facilitate cross-border payment efficiency.</a:t>
          </a:r>
        </a:p>
      </dgm:t>
    </dgm:pt>
    <dgm:pt modelId="{D81115C5-B333-4ACF-9B9A-CDC991201633}" type="parTrans" cxnId="{36B916C3-C349-4BD9-B0C5-7E18C932D147}">
      <dgm:prSet/>
      <dgm:spPr/>
      <dgm:t>
        <a:bodyPr/>
        <a:lstStyle/>
        <a:p>
          <a:endParaRPr lang="en-US" sz="2800" b="1"/>
        </a:p>
      </dgm:t>
    </dgm:pt>
    <dgm:pt modelId="{0346D369-9623-4473-9E58-336FD96317B7}" type="sibTrans" cxnId="{36B916C3-C349-4BD9-B0C5-7E18C932D147}">
      <dgm:prSet/>
      <dgm:spPr>
        <a:scene3d>
          <a:camera prst="orthographicFront"/>
          <a:lightRig rig="threePt" dir="t"/>
        </a:scene3d>
        <a:sp3d>
          <a:bevelT prst="angle"/>
        </a:sp3d>
      </dgm:spPr>
      <dgm:t>
        <a:bodyPr/>
        <a:lstStyle/>
        <a:p>
          <a:pPr>
            <a:lnSpc>
              <a:spcPct val="100000"/>
            </a:lnSpc>
          </a:pPr>
          <a:endParaRPr lang="en-US" sz="2800" b="1"/>
        </a:p>
      </dgm:t>
    </dgm:pt>
    <dgm:pt modelId="{479983D8-D762-4ACF-A9D3-A52B69953A60}">
      <dgm:prSet custT="1"/>
      <dgm:spPr>
        <a:scene3d>
          <a:camera prst="orthographicFront"/>
          <a:lightRig rig="threePt" dir="t"/>
        </a:scene3d>
        <a:sp3d>
          <a:bevelT prst="angle"/>
        </a:sp3d>
      </dgm:spPr>
      <dgm:t>
        <a:bodyPr/>
        <a:lstStyle/>
        <a:p>
          <a:pPr>
            <a:lnSpc>
              <a:spcPct val="100000"/>
            </a:lnSpc>
          </a:pPr>
          <a:r>
            <a:rPr lang="en-US" sz="1600" b="1" dirty="0"/>
            <a:t>Provide  feedback on the draft Scheme rule book to refine and solidify its content.</a:t>
          </a:r>
        </a:p>
      </dgm:t>
    </dgm:pt>
    <dgm:pt modelId="{40A1EB87-1BB0-4B8F-8F4A-0994837A8C35}" type="parTrans" cxnId="{6079BB40-A80A-4D57-8D0E-7FEDE16C5846}">
      <dgm:prSet/>
      <dgm:spPr/>
      <dgm:t>
        <a:bodyPr/>
        <a:lstStyle/>
        <a:p>
          <a:endParaRPr lang="en-US" sz="2800" b="1"/>
        </a:p>
      </dgm:t>
    </dgm:pt>
    <dgm:pt modelId="{66E818CC-3943-4EDB-84EA-9F68646B5F32}" type="sibTrans" cxnId="{6079BB40-A80A-4D57-8D0E-7FEDE16C5846}">
      <dgm:prSet/>
      <dgm:spPr>
        <a:scene3d>
          <a:camera prst="orthographicFront"/>
          <a:lightRig rig="threePt" dir="t"/>
        </a:scene3d>
        <a:sp3d>
          <a:bevelT prst="angle"/>
        </a:sp3d>
      </dgm:spPr>
      <dgm:t>
        <a:bodyPr/>
        <a:lstStyle/>
        <a:p>
          <a:pPr>
            <a:lnSpc>
              <a:spcPct val="100000"/>
            </a:lnSpc>
          </a:pPr>
          <a:endParaRPr lang="en-US" sz="2800" b="1"/>
        </a:p>
      </dgm:t>
    </dgm:pt>
    <dgm:pt modelId="{35B16ECB-53AC-42A1-AEB0-0B6F8678D156}">
      <dgm:prSet custT="1"/>
      <dgm:spPr>
        <a:scene3d>
          <a:camera prst="orthographicFront"/>
          <a:lightRig rig="threePt" dir="t"/>
        </a:scene3d>
        <a:sp3d>
          <a:bevelT prst="angle"/>
        </a:sp3d>
      </dgm:spPr>
      <dgm:t>
        <a:bodyPr/>
        <a:lstStyle/>
        <a:p>
          <a:pPr>
            <a:lnSpc>
              <a:spcPct val="100000"/>
            </a:lnSpc>
          </a:pPr>
          <a:r>
            <a:rPr lang="en-US" sz="1600" b="1" dirty="0"/>
            <a:t>Examine the readiness and functionality of the Scheme’s operational and technical setup.</a:t>
          </a:r>
        </a:p>
      </dgm:t>
    </dgm:pt>
    <dgm:pt modelId="{9C7B6299-968A-443D-931C-694C4B6FC321}" type="parTrans" cxnId="{EDAB2A52-A5FA-41B1-80BF-D9D4670C5712}">
      <dgm:prSet/>
      <dgm:spPr/>
      <dgm:t>
        <a:bodyPr/>
        <a:lstStyle/>
        <a:p>
          <a:endParaRPr lang="en-US" sz="2800" b="1"/>
        </a:p>
      </dgm:t>
    </dgm:pt>
    <dgm:pt modelId="{6623B93A-77A2-45E2-9A43-B4FAF6B8DCD4}" type="sibTrans" cxnId="{EDAB2A52-A5FA-41B1-80BF-D9D4670C5712}">
      <dgm:prSet/>
      <dgm:spPr>
        <a:scene3d>
          <a:camera prst="orthographicFront"/>
          <a:lightRig rig="threePt" dir="t"/>
        </a:scene3d>
        <a:sp3d>
          <a:bevelT prst="angle"/>
        </a:sp3d>
      </dgm:spPr>
      <dgm:t>
        <a:bodyPr/>
        <a:lstStyle/>
        <a:p>
          <a:pPr>
            <a:lnSpc>
              <a:spcPct val="100000"/>
            </a:lnSpc>
          </a:pPr>
          <a:endParaRPr lang="en-US" sz="2800" b="1"/>
        </a:p>
      </dgm:t>
    </dgm:pt>
    <dgm:pt modelId="{7C6FC5D6-2562-4AD3-B878-DDCB8D4D8560}">
      <dgm:prSet custT="1"/>
      <dgm:spPr>
        <a:scene3d>
          <a:camera prst="orthographicFront"/>
          <a:lightRig rig="threePt" dir="t"/>
        </a:scene3d>
        <a:sp3d>
          <a:bevelT prst="angle"/>
        </a:sp3d>
      </dgm:spPr>
      <dgm:t>
        <a:bodyPr/>
        <a:lstStyle/>
        <a:p>
          <a:pPr>
            <a:lnSpc>
              <a:spcPct val="100000"/>
            </a:lnSpc>
          </a:pPr>
          <a:r>
            <a:rPr lang="en-US" sz="1600" b="1" dirty="0"/>
            <a:t>Formulate recommendations for Bureau endorsement of the Scheme’s deployment.</a:t>
          </a:r>
        </a:p>
      </dgm:t>
    </dgm:pt>
    <dgm:pt modelId="{7EE42A67-2C41-4915-B9B4-CDEEB278B148}" type="parTrans" cxnId="{3EDAD5FA-7F6B-4F20-AD77-5515B39AB64D}">
      <dgm:prSet/>
      <dgm:spPr/>
      <dgm:t>
        <a:bodyPr/>
        <a:lstStyle/>
        <a:p>
          <a:endParaRPr lang="en-US" sz="2800" b="1"/>
        </a:p>
      </dgm:t>
    </dgm:pt>
    <dgm:pt modelId="{433447D8-911D-44F2-8CEE-AF6884424FA9}" type="sibTrans" cxnId="{3EDAD5FA-7F6B-4F20-AD77-5515B39AB64D}">
      <dgm:prSet/>
      <dgm:spPr/>
      <dgm:t>
        <a:bodyPr/>
        <a:lstStyle/>
        <a:p>
          <a:endParaRPr lang="en-US" sz="2800" b="1"/>
        </a:p>
      </dgm:t>
    </dgm:pt>
    <dgm:pt modelId="{99FF7592-2FBC-4455-870F-3B1C6C488EE5}" type="pres">
      <dgm:prSet presAssocID="{9F2365E1-DB6F-43EC-810C-B9724D0128C3}" presName="root" presStyleCnt="0">
        <dgm:presLayoutVars>
          <dgm:dir/>
          <dgm:resizeHandles val="exact"/>
        </dgm:presLayoutVars>
      </dgm:prSet>
      <dgm:spPr/>
    </dgm:pt>
    <dgm:pt modelId="{89E865E4-5A4A-4214-941C-93B7C0187E58}" type="pres">
      <dgm:prSet presAssocID="{9F2365E1-DB6F-43EC-810C-B9724D0128C3}" presName="container" presStyleCnt="0">
        <dgm:presLayoutVars>
          <dgm:dir/>
          <dgm:resizeHandles val="exact"/>
        </dgm:presLayoutVars>
      </dgm:prSet>
      <dgm:spPr>
        <a:scene3d>
          <a:camera prst="orthographicFront"/>
          <a:lightRig rig="threePt" dir="t"/>
        </a:scene3d>
        <a:sp3d>
          <a:bevelT prst="angle"/>
        </a:sp3d>
      </dgm:spPr>
    </dgm:pt>
    <dgm:pt modelId="{ED23510F-B274-4F97-AB9F-1D918D863024}" type="pres">
      <dgm:prSet presAssocID="{1EA84C0C-8D2B-42E1-B278-88F6B4BB0EF4}" presName="compNode" presStyleCnt="0"/>
      <dgm:spPr>
        <a:scene3d>
          <a:camera prst="orthographicFront"/>
          <a:lightRig rig="threePt" dir="t"/>
        </a:scene3d>
        <a:sp3d>
          <a:bevelT prst="angle"/>
        </a:sp3d>
      </dgm:spPr>
    </dgm:pt>
    <dgm:pt modelId="{10693D1B-8DBE-4525-82C0-9BF291B0838A}" type="pres">
      <dgm:prSet presAssocID="{1EA84C0C-8D2B-42E1-B278-88F6B4BB0EF4}" presName="iconBgRect" presStyleLbl="bgShp" presStyleIdx="0" presStyleCnt="5" custLinFactNeighborY="-12380"/>
      <dgm:spPr>
        <a:scene3d>
          <a:camera prst="orthographicFront"/>
          <a:lightRig rig="threePt" dir="t"/>
        </a:scene3d>
        <a:sp3d>
          <a:bevelT prst="angle"/>
        </a:sp3d>
      </dgm:spPr>
    </dgm:pt>
    <dgm:pt modelId="{CC264209-CDDC-4E15-8D59-932388314B78}" type="pres">
      <dgm:prSet presAssocID="{1EA84C0C-8D2B-42E1-B278-88F6B4BB0EF4}" presName="iconRect" presStyleLbl="node1" presStyleIdx="0" presStyleCnt="5" custLinFactNeighborX="0" custLinFactNeighborY="-1920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scene3d>
          <a:camera prst="orthographicFront"/>
          <a:lightRig rig="threePt" dir="t"/>
        </a:scene3d>
        <a:sp3d>
          <a:bevelT prst="angle"/>
        </a:sp3d>
      </dgm:spPr>
      <dgm:extLst>
        <a:ext uri="{E40237B7-FDA0-4F09-8148-C483321AD2D9}">
          <dgm14:cNvPr xmlns:dgm14="http://schemas.microsoft.com/office/drawing/2010/diagram" id="0" name="" descr="Meeting"/>
        </a:ext>
      </dgm:extLst>
    </dgm:pt>
    <dgm:pt modelId="{7B1D0059-0C26-4BF9-AB04-01B8AC20377A}" type="pres">
      <dgm:prSet presAssocID="{1EA84C0C-8D2B-42E1-B278-88F6B4BB0EF4}" presName="spaceRect" presStyleCnt="0"/>
      <dgm:spPr>
        <a:scene3d>
          <a:camera prst="orthographicFront"/>
          <a:lightRig rig="threePt" dir="t"/>
        </a:scene3d>
        <a:sp3d>
          <a:bevelT prst="angle"/>
        </a:sp3d>
      </dgm:spPr>
    </dgm:pt>
    <dgm:pt modelId="{0D2288CD-08B8-497E-B526-70C534E227C0}" type="pres">
      <dgm:prSet presAssocID="{1EA84C0C-8D2B-42E1-B278-88F6B4BB0EF4}" presName="textRect" presStyleLbl="revTx" presStyleIdx="0" presStyleCnt="5" custScaleX="123927" custLinFactNeighborX="10296">
        <dgm:presLayoutVars>
          <dgm:chMax val="1"/>
          <dgm:chPref val="1"/>
        </dgm:presLayoutVars>
      </dgm:prSet>
      <dgm:spPr/>
    </dgm:pt>
    <dgm:pt modelId="{0FD6AD0F-6708-4E0D-85CE-3E58AA5C23BF}" type="pres">
      <dgm:prSet presAssocID="{8B834D6B-9475-4615-BE11-710316926F42}" presName="sibTrans" presStyleLbl="sibTrans2D1" presStyleIdx="0" presStyleCnt="0"/>
      <dgm:spPr/>
    </dgm:pt>
    <dgm:pt modelId="{1EB98707-DA60-4B04-B925-4F0403274A74}" type="pres">
      <dgm:prSet presAssocID="{C2EC2A78-D3FC-4BBA-A4EC-D5923622FCB8}" presName="compNode" presStyleCnt="0"/>
      <dgm:spPr>
        <a:scene3d>
          <a:camera prst="orthographicFront"/>
          <a:lightRig rig="threePt" dir="t"/>
        </a:scene3d>
        <a:sp3d>
          <a:bevelT prst="angle"/>
        </a:sp3d>
      </dgm:spPr>
    </dgm:pt>
    <dgm:pt modelId="{A138C206-C7B4-44DB-86FE-0BE96F15A919}" type="pres">
      <dgm:prSet presAssocID="{C2EC2A78-D3FC-4BBA-A4EC-D5923622FCB8}" presName="iconBgRect" presStyleLbl="bgShp" presStyleIdx="1" presStyleCnt="5" custLinFactNeighborY="-8666"/>
      <dgm:spPr>
        <a:scene3d>
          <a:camera prst="orthographicFront"/>
          <a:lightRig rig="threePt" dir="t"/>
        </a:scene3d>
        <a:sp3d>
          <a:bevelT prst="angle"/>
        </a:sp3d>
      </dgm:spPr>
    </dgm:pt>
    <dgm:pt modelId="{4D2A6221-C815-46C2-9D82-CC9324C466E6}" type="pres">
      <dgm:prSet presAssocID="{C2EC2A78-D3FC-4BBA-A4EC-D5923622FCB8}" presName="iconRect" presStyleLbl="node1" presStyleIdx="1" presStyleCnt="5" custLinFactNeighborX="382" custLinFactNeighborY="-1707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scene3d>
          <a:camera prst="orthographicFront"/>
          <a:lightRig rig="threePt" dir="t"/>
        </a:scene3d>
        <a:sp3d>
          <a:bevelT prst="angle"/>
        </a:sp3d>
      </dgm:spPr>
      <dgm:extLst>
        <a:ext uri="{E40237B7-FDA0-4F09-8148-C483321AD2D9}">
          <dgm14:cNvPr xmlns:dgm14="http://schemas.microsoft.com/office/drawing/2010/diagram" id="0" name="" descr="Ruble"/>
        </a:ext>
      </dgm:extLst>
    </dgm:pt>
    <dgm:pt modelId="{537B1D21-68FF-44D5-899C-0A2447B5B5E1}" type="pres">
      <dgm:prSet presAssocID="{C2EC2A78-D3FC-4BBA-A4EC-D5923622FCB8}" presName="spaceRect" presStyleCnt="0"/>
      <dgm:spPr>
        <a:scene3d>
          <a:camera prst="orthographicFront"/>
          <a:lightRig rig="threePt" dir="t"/>
        </a:scene3d>
        <a:sp3d>
          <a:bevelT prst="angle"/>
        </a:sp3d>
      </dgm:spPr>
    </dgm:pt>
    <dgm:pt modelId="{584B1B78-B9FD-499F-8F84-1E4714720075}" type="pres">
      <dgm:prSet presAssocID="{C2EC2A78-D3FC-4BBA-A4EC-D5923622FCB8}" presName="textRect" presStyleLbl="revTx" presStyleIdx="1" presStyleCnt="5">
        <dgm:presLayoutVars>
          <dgm:chMax val="1"/>
          <dgm:chPref val="1"/>
        </dgm:presLayoutVars>
      </dgm:prSet>
      <dgm:spPr/>
    </dgm:pt>
    <dgm:pt modelId="{A415948D-8EB8-4E31-ACC6-FEA6A20A5ADD}" type="pres">
      <dgm:prSet presAssocID="{0346D369-9623-4473-9E58-336FD96317B7}" presName="sibTrans" presStyleLbl="sibTrans2D1" presStyleIdx="0" presStyleCnt="0"/>
      <dgm:spPr/>
    </dgm:pt>
    <dgm:pt modelId="{85ED675C-F77D-4650-AEED-045C464E906A}" type="pres">
      <dgm:prSet presAssocID="{479983D8-D762-4ACF-A9D3-A52B69953A60}" presName="compNode" presStyleCnt="0"/>
      <dgm:spPr>
        <a:scene3d>
          <a:camera prst="orthographicFront"/>
          <a:lightRig rig="threePt" dir="t"/>
        </a:scene3d>
        <a:sp3d>
          <a:bevelT prst="angle"/>
        </a:sp3d>
      </dgm:spPr>
    </dgm:pt>
    <dgm:pt modelId="{0CF89153-4749-4711-877D-56D9450D8219}" type="pres">
      <dgm:prSet presAssocID="{479983D8-D762-4ACF-A9D3-A52B69953A60}" presName="iconBgRect" presStyleLbl="bgShp" presStyleIdx="2" presStyleCnt="5" custLinFactNeighborY="-11142"/>
      <dgm:spPr>
        <a:scene3d>
          <a:camera prst="orthographicFront"/>
          <a:lightRig rig="threePt" dir="t"/>
        </a:scene3d>
        <a:sp3d>
          <a:bevelT prst="angle"/>
        </a:sp3d>
      </dgm:spPr>
    </dgm:pt>
    <dgm:pt modelId="{0FCEA06B-A678-4C33-A478-D42CA7E7BC7D}" type="pres">
      <dgm:prSet presAssocID="{479983D8-D762-4ACF-A9D3-A52B69953A60}" presName="iconRect" presStyleLbl="node1" presStyleIdx="2" presStyleCnt="5" custLinFactNeighborY="-1920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scene3d>
          <a:camera prst="orthographicFront"/>
          <a:lightRig rig="threePt" dir="t"/>
        </a:scene3d>
        <a:sp3d>
          <a:bevelT prst="angle"/>
        </a:sp3d>
      </dgm:spPr>
      <dgm:extLst>
        <a:ext uri="{E40237B7-FDA0-4F09-8148-C483321AD2D9}">
          <dgm14:cNvPr xmlns:dgm14="http://schemas.microsoft.com/office/drawing/2010/diagram" id="0" name="" descr="Books"/>
        </a:ext>
      </dgm:extLst>
    </dgm:pt>
    <dgm:pt modelId="{7010F98E-70D3-4EB9-AA57-4AB332659E50}" type="pres">
      <dgm:prSet presAssocID="{479983D8-D762-4ACF-A9D3-A52B69953A60}" presName="spaceRect" presStyleCnt="0"/>
      <dgm:spPr>
        <a:scene3d>
          <a:camera prst="orthographicFront"/>
          <a:lightRig rig="threePt" dir="t"/>
        </a:scene3d>
        <a:sp3d>
          <a:bevelT prst="angle"/>
        </a:sp3d>
      </dgm:spPr>
    </dgm:pt>
    <dgm:pt modelId="{3268D780-1ACB-4C7D-AC09-DD0EEBD76697}" type="pres">
      <dgm:prSet presAssocID="{479983D8-D762-4ACF-A9D3-A52B69953A60}" presName="textRect" presStyleLbl="revTx" presStyleIdx="2" presStyleCnt="5">
        <dgm:presLayoutVars>
          <dgm:chMax val="1"/>
          <dgm:chPref val="1"/>
        </dgm:presLayoutVars>
      </dgm:prSet>
      <dgm:spPr/>
    </dgm:pt>
    <dgm:pt modelId="{D9A60477-91A8-410D-9CD1-53B8B5E5DAA5}" type="pres">
      <dgm:prSet presAssocID="{66E818CC-3943-4EDB-84EA-9F68646B5F32}" presName="sibTrans" presStyleLbl="sibTrans2D1" presStyleIdx="0" presStyleCnt="0"/>
      <dgm:spPr/>
    </dgm:pt>
    <dgm:pt modelId="{ADF95D1A-FF05-4660-94F8-9DC17759E30E}" type="pres">
      <dgm:prSet presAssocID="{35B16ECB-53AC-42A1-AEB0-0B6F8678D156}" presName="compNode" presStyleCnt="0"/>
      <dgm:spPr>
        <a:scene3d>
          <a:camera prst="orthographicFront"/>
          <a:lightRig rig="threePt" dir="t"/>
        </a:scene3d>
        <a:sp3d>
          <a:bevelT prst="angle"/>
        </a:sp3d>
      </dgm:spPr>
    </dgm:pt>
    <dgm:pt modelId="{305C2257-FD84-4C80-BDF4-C212E33DC413}" type="pres">
      <dgm:prSet presAssocID="{35B16ECB-53AC-42A1-AEB0-0B6F8678D156}" presName="iconBgRect" presStyleLbl="bgShp" presStyleIdx="3" presStyleCnt="5"/>
      <dgm:spPr>
        <a:scene3d>
          <a:camera prst="orthographicFront"/>
          <a:lightRig rig="threePt" dir="t"/>
        </a:scene3d>
        <a:sp3d>
          <a:bevelT prst="angle"/>
        </a:sp3d>
      </dgm:spPr>
    </dgm:pt>
    <dgm:pt modelId="{EBA23994-9C36-458B-B9AB-0A57EA197ECA}" type="pres">
      <dgm:prSet presAssocID="{35B16ECB-53AC-42A1-AEB0-0B6F8678D156}"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scene3d>
          <a:camera prst="orthographicFront"/>
          <a:lightRig rig="threePt" dir="t"/>
        </a:scene3d>
        <a:sp3d>
          <a:bevelT prst="angle"/>
        </a:sp3d>
      </dgm:spPr>
      <dgm:extLst>
        <a:ext uri="{E40237B7-FDA0-4F09-8148-C483321AD2D9}">
          <dgm14:cNvPr xmlns:dgm14="http://schemas.microsoft.com/office/drawing/2010/diagram" id="0" name="" descr="Gears"/>
        </a:ext>
      </dgm:extLst>
    </dgm:pt>
    <dgm:pt modelId="{E58960A1-93F6-4E50-BC98-095FAC63C233}" type="pres">
      <dgm:prSet presAssocID="{35B16ECB-53AC-42A1-AEB0-0B6F8678D156}" presName="spaceRect" presStyleCnt="0"/>
      <dgm:spPr>
        <a:scene3d>
          <a:camera prst="orthographicFront"/>
          <a:lightRig rig="threePt" dir="t"/>
        </a:scene3d>
        <a:sp3d>
          <a:bevelT prst="angle"/>
        </a:sp3d>
      </dgm:spPr>
    </dgm:pt>
    <dgm:pt modelId="{51EC37BE-5991-49A8-AAD4-89C190E74D98}" type="pres">
      <dgm:prSet presAssocID="{35B16ECB-53AC-42A1-AEB0-0B6F8678D156}" presName="textRect" presStyleLbl="revTx" presStyleIdx="3" presStyleCnt="5">
        <dgm:presLayoutVars>
          <dgm:chMax val="1"/>
          <dgm:chPref val="1"/>
        </dgm:presLayoutVars>
      </dgm:prSet>
      <dgm:spPr/>
    </dgm:pt>
    <dgm:pt modelId="{94A45EA6-8091-441A-B0AD-936CFBB8E424}" type="pres">
      <dgm:prSet presAssocID="{6623B93A-77A2-45E2-9A43-B4FAF6B8DCD4}" presName="sibTrans" presStyleLbl="sibTrans2D1" presStyleIdx="0" presStyleCnt="0"/>
      <dgm:spPr/>
    </dgm:pt>
    <dgm:pt modelId="{7446024B-C422-4EE9-B8B8-852AA10C866B}" type="pres">
      <dgm:prSet presAssocID="{7C6FC5D6-2562-4AD3-B878-DDCB8D4D8560}" presName="compNode" presStyleCnt="0"/>
      <dgm:spPr>
        <a:scene3d>
          <a:camera prst="orthographicFront"/>
          <a:lightRig rig="threePt" dir="t"/>
        </a:scene3d>
        <a:sp3d>
          <a:bevelT prst="angle"/>
        </a:sp3d>
      </dgm:spPr>
    </dgm:pt>
    <dgm:pt modelId="{4749CF2D-DD88-4C0F-B8D2-AE16B158D9ED}" type="pres">
      <dgm:prSet presAssocID="{7C6FC5D6-2562-4AD3-B878-DDCB8D4D8560}" presName="iconBgRect" presStyleLbl="bgShp" presStyleIdx="4" presStyleCnt="5" custLinFactNeighborX="21568"/>
      <dgm:spPr>
        <a:scene3d>
          <a:camera prst="orthographicFront"/>
          <a:lightRig rig="threePt" dir="t"/>
        </a:scene3d>
        <a:sp3d>
          <a:bevelT prst="angle"/>
        </a:sp3d>
      </dgm:spPr>
    </dgm:pt>
    <dgm:pt modelId="{6C7DBBA3-5E36-42E4-ABCE-3A1EB93E4401}" type="pres">
      <dgm:prSet presAssocID="{7C6FC5D6-2562-4AD3-B878-DDCB8D4D8560}" presName="iconRect" presStyleLbl="node1" presStyleIdx="4" presStyleCnt="5" custLinFactNeighborX="3487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scene3d>
          <a:camera prst="orthographicFront"/>
          <a:lightRig rig="threePt" dir="t"/>
        </a:scene3d>
        <a:sp3d>
          <a:bevelT prst="angle"/>
        </a:sp3d>
      </dgm:spPr>
      <dgm:extLst>
        <a:ext uri="{E40237B7-FDA0-4F09-8148-C483321AD2D9}">
          <dgm14:cNvPr xmlns:dgm14="http://schemas.microsoft.com/office/drawing/2010/diagram" id="0" name="" descr="Checkmark"/>
        </a:ext>
      </dgm:extLst>
    </dgm:pt>
    <dgm:pt modelId="{4F0E91B3-A570-4243-A93C-DF425FCF2984}" type="pres">
      <dgm:prSet presAssocID="{7C6FC5D6-2562-4AD3-B878-DDCB8D4D8560}" presName="spaceRect" presStyleCnt="0"/>
      <dgm:spPr>
        <a:scene3d>
          <a:camera prst="orthographicFront"/>
          <a:lightRig rig="threePt" dir="t"/>
        </a:scene3d>
        <a:sp3d>
          <a:bevelT prst="angle"/>
        </a:sp3d>
      </dgm:spPr>
    </dgm:pt>
    <dgm:pt modelId="{EA2B4CD0-9D48-4FBF-A64E-826B0D3F35AD}" type="pres">
      <dgm:prSet presAssocID="{7C6FC5D6-2562-4AD3-B878-DDCB8D4D8560}" presName="textRect" presStyleLbl="revTx" presStyleIdx="4" presStyleCnt="5" custLinFactNeighborX="11441" custLinFactNeighborY="4045">
        <dgm:presLayoutVars>
          <dgm:chMax val="1"/>
          <dgm:chPref val="1"/>
        </dgm:presLayoutVars>
      </dgm:prSet>
      <dgm:spPr/>
    </dgm:pt>
  </dgm:ptLst>
  <dgm:cxnLst>
    <dgm:cxn modelId="{515F7810-96B0-4BBE-98C1-EC9526249305}" srcId="{9F2365E1-DB6F-43EC-810C-B9724D0128C3}" destId="{1EA84C0C-8D2B-42E1-B278-88F6B4BB0EF4}" srcOrd="0" destOrd="0" parTransId="{4A157F4E-03D8-4924-B141-69432D93A943}" sibTransId="{8B834D6B-9475-4615-BE11-710316926F42}"/>
    <dgm:cxn modelId="{AB219F2E-0FF3-4AC3-9D52-CE0F9A4F6B88}" type="presOf" srcId="{35B16ECB-53AC-42A1-AEB0-0B6F8678D156}" destId="{51EC37BE-5991-49A8-AAD4-89C190E74D98}" srcOrd="0" destOrd="0" presId="urn:microsoft.com/office/officeart/2018/2/layout/IconCircleList"/>
    <dgm:cxn modelId="{E1A6B331-9258-4786-B8E0-A25D0E28A1BB}" type="presOf" srcId="{1EA84C0C-8D2B-42E1-B278-88F6B4BB0EF4}" destId="{0D2288CD-08B8-497E-B526-70C534E227C0}" srcOrd="0" destOrd="0" presId="urn:microsoft.com/office/officeart/2018/2/layout/IconCircleList"/>
    <dgm:cxn modelId="{6079BB40-A80A-4D57-8D0E-7FEDE16C5846}" srcId="{9F2365E1-DB6F-43EC-810C-B9724D0128C3}" destId="{479983D8-D762-4ACF-A9D3-A52B69953A60}" srcOrd="2" destOrd="0" parTransId="{40A1EB87-1BB0-4B8F-8F4A-0994837A8C35}" sibTransId="{66E818CC-3943-4EDB-84EA-9F68646B5F32}"/>
    <dgm:cxn modelId="{AAE77762-B34E-425F-AA61-D1B2626D66B3}" type="presOf" srcId="{C2EC2A78-D3FC-4BBA-A4EC-D5923622FCB8}" destId="{584B1B78-B9FD-499F-8F84-1E4714720075}" srcOrd="0" destOrd="0" presId="urn:microsoft.com/office/officeart/2018/2/layout/IconCircleList"/>
    <dgm:cxn modelId="{985CCA6A-98A9-4F58-949B-9E809E5CB8F5}" type="presOf" srcId="{6623B93A-77A2-45E2-9A43-B4FAF6B8DCD4}" destId="{94A45EA6-8091-441A-B0AD-936CFBB8E424}" srcOrd="0" destOrd="0" presId="urn:microsoft.com/office/officeart/2018/2/layout/IconCircleList"/>
    <dgm:cxn modelId="{EDAB2A52-A5FA-41B1-80BF-D9D4670C5712}" srcId="{9F2365E1-DB6F-43EC-810C-B9724D0128C3}" destId="{35B16ECB-53AC-42A1-AEB0-0B6F8678D156}" srcOrd="3" destOrd="0" parTransId="{9C7B6299-968A-443D-931C-694C4B6FC321}" sibTransId="{6623B93A-77A2-45E2-9A43-B4FAF6B8DCD4}"/>
    <dgm:cxn modelId="{A91E0B54-A171-4F78-A892-7E70A7A4F08C}" srcId="{1EA84C0C-8D2B-42E1-B278-88F6B4BB0EF4}" destId="{822EF02B-B916-4A67-ABC5-5EF7CD152179}" srcOrd="0" destOrd="0" parTransId="{10231F07-A26E-49D4-B55C-C4C63C5170E0}" sibTransId="{BFA13A38-90E2-41E6-9E5B-EF7E79258650}"/>
    <dgm:cxn modelId="{567E007C-6836-4B54-96B2-3F158857025B}" type="presOf" srcId="{479983D8-D762-4ACF-A9D3-A52B69953A60}" destId="{3268D780-1ACB-4C7D-AC09-DD0EEBD76697}" srcOrd="0" destOrd="0" presId="urn:microsoft.com/office/officeart/2018/2/layout/IconCircleList"/>
    <dgm:cxn modelId="{ADCCEA8F-BF1B-409B-9BFE-860ECB029227}" type="presOf" srcId="{0346D369-9623-4473-9E58-336FD96317B7}" destId="{A415948D-8EB8-4E31-ACC6-FEA6A20A5ADD}" srcOrd="0" destOrd="0" presId="urn:microsoft.com/office/officeart/2018/2/layout/IconCircleList"/>
    <dgm:cxn modelId="{6298F6A1-8D8A-4B7E-8C9F-A778D78D5BA2}" type="presOf" srcId="{66E818CC-3943-4EDB-84EA-9F68646B5F32}" destId="{D9A60477-91A8-410D-9CD1-53B8B5E5DAA5}" srcOrd="0" destOrd="0" presId="urn:microsoft.com/office/officeart/2018/2/layout/IconCircleList"/>
    <dgm:cxn modelId="{A67F5FA7-EA63-4396-8610-3E90F157FF4E}" type="presOf" srcId="{9F2365E1-DB6F-43EC-810C-B9724D0128C3}" destId="{99FF7592-2FBC-4455-870F-3B1C6C488EE5}" srcOrd="0" destOrd="0" presId="urn:microsoft.com/office/officeart/2018/2/layout/IconCircleList"/>
    <dgm:cxn modelId="{E60F08C0-8358-45C8-AC91-B1E7E8180977}" type="presOf" srcId="{8B834D6B-9475-4615-BE11-710316926F42}" destId="{0FD6AD0F-6708-4E0D-85CE-3E58AA5C23BF}" srcOrd="0" destOrd="0" presId="urn:microsoft.com/office/officeart/2018/2/layout/IconCircleList"/>
    <dgm:cxn modelId="{36B916C3-C349-4BD9-B0C5-7E18C932D147}" srcId="{9F2365E1-DB6F-43EC-810C-B9724D0128C3}" destId="{C2EC2A78-D3FC-4BBA-A4EC-D5923622FCB8}" srcOrd="1" destOrd="0" parTransId="{D81115C5-B333-4ACF-9B9A-CDC991201633}" sibTransId="{0346D369-9623-4473-9E58-336FD96317B7}"/>
    <dgm:cxn modelId="{E55235F2-5E0E-4C07-B369-2E4C6578C491}" type="presOf" srcId="{7C6FC5D6-2562-4AD3-B878-DDCB8D4D8560}" destId="{EA2B4CD0-9D48-4FBF-A64E-826B0D3F35AD}" srcOrd="0" destOrd="0" presId="urn:microsoft.com/office/officeart/2018/2/layout/IconCircleList"/>
    <dgm:cxn modelId="{3EDAD5FA-7F6B-4F20-AD77-5515B39AB64D}" srcId="{9F2365E1-DB6F-43EC-810C-B9724D0128C3}" destId="{7C6FC5D6-2562-4AD3-B878-DDCB8D4D8560}" srcOrd="4" destOrd="0" parTransId="{7EE42A67-2C41-4915-B9B4-CDEEB278B148}" sibTransId="{433447D8-911D-44F2-8CEE-AF6884424FA9}"/>
    <dgm:cxn modelId="{64758E69-CD9A-48E4-87BD-6E4761B6E3E4}" type="presParOf" srcId="{99FF7592-2FBC-4455-870F-3B1C6C488EE5}" destId="{89E865E4-5A4A-4214-941C-93B7C0187E58}" srcOrd="0" destOrd="0" presId="urn:microsoft.com/office/officeart/2018/2/layout/IconCircleList"/>
    <dgm:cxn modelId="{49F78EF4-BAEA-49F8-9E76-D049A70450CA}" type="presParOf" srcId="{89E865E4-5A4A-4214-941C-93B7C0187E58}" destId="{ED23510F-B274-4F97-AB9F-1D918D863024}" srcOrd="0" destOrd="0" presId="urn:microsoft.com/office/officeart/2018/2/layout/IconCircleList"/>
    <dgm:cxn modelId="{01731FFC-A6C8-45BF-8C98-70FEC9513E2A}" type="presParOf" srcId="{ED23510F-B274-4F97-AB9F-1D918D863024}" destId="{10693D1B-8DBE-4525-82C0-9BF291B0838A}" srcOrd="0" destOrd="0" presId="urn:microsoft.com/office/officeart/2018/2/layout/IconCircleList"/>
    <dgm:cxn modelId="{DEFDC8F8-4BA3-4A0A-B306-C6FECD71716C}" type="presParOf" srcId="{ED23510F-B274-4F97-AB9F-1D918D863024}" destId="{CC264209-CDDC-4E15-8D59-932388314B78}" srcOrd="1" destOrd="0" presId="urn:microsoft.com/office/officeart/2018/2/layout/IconCircleList"/>
    <dgm:cxn modelId="{EFC95AF7-2F89-4FF2-90EA-6F344E5358BF}" type="presParOf" srcId="{ED23510F-B274-4F97-AB9F-1D918D863024}" destId="{7B1D0059-0C26-4BF9-AB04-01B8AC20377A}" srcOrd="2" destOrd="0" presId="urn:microsoft.com/office/officeart/2018/2/layout/IconCircleList"/>
    <dgm:cxn modelId="{0BFD51B3-6A71-4877-905C-C521879AEB53}" type="presParOf" srcId="{ED23510F-B274-4F97-AB9F-1D918D863024}" destId="{0D2288CD-08B8-497E-B526-70C534E227C0}" srcOrd="3" destOrd="0" presId="urn:microsoft.com/office/officeart/2018/2/layout/IconCircleList"/>
    <dgm:cxn modelId="{E61EEC45-72DD-4DDB-BEC0-27DA7F0B46AF}" type="presParOf" srcId="{89E865E4-5A4A-4214-941C-93B7C0187E58}" destId="{0FD6AD0F-6708-4E0D-85CE-3E58AA5C23BF}" srcOrd="1" destOrd="0" presId="urn:microsoft.com/office/officeart/2018/2/layout/IconCircleList"/>
    <dgm:cxn modelId="{FDC72A0C-A398-44DB-AF43-9D2ACF720CF8}" type="presParOf" srcId="{89E865E4-5A4A-4214-941C-93B7C0187E58}" destId="{1EB98707-DA60-4B04-B925-4F0403274A74}" srcOrd="2" destOrd="0" presId="urn:microsoft.com/office/officeart/2018/2/layout/IconCircleList"/>
    <dgm:cxn modelId="{FC33EC78-693B-423B-8155-8D6444556AF6}" type="presParOf" srcId="{1EB98707-DA60-4B04-B925-4F0403274A74}" destId="{A138C206-C7B4-44DB-86FE-0BE96F15A919}" srcOrd="0" destOrd="0" presId="urn:microsoft.com/office/officeart/2018/2/layout/IconCircleList"/>
    <dgm:cxn modelId="{73DFB8CC-0FC2-49DF-85CF-8ACFF77EBF58}" type="presParOf" srcId="{1EB98707-DA60-4B04-B925-4F0403274A74}" destId="{4D2A6221-C815-46C2-9D82-CC9324C466E6}" srcOrd="1" destOrd="0" presId="urn:microsoft.com/office/officeart/2018/2/layout/IconCircleList"/>
    <dgm:cxn modelId="{BD565539-8A7E-48E8-B858-98E87AA4F975}" type="presParOf" srcId="{1EB98707-DA60-4B04-B925-4F0403274A74}" destId="{537B1D21-68FF-44D5-899C-0A2447B5B5E1}" srcOrd="2" destOrd="0" presId="urn:microsoft.com/office/officeart/2018/2/layout/IconCircleList"/>
    <dgm:cxn modelId="{88AC364E-A250-4AE0-9B42-DF6BFB4B5B03}" type="presParOf" srcId="{1EB98707-DA60-4B04-B925-4F0403274A74}" destId="{584B1B78-B9FD-499F-8F84-1E4714720075}" srcOrd="3" destOrd="0" presId="urn:microsoft.com/office/officeart/2018/2/layout/IconCircleList"/>
    <dgm:cxn modelId="{E5DA84B4-154B-4A59-BFD0-27904D77101D}" type="presParOf" srcId="{89E865E4-5A4A-4214-941C-93B7C0187E58}" destId="{A415948D-8EB8-4E31-ACC6-FEA6A20A5ADD}" srcOrd="3" destOrd="0" presId="urn:microsoft.com/office/officeart/2018/2/layout/IconCircleList"/>
    <dgm:cxn modelId="{3CCD351F-2E77-484F-AE74-900CBCADD8A9}" type="presParOf" srcId="{89E865E4-5A4A-4214-941C-93B7C0187E58}" destId="{85ED675C-F77D-4650-AEED-045C464E906A}" srcOrd="4" destOrd="0" presId="urn:microsoft.com/office/officeart/2018/2/layout/IconCircleList"/>
    <dgm:cxn modelId="{8194E2B6-2A97-4CA7-9CC4-BE9B0ABE46B0}" type="presParOf" srcId="{85ED675C-F77D-4650-AEED-045C464E906A}" destId="{0CF89153-4749-4711-877D-56D9450D8219}" srcOrd="0" destOrd="0" presId="urn:microsoft.com/office/officeart/2018/2/layout/IconCircleList"/>
    <dgm:cxn modelId="{9FF9EE97-056E-405E-B317-583BB5BE3173}" type="presParOf" srcId="{85ED675C-F77D-4650-AEED-045C464E906A}" destId="{0FCEA06B-A678-4C33-A478-D42CA7E7BC7D}" srcOrd="1" destOrd="0" presId="urn:microsoft.com/office/officeart/2018/2/layout/IconCircleList"/>
    <dgm:cxn modelId="{32598321-E316-423C-989E-95BBCB3EF8F7}" type="presParOf" srcId="{85ED675C-F77D-4650-AEED-045C464E906A}" destId="{7010F98E-70D3-4EB9-AA57-4AB332659E50}" srcOrd="2" destOrd="0" presId="urn:microsoft.com/office/officeart/2018/2/layout/IconCircleList"/>
    <dgm:cxn modelId="{4709F6A9-CF95-41B9-A52F-1CE7E1AB6AE9}" type="presParOf" srcId="{85ED675C-F77D-4650-AEED-045C464E906A}" destId="{3268D780-1ACB-4C7D-AC09-DD0EEBD76697}" srcOrd="3" destOrd="0" presId="urn:microsoft.com/office/officeart/2018/2/layout/IconCircleList"/>
    <dgm:cxn modelId="{11FFF247-4CCB-4659-96F6-DDD60C3A08A7}" type="presParOf" srcId="{89E865E4-5A4A-4214-941C-93B7C0187E58}" destId="{D9A60477-91A8-410D-9CD1-53B8B5E5DAA5}" srcOrd="5" destOrd="0" presId="urn:microsoft.com/office/officeart/2018/2/layout/IconCircleList"/>
    <dgm:cxn modelId="{719A88A1-E94B-4763-99DE-C163ED9CB2A9}" type="presParOf" srcId="{89E865E4-5A4A-4214-941C-93B7C0187E58}" destId="{ADF95D1A-FF05-4660-94F8-9DC17759E30E}" srcOrd="6" destOrd="0" presId="urn:microsoft.com/office/officeart/2018/2/layout/IconCircleList"/>
    <dgm:cxn modelId="{BE4AAD59-F84F-4111-A98C-1D3BEC48DF0C}" type="presParOf" srcId="{ADF95D1A-FF05-4660-94F8-9DC17759E30E}" destId="{305C2257-FD84-4C80-BDF4-C212E33DC413}" srcOrd="0" destOrd="0" presId="urn:microsoft.com/office/officeart/2018/2/layout/IconCircleList"/>
    <dgm:cxn modelId="{D4744DA1-491D-4736-B19A-0CDE78E57E6F}" type="presParOf" srcId="{ADF95D1A-FF05-4660-94F8-9DC17759E30E}" destId="{EBA23994-9C36-458B-B9AB-0A57EA197ECA}" srcOrd="1" destOrd="0" presId="urn:microsoft.com/office/officeart/2018/2/layout/IconCircleList"/>
    <dgm:cxn modelId="{F991484E-983E-496E-89D0-6418A5B8174E}" type="presParOf" srcId="{ADF95D1A-FF05-4660-94F8-9DC17759E30E}" destId="{E58960A1-93F6-4E50-BC98-095FAC63C233}" srcOrd="2" destOrd="0" presId="urn:microsoft.com/office/officeart/2018/2/layout/IconCircleList"/>
    <dgm:cxn modelId="{1E8C37E4-6522-44C7-A787-408556523170}" type="presParOf" srcId="{ADF95D1A-FF05-4660-94F8-9DC17759E30E}" destId="{51EC37BE-5991-49A8-AAD4-89C190E74D98}" srcOrd="3" destOrd="0" presId="urn:microsoft.com/office/officeart/2018/2/layout/IconCircleList"/>
    <dgm:cxn modelId="{1C76B707-1995-4610-ADD8-346A3D8DE3EC}" type="presParOf" srcId="{89E865E4-5A4A-4214-941C-93B7C0187E58}" destId="{94A45EA6-8091-441A-B0AD-936CFBB8E424}" srcOrd="7" destOrd="0" presId="urn:microsoft.com/office/officeart/2018/2/layout/IconCircleList"/>
    <dgm:cxn modelId="{8E9A6B2D-A4A8-422D-93DF-EEDA6AB6E868}" type="presParOf" srcId="{89E865E4-5A4A-4214-941C-93B7C0187E58}" destId="{7446024B-C422-4EE9-B8B8-852AA10C866B}" srcOrd="8" destOrd="0" presId="urn:microsoft.com/office/officeart/2018/2/layout/IconCircleList"/>
    <dgm:cxn modelId="{06BE2F97-CC63-4DD6-90E7-7FBDBB4C4C00}" type="presParOf" srcId="{7446024B-C422-4EE9-B8B8-852AA10C866B}" destId="{4749CF2D-DD88-4C0F-B8D2-AE16B158D9ED}" srcOrd="0" destOrd="0" presId="urn:microsoft.com/office/officeart/2018/2/layout/IconCircleList"/>
    <dgm:cxn modelId="{7547BD28-832C-4B81-9CDE-8B6B5CCD8E17}" type="presParOf" srcId="{7446024B-C422-4EE9-B8B8-852AA10C866B}" destId="{6C7DBBA3-5E36-42E4-ABCE-3A1EB93E4401}" srcOrd="1" destOrd="0" presId="urn:microsoft.com/office/officeart/2018/2/layout/IconCircleList"/>
    <dgm:cxn modelId="{F916F228-186E-4F8C-9836-415EE6B3F07E}" type="presParOf" srcId="{7446024B-C422-4EE9-B8B8-852AA10C866B}" destId="{4F0E91B3-A570-4243-A93C-DF425FCF2984}" srcOrd="2" destOrd="0" presId="urn:microsoft.com/office/officeart/2018/2/layout/IconCircleList"/>
    <dgm:cxn modelId="{F7BF8C0A-5683-45B0-8BA9-62EF35F4BAE7}" type="presParOf" srcId="{7446024B-C422-4EE9-B8B8-852AA10C866B}" destId="{EA2B4CD0-9D48-4FBF-A64E-826B0D3F35AD}" srcOrd="3" destOrd="0" presId="urn:microsoft.com/office/officeart/2018/2/layout/IconCircle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709704E-A43F-4493-B46D-BA3CF2DDEF45}" type="doc">
      <dgm:prSet loTypeId="urn:microsoft.com/office/officeart/2018/5/layout/IconCircleLabelList" loCatId="icon" qsTypeId="urn:microsoft.com/office/officeart/2005/8/quickstyle/simple1" qsCatId="simple" csTypeId="urn:microsoft.com/office/officeart/2005/8/colors/colorful5" csCatId="colorful" phldr="1"/>
      <dgm:spPr/>
      <dgm:t>
        <a:bodyPr/>
        <a:lstStyle/>
        <a:p>
          <a:endParaRPr lang="en-US"/>
        </a:p>
      </dgm:t>
    </dgm:pt>
    <dgm:pt modelId="{0B30E27E-00B4-46C9-B4DA-017A4F8BBAF6}">
      <dgm:prSet custT="1"/>
      <dgm:spPr>
        <a:scene3d>
          <a:camera prst="orthographicFront"/>
          <a:lightRig rig="threePt" dir="t"/>
        </a:scene3d>
        <a:sp3d>
          <a:bevelT prst="angle"/>
        </a:sp3d>
      </dgm:spPr>
      <dgm:t>
        <a:bodyPr/>
        <a:lstStyle/>
        <a:p>
          <a:pPr>
            <a:lnSpc>
              <a:spcPct val="100000"/>
            </a:lnSpc>
            <a:defRPr cap="all"/>
          </a:pPr>
          <a:r>
            <a:rPr lang="en-GB" sz="1600" b="1" cap="none" dirty="0"/>
            <a:t>A soft launch between Zambia, Malawi, and additional pilot countries with real money and real rail</a:t>
          </a:r>
          <a:endParaRPr lang="en-US" sz="1600" b="1" cap="none" dirty="0"/>
        </a:p>
      </dgm:t>
    </dgm:pt>
    <dgm:pt modelId="{529E11CD-D310-4521-A71A-5AFDDE23689A}" type="parTrans" cxnId="{47BB68C6-A0EE-4257-A713-83EE1DF6B237}">
      <dgm:prSet/>
      <dgm:spPr/>
      <dgm:t>
        <a:bodyPr/>
        <a:lstStyle/>
        <a:p>
          <a:endParaRPr lang="en-US" sz="1600" b="1" dirty="0"/>
        </a:p>
      </dgm:t>
    </dgm:pt>
    <dgm:pt modelId="{073150E2-D1DD-4D36-ADBB-9A24BA66F371}" type="sibTrans" cxnId="{47BB68C6-A0EE-4257-A713-83EE1DF6B237}">
      <dgm:prSet/>
      <dgm:spPr/>
      <dgm:t>
        <a:bodyPr/>
        <a:lstStyle/>
        <a:p>
          <a:endParaRPr lang="en-US" sz="1600" b="1" dirty="0"/>
        </a:p>
      </dgm:t>
    </dgm:pt>
    <dgm:pt modelId="{23906457-23A9-4C4A-AE4C-DDE31F231E03}">
      <dgm:prSet custT="1"/>
      <dgm:spPr>
        <a:scene3d>
          <a:camera prst="orthographicFront"/>
          <a:lightRig rig="threePt" dir="t"/>
        </a:scene3d>
        <a:sp3d>
          <a:bevelT prst="angle"/>
        </a:sp3d>
      </dgm:spPr>
      <dgm:t>
        <a:bodyPr/>
        <a:lstStyle/>
        <a:p>
          <a:pPr>
            <a:lnSpc>
              <a:spcPct val="100000"/>
            </a:lnSpc>
            <a:defRPr cap="all"/>
          </a:pPr>
          <a:r>
            <a:rPr lang="en-GB" sz="1600" b="1" cap="none" dirty="0"/>
            <a:t>Will be conducted in a REGULATORY SANDBOX to ensure that the system functions correctly and can handle real-time transactions in a controlled setting.</a:t>
          </a:r>
          <a:endParaRPr lang="en-US" sz="1600" b="1" cap="none" dirty="0"/>
        </a:p>
      </dgm:t>
    </dgm:pt>
    <dgm:pt modelId="{A0E880FB-FD31-49EB-96D8-37B203AA2EE5}" type="parTrans" cxnId="{ABC8F8D2-80F7-42E5-87C7-A88172AA9577}">
      <dgm:prSet/>
      <dgm:spPr/>
      <dgm:t>
        <a:bodyPr/>
        <a:lstStyle/>
        <a:p>
          <a:endParaRPr lang="en-US" sz="1600" b="1" dirty="0"/>
        </a:p>
      </dgm:t>
    </dgm:pt>
    <dgm:pt modelId="{6D325208-EF8C-4410-89A2-391C0086757C}" type="sibTrans" cxnId="{ABC8F8D2-80F7-42E5-87C7-A88172AA9577}">
      <dgm:prSet/>
      <dgm:spPr/>
      <dgm:t>
        <a:bodyPr/>
        <a:lstStyle/>
        <a:p>
          <a:endParaRPr lang="en-US" sz="1600" b="1" dirty="0"/>
        </a:p>
      </dgm:t>
    </dgm:pt>
    <dgm:pt modelId="{EB5CB82A-CC48-422D-BD2F-9913C315BA89}" type="pres">
      <dgm:prSet presAssocID="{D709704E-A43F-4493-B46D-BA3CF2DDEF45}" presName="root" presStyleCnt="0">
        <dgm:presLayoutVars>
          <dgm:dir/>
          <dgm:resizeHandles val="exact"/>
        </dgm:presLayoutVars>
      </dgm:prSet>
      <dgm:spPr/>
    </dgm:pt>
    <dgm:pt modelId="{1B578DA0-0E68-457C-A982-6EFD1437486F}" type="pres">
      <dgm:prSet presAssocID="{0B30E27E-00B4-46C9-B4DA-017A4F8BBAF6}" presName="compNode" presStyleCnt="0"/>
      <dgm:spPr>
        <a:scene3d>
          <a:camera prst="orthographicFront"/>
          <a:lightRig rig="threePt" dir="t"/>
        </a:scene3d>
        <a:sp3d>
          <a:bevelT prst="angle"/>
        </a:sp3d>
      </dgm:spPr>
    </dgm:pt>
    <dgm:pt modelId="{EDFD6746-18B4-4A16-90B7-01EE722AD594}" type="pres">
      <dgm:prSet presAssocID="{0B30E27E-00B4-46C9-B4DA-017A4F8BBAF6}" presName="iconBgRect" presStyleLbl="bgShp" presStyleIdx="0" presStyleCnt="2"/>
      <dgm:spPr>
        <a:scene3d>
          <a:camera prst="orthographicFront"/>
          <a:lightRig rig="threePt" dir="t"/>
        </a:scene3d>
        <a:sp3d>
          <a:bevelT prst="angle"/>
        </a:sp3d>
      </dgm:spPr>
    </dgm:pt>
    <dgm:pt modelId="{B430B918-0B5F-4AD1-8596-85834D9B18B5}" type="pres">
      <dgm:prSet presAssocID="{0B30E27E-00B4-46C9-B4DA-017A4F8BBAF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scene3d>
          <a:camera prst="orthographicFront"/>
          <a:lightRig rig="threePt" dir="t"/>
        </a:scene3d>
        <a:sp3d>
          <a:bevelT prst="angle"/>
        </a:sp3d>
      </dgm:spPr>
      <dgm:extLst>
        <a:ext uri="{E40237B7-FDA0-4F09-8148-C483321AD2D9}">
          <dgm14:cNvPr xmlns:dgm14="http://schemas.microsoft.com/office/drawing/2010/diagram" id="0" name="" descr="Train"/>
        </a:ext>
      </dgm:extLst>
    </dgm:pt>
    <dgm:pt modelId="{04D2CD56-426D-4129-B659-21AF91993D1E}" type="pres">
      <dgm:prSet presAssocID="{0B30E27E-00B4-46C9-B4DA-017A4F8BBAF6}" presName="spaceRect" presStyleCnt="0"/>
      <dgm:spPr>
        <a:scene3d>
          <a:camera prst="orthographicFront"/>
          <a:lightRig rig="threePt" dir="t"/>
        </a:scene3d>
        <a:sp3d>
          <a:bevelT prst="angle"/>
        </a:sp3d>
      </dgm:spPr>
    </dgm:pt>
    <dgm:pt modelId="{80F1C17A-C662-41A5-9904-DACBA6F9BDED}" type="pres">
      <dgm:prSet presAssocID="{0B30E27E-00B4-46C9-B4DA-017A4F8BBAF6}" presName="textRect" presStyleLbl="revTx" presStyleIdx="0" presStyleCnt="2">
        <dgm:presLayoutVars>
          <dgm:chMax val="1"/>
          <dgm:chPref val="1"/>
        </dgm:presLayoutVars>
      </dgm:prSet>
      <dgm:spPr/>
    </dgm:pt>
    <dgm:pt modelId="{5E5471FF-D5EE-49FE-8347-875118B2B75A}" type="pres">
      <dgm:prSet presAssocID="{073150E2-D1DD-4D36-ADBB-9A24BA66F371}" presName="sibTrans" presStyleCnt="0"/>
      <dgm:spPr>
        <a:scene3d>
          <a:camera prst="orthographicFront"/>
          <a:lightRig rig="threePt" dir="t"/>
        </a:scene3d>
        <a:sp3d>
          <a:bevelT prst="angle"/>
        </a:sp3d>
      </dgm:spPr>
    </dgm:pt>
    <dgm:pt modelId="{FC2A611E-2473-4C59-BBC6-A3EE1A811671}" type="pres">
      <dgm:prSet presAssocID="{23906457-23A9-4C4A-AE4C-DDE31F231E03}" presName="compNode" presStyleCnt="0"/>
      <dgm:spPr>
        <a:scene3d>
          <a:camera prst="orthographicFront"/>
          <a:lightRig rig="threePt" dir="t"/>
        </a:scene3d>
        <a:sp3d>
          <a:bevelT prst="angle"/>
        </a:sp3d>
      </dgm:spPr>
    </dgm:pt>
    <dgm:pt modelId="{ED110883-842B-4A38-BABD-2348A13168B5}" type="pres">
      <dgm:prSet presAssocID="{23906457-23A9-4C4A-AE4C-DDE31F231E03}" presName="iconBgRect" presStyleLbl="bgShp" presStyleIdx="1" presStyleCnt="2" custLinFactNeighborX="895" custLinFactNeighborY="1791"/>
      <dgm:spPr>
        <a:scene3d>
          <a:camera prst="orthographicFront"/>
          <a:lightRig rig="threePt" dir="t"/>
        </a:scene3d>
        <a:sp3d>
          <a:bevelT prst="angle"/>
        </a:sp3d>
      </dgm:spPr>
    </dgm:pt>
    <dgm:pt modelId="{A5AE4372-8AD7-4A8A-937C-908762F534C9}" type="pres">
      <dgm:prSet presAssocID="{23906457-23A9-4C4A-AE4C-DDE31F231E0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scene3d>
          <a:camera prst="orthographicFront"/>
          <a:lightRig rig="threePt" dir="t"/>
        </a:scene3d>
        <a:sp3d>
          <a:bevelT prst="angle"/>
        </a:sp3d>
      </dgm:spPr>
      <dgm:extLst>
        <a:ext uri="{E40237B7-FDA0-4F09-8148-C483321AD2D9}">
          <dgm14:cNvPr xmlns:dgm14="http://schemas.microsoft.com/office/drawing/2010/diagram" id="0" name="" descr="Database"/>
        </a:ext>
      </dgm:extLst>
    </dgm:pt>
    <dgm:pt modelId="{80E53285-050A-4690-944F-DF2641EB6E57}" type="pres">
      <dgm:prSet presAssocID="{23906457-23A9-4C4A-AE4C-DDE31F231E03}" presName="spaceRect" presStyleCnt="0"/>
      <dgm:spPr>
        <a:scene3d>
          <a:camera prst="orthographicFront"/>
          <a:lightRig rig="threePt" dir="t"/>
        </a:scene3d>
        <a:sp3d>
          <a:bevelT prst="angle"/>
        </a:sp3d>
      </dgm:spPr>
    </dgm:pt>
    <dgm:pt modelId="{FF7A8C3C-B0DD-4AEC-BCD2-312AFFF96973}" type="pres">
      <dgm:prSet presAssocID="{23906457-23A9-4C4A-AE4C-DDE31F231E03}" presName="textRect" presStyleLbl="revTx" presStyleIdx="1" presStyleCnt="2" custScaleX="144759">
        <dgm:presLayoutVars>
          <dgm:chMax val="1"/>
          <dgm:chPref val="1"/>
        </dgm:presLayoutVars>
      </dgm:prSet>
      <dgm:spPr/>
    </dgm:pt>
  </dgm:ptLst>
  <dgm:cxnLst>
    <dgm:cxn modelId="{9D93331C-1F81-492F-A7FE-9F2A5F6C4211}" type="presOf" srcId="{D709704E-A43F-4493-B46D-BA3CF2DDEF45}" destId="{EB5CB82A-CC48-422D-BD2F-9913C315BA89}" srcOrd="0" destOrd="0" presId="urn:microsoft.com/office/officeart/2018/5/layout/IconCircleLabelList"/>
    <dgm:cxn modelId="{EDC586A4-89F8-4B48-97A1-00C38DE34297}" type="presOf" srcId="{23906457-23A9-4C4A-AE4C-DDE31F231E03}" destId="{FF7A8C3C-B0DD-4AEC-BCD2-312AFFF96973}" srcOrd="0" destOrd="0" presId="urn:microsoft.com/office/officeart/2018/5/layout/IconCircleLabelList"/>
    <dgm:cxn modelId="{47BB68C6-A0EE-4257-A713-83EE1DF6B237}" srcId="{D709704E-A43F-4493-B46D-BA3CF2DDEF45}" destId="{0B30E27E-00B4-46C9-B4DA-017A4F8BBAF6}" srcOrd="0" destOrd="0" parTransId="{529E11CD-D310-4521-A71A-5AFDDE23689A}" sibTransId="{073150E2-D1DD-4D36-ADBB-9A24BA66F371}"/>
    <dgm:cxn modelId="{D4CAA4CA-6E4D-4B0E-BAD3-985437478DE4}" type="presOf" srcId="{0B30E27E-00B4-46C9-B4DA-017A4F8BBAF6}" destId="{80F1C17A-C662-41A5-9904-DACBA6F9BDED}" srcOrd="0" destOrd="0" presId="urn:microsoft.com/office/officeart/2018/5/layout/IconCircleLabelList"/>
    <dgm:cxn modelId="{ABC8F8D2-80F7-42E5-87C7-A88172AA9577}" srcId="{D709704E-A43F-4493-B46D-BA3CF2DDEF45}" destId="{23906457-23A9-4C4A-AE4C-DDE31F231E03}" srcOrd="1" destOrd="0" parTransId="{A0E880FB-FD31-49EB-96D8-37B203AA2EE5}" sibTransId="{6D325208-EF8C-4410-89A2-391C0086757C}"/>
    <dgm:cxn modelId="{9C61EEBF-DFC2-43F2-94F5-35E0D3D3D65D}" type="presParOf" srcId="{EB5CB82A-CC48-422D-BD2F-9913C315BA89}" destId="{1B578DA0-0E68-457C-A982-6EFD1437486F}" srcOrd="0" destOrd="0" presId="urn:microsoft.com/office/officeart/2018/5/layout/IconCircleLabelList"/>
    <dgm:cxn modelId="{0F780A96-9301-48FD-A03E-564524F329BA}" type="presParOf" srcId="{1B578DA0-0E68-457C-A982-6EFD1437486F}" destId="{EDFD6746-18B4-4A16-90B7-01EE722AD594}" srcOrd="0" destOrd="0" presId="urn:microsoft.com/office/officeart/2018/5/layout/IconCircleLabelList"/>
    <dgm:cxn modelId="{A2CCD158-566A-4455-A9C0-DBDC1DA62370}" type="presParOf" srcId="{1B578DA0-0E68-457C-A982-6EFD1437486F}" destId="{B430B918-0B5F-4AD1-8596-85834D9B18B5}" srcOrd="1" destOrd="0" presId="urn:microsoft.com/office/officeart/2018/5/layout/IconCircleLabelList"/>
    <dgm:cxn modelId="{921460CA-FA7F-4863-ADFA-BBAF799B507D}" type="presParOf" srcId="{1B578DA0-0E68-457C-A982-6EFD1437486F}" destId="{04D2CD56-426D-4129-B659-21AF91993D1E}" srcOrd="2" destOrd="0" presId="urn:microsoft.com/office/officeart/2018/5/layout/IconCircleLabelList"/>
    <dgm:cxn modelId="{7731EAD2-DB78-4002-8EDA-46D45500FC8C}" type="presParOf" srcId="{1B578DA0-0E68-457C-A982-6EFD1437486F}" destId="{80F1C17A-C662-41A5-9904-DACBA6F9BDED}" srcOrd="3" destOrd="0" presId="urn:microsoft.com/office/officeart/2018/5/layout/IconCircleLabelList"/>
    <dgm:cxn modelId="{F820C54C-EC26-4257-B05F-762912E1C9B1}" type="presParOf" srcId="{EB5CB82A-CC48-422D-BD2F-9913C315BA89}" destId="{5E5471FF-D5EE-49FE-8347-875118B2B75A}" srcOrd="1" destOrd="0" presId="urn:microsoft.com/office/officeart/2018/5/layout/IconCircleLabelList"/>
    <dgm:cxn modelId="{AF2DA9A7-4800-46CB-B0BF-6D6B7F6B82F6}" type="presParOf" srcId="{EB5CB82A-CC48-422D-BD2F-9913C315BA89}" destId="{FC2A611E-2473-4C59-BBC6-A3EE1A811671}" srcOrd="2" destOrd="0" presId="urn:microsoft.com/office/officeart/2018/5/layout/IconCircleLabelList"/>
    <dgm:cxn modelId="{56BFFA73-97BD-489F-A057-9CEA03146DB6}" type="presParOf" srcId="{FC2A611E-2473-4C59-BBC6-A3EE1A811671}" destId="{ED110883-842B-4A38-BABD-2348A13168B5}" srcOrd="0" destOrd="0" presId="urn:microsoft.com/office/officeart/2018/5/layout/IconCircleLabelList"/>
    <dgm:cxn modelId="{F55595CB-0FFD-447E-A57A-E8CD6C847F16}" type="presParOf" srcId="{FC2A611E-2473-4C59-BBC6-A3EE1A811671}" destId="{A5AE4372-8AD7-4A8A-937C-908762F534C9}" srcOrd="1" destOrd="0" presId="urn:microsoft.com/office/officeart/2018/5/layout/IconCircleLabelList"/>
    <dgm:cxn modelId="{402DE722-9606-4101-92D9-9C259079D515}" type="presParOf" srcId="{FC2A611E-2473-4C59-BBC6-A3EE1A811671}" destId="{80E53285-050A-4690-944F-DF2641EB6E57}" srcOrd="2" destOrd="0" presId="urn:microsoft.com/office/officeart/2018/5/layout/IconCircleLabelList"/>
    <dgm:cxn modelId="{301DBF66-2919-450B-B65F-F0F18769A539}" type="presParOf" srcId="{FC2A611E-2473-4C59-BBC6-A3EE1A811671}" destId="{FF7A8C3C-B0DD-4AEC-BCD2-312AFFF9697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E4BECCB-92A6-4C89-A655-675EEF56AD52}"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52DF9B83-4053-431D-9D57-8C211646046F}">
      <dgm:prSet custT="1"/>
      <dgm:spPr/>
      <dgm:t>
        <a:bodyPr/>
        <a:lstStyle/>
        <a:p>
          <a:pPr>
            <a:lnSpc>
              <a:spcPct val="100000"/>
            </a:lnSpc>
          </a:pPr>
          <a:r>
            <a:rPr lang="en-GB" sz="1800" b="1" dirty="0"/>
            <a:t>The DRPP will go live by the end of Q1 2025 with all pilot countries after the meeting necessary approvals from the regulators</a:t>
          </a:r>
          <a:endParaRPr lang="en-US" sz="1800" b="1" dirty="0"/>
        </a:p>
      </dgm:t>
    </dgm:pt>
    <dgm:pt modelId="{CE0F1572-4918-44A1-BCB6-43189D7ECEE8}" type="parTrans" cxnId="{A69ECDC5-3815-46F4-9080-39BA1AE4FBA8}">
      <dgm:prSet/>
      <dgm:spPr/>
      <dgm:t>
        <a:bodyPr/>
        <a:lstStyle/>
        <a:p>
          <a:endParaRPr lang="en-US" sz="1400" b="1"/>
        </a:p>
      </dgm:t>
    </dgm:pt>
    <dgm:pt modelId="{5381E853-9B44-4E43-9795-B8781172977F}" type="sibTrans" cxnId="{A69ECDC5-3815-46F4-9080-39BA1AE4FBA8}">
      <dgm:prSet/>
      <dgm:spPr/>
      <dgm:t>
        <a:bodyPr/>
        <a:lstStyle/>
        <a:p>
          <a:endParaRPr lang="en-US" sz="1400" b="1"/>
        </a:p>
      </dgm:t>
    </dgm:pt>
    <dgm:pt modelId="{20C1E486-5425-4CFD-A3A7-AFA7C065790E}">
      <dgm:prSet custT="1"/>
      <dgm:spPr/>
      <dgm:t>
        <a:bodyPr/>
        <a:lstStyle/>
        <a:p>
          <a:pPr>
            <a:lnSpc>
              <a:spcPct val="100000"/>
            </a:lnSpc>
          </a:pPr>
          <a:r>
            <a:rPr lang="en-GB" sz="1800" b="1"/>
            <a:t>Will be conducted using actual tangible funds (real money) and established infrastructure that handles actual financial transactions in a live environment (real rail)</a:t>
          </a:r>
          <a:endParaRPr lang="en-US" sz="1800" b="1"/>
        </a:p>
      </dgm:t>
    </dgm:pt>
    <dgm:pt modelId="{44F36D9A-F478-4572-ABCB-4B13C5565558}" type="parTrans" cxnId="{FF5A0911-2CBB-4C25-BE48-44E6F45790CB}">
      <dgm:prSet/>
      <dgm:spPr/>
      <dgm:t>
        <a:bodyPr/>
        <a:lstStyle/>
        <a:p>
          <a:endParaRPr lang="en-US" sz="1400" b="1"/>
        </a:p>
      </dgm:t>
    </dgm:pt>
    <dgm:pt modelId="{C87C67C6-20D8-4AC0-9927-124F4E22A1FD}" type="sibTrans" cxnId="{FF5A0911-2CBB-4C25-BE48-44E6F45790CB}">
      <dgm:prSet/>
      <dgm:spPr/>
      <dgm:t>
        <a:bodyPr/>
        <a:lstStyle/>
        <a:p>
          <a:endParaRPr lang="en-US" sz="1400" b="1"/>
        </a:p>
      </dgm:t>
    </dgm:pt>
    <dgm:pt modelId="{FB04B781-8D89-459B-AC03-A9FD60D69A63}" type="pres">
      <dgm:prSet presAssocID="{1E4BECCB-92A6-4C89-A655-675EEF56AD52}" presName="hierChild1" presStyleCnt="0">
        <dgm:presLayoutVars>
          <dgm:chPref val="1"/>
          <dgm:dir/>
          <dgm:animOne val="branch"/>
          <dgm:animLvl val="lvl"/>
          <dgm:resizeHandles/>
        </dgm:presLayoutVars>
      </dgm:prSet>
      <dgm:spPr/>
    </dgm:pt>
    <dgm:pt modelId="{38340487-49C0-4083-A2B3-BE98204E89F7}" type="pres">
      <dgm:prSet presAssocID="{52DF9B83-4053-431D-9D57-8C211646046F}" presName="hierRoot1" presStyleCnt="0"/>
      <dgm:spPr/>
    </dgm:pt>
    <dgm:pt modelId="{8DD3530A-8570-414B-AF11-7CCE713F93BD}" type="pres">
      <dgm:prSet presAssocID="{52DF9B83-4053-431D-9D57-8C211646046F}" presName="composite" presStyleCnt="0"/>
      <dgm:spPr/>
    </dgm:pt>
    <dgm:pt modelId="{0665B5AF-33CC-461F-B8F8-D740B32750B5}" type="pres">
      <dgm:prSet presAssocID="{52DF9B83-4053-431D-9D57-8C211646046F}" presName="background" presStyleLbl="node0" presStyleIdx="0" presStyleCnt="2"/>
      <dgm:spPr>
        <a:gradFill flip="none" rotWithShape="0">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dgm:spPr>
    </dgm:pt>
    <dgm:pt modelId="{8FB273D8-2EF3-4236-90DC-FEAA824D163B}" type="pres">
      <dgm:prSet presAssocID="{52DF9B83-4053-431D-9D57-8C211646046F}" presName="text" presStyleLbl="fgAcc0" presStyleIdx="0" presStyleCnt="2">
        <dgm:presLayoutVars>
          <dgm:chPref val="3"/>
        </dgm:presLayoutVars>
      </dgm:prSet>
      <dgm:spPr/>
    </dgm:pt>
    <dgm:pt modelId="{76D49813-773B-4556-B31F-6D084E0C8E8A}" type="pres">
      <dgm:prSet presAssocID="{52DF9B83-4053-431D-9D57-8C211646046F}" presName="hierChild2" presStyleCnt="0"/>
      <dgm:spPr/>
    </dgm:pt>
    <dgm:pt modelId="{8C3948DC-2C2A-434A-88C6-433130A6BD19}" type="pres">
      <dgm:prSet presAssocID="{20C1E486-5425-4CFD-A3A7-AFA7C065790E}" presName="hierRoot1" presStyleCnt="0"/>
      <dgm:spPr/>
    </dgm:pt>
    <dgm:pt modelId="{D0C3103F-312A-4659-AF41-8987BACC9A3D}" type="pres">
      <dgm:prSet presAssocID="{20C1E486-5425-4CFD-A3A7-AFA7C065790E}" presName="composite" presStyleCnt="0"/>
      <dgm:spPr/>
    </dgm:pt>
    <dgm:pt modelId="{FDBAEEA8-BA6B-4128-9C3D-2E11E56B2041}" type="pres">
      <dgm:prSet presAssocID="{20C1E486-5425-4CFD-A3A7-AFA7C065790E}" presName="background" presStyleLbl="node0" presStyleIdx="1" presStyleCnt="2"/>
      <dgm:spPr>
        <a:gradFill flip="none" rotWithShape="0">
          <a:gsLst>
            <a:gs pos="0">
              <a:schemeClr val="accent1">
                <a:hueOff val="0"/>
                <a:satOff val="0"/>
                <a:lumOff val="0"/>
                <a:shade val="30000"/>
                <a:satMod val="115000"/>
              </a:schemeClr>
            </a:gs>
            <a:gs pos="50000">
              <a:schemeClr val="accent1">
                <a:hueOff val="0"/>
                <a:satOff val="0"/>
                <a:lumOff val="0"/>
                <a:shade val="67500"/>
                <a:satMod val="115000"/>
              </a:schemeClr>
            </a:gs>
            <a:gs pos="100000">
              <a:schemeClr val="accent1">
                <a:hueOff val="0"/>
                <a:satOff val="0"/>
                <a:lumOff val="0"/>
                <a:shade val="100000"/>
                <a:satMod val="115000"/>
              </a:schemeClr>
            </a:gs>
          </a:gsLst>
          <a:path path="circle">
            <a:fillToRect l="100000" b="100000"/>
          </a:path>
          <a:tileRect t="-100000" r="-100000"/>
        </a:gradFill>
      </dgm:spPr>
    </dgm:pt>
    <dgm:pt modelId="{1564D05A-A2E7-43A3-879B-CF2FA09D0005}" type="pres">
      <dgm:prSet presAssocID="{20C1E486-5425-4CFD-A3A7-AFA7C065790E}" presName="text" presStyleLbl="fgAcc0" presStyleIdx="1" presStyleCnt="2">
        <dgm:presLayoutVars>
          <dgm:chPref val="3"/>
        </dgm:presLayoutVars>
      </dgm:prSet>
      <dgm:spPr/>
    </dgm:pt>
    <dgm:pt modelId="{CD16C198-1435-4FCC-8951-650BFABB4DE6}" type="pres">
      <dgm:prSet presAssocID="{20C1E486-5425-4CFD-A3A7-AFA7C065790E}" presName="hierChild2" presStyleCnt="0"/>
      <dgm:spPr/>
    </dgm:pt>
  </dgm:ptLst>
  <dgm:cxnLst>
    <dgm:cxn modelId="{FF5A0911-2CBB-4C25-BE48-44E6F45790CB}" srcId="{1E4BECCB-92A6-4C89-A655-675EEF56AD52}" destId="{20C1E486-5425-4CFD-A3A7-AFA7C065790E}" srcOrd="1" destOrd="0" parTransId="{44F36D9A-F478-4572-ABCB-4B13C5565558}" sibTransId="{C87C67C6-20D8-4AC0-9927-124F4E22A1FD}"/>
    <dgm:cxn modelId="{A69ECDC5-3815-46F4-9080-39BA1AE4FBA8}" srcId="{1E4BECCB-92A6-4C89-A655-675EEF56AD52}" destId="{52DF9B83-4053-431D-9D57-8C211646046F}" srcOrd="0" destOrd="0" parTransId="{CE0F1572-4918-44A1-BCB6-43189D7ECEE8}" sibTransId="{5381E853-9B44-4E43-9795-B8781172977F}"/>
    <dgm:cxn modelId="{3C9198D5-FFC9-4A3D-8F66-3257B9FFECC7}" type="presOf" srcId="{52DF9B83-4053-431D-9D57-8C211646046F}" destId="{8FB273D8-2EF3-4236-90DC-FEAA824D163B}" srcOrd="0" destOrd="0" presId="urn:microsoft.com/office/officeart/2005/8/layout/hierarchy1"/>
    <dgm:cxn modelId="{5A2CDDE9-82AC-4ADF-82A0-A693606174A1}" type="presOf" srcId="{1E4BECCB-92A6-4C89-A655-675EEF56AD52}" destId="{FB04B781-8D89-459B-AC03-A9FD60D69A63}" srcOrd="0" destOrd="0" presId="urn:microsoft.com/office/officeart/2005/8/layout/hierarchy1"/>
    <dgm:cxn modelId="{7F5E14F5-841D-4304-A4A6-9C4C81B0FD91}" type="presOf" srcId="{20C1E486-5425-4CFD-A3A7-AFA7C065790E}" destId="{1564D05A-A2E7-43A3-879B-CF2FA09D0005}" srcOrd="0" destOrd="0" presId="urn:microsoft.com/office/officeart/2005/8/layout/hierarchy1"/>
    <dgm:cxn modelId="{2CDE6D10-C141-49DF-AD0F-D4733528A911}" type="presParOf" srcId="{FB04B781-8D89-459B-AC03-A9FD60D69A63}" destId="{38340487-49C0-4083-A2B3-BE98204E89F7}" srcOrd="0" destOrd="0" presId="urn:microsoft.com/office/officeart/2005/8/layout/hierarchy1"/>
    <dgm:cxn modelId="{70AB664D-95E9-4963-8B05-97E46BD612B4}" type="presParOf" srcId="{38340487-49C0-4083-A2B3-BE98204E89F7}" destId="{8DD3530A-8570-414B-AF11-7CCE713F93BD}" srcOrd="0" destOrd="0" presId="urn:microsoft.com/office/officeart/2005/8/layout/hierarchy1"/>
    <dgm:cxn modelId="{FF7213B9-6AAC-4C77-9AA8-E0312CABBBA9}" type="presParOf" srcId="{8DD3530A-8570-414B-AF11-7CCE713F93BD}" destId="{0665B5AF-33CC-461F-B8F8-D740B32750B5}" srcOrd="0" destOrd="0" presId="urn:microsoft.com/office/officeart/2005/8/layout/hierarchy1"/>
    <dgm:cxn modelId="{7B09E44B-1446-421F-B8CA-E2D96CEE7E40}" type="presParOf" srcId="{8DD3530A-8570-414B-AF11-7CCE713F93BD}" destId="{8FB273D8-2EF3-4236-90DC-FEAA824D163B}" srcOrd="1" destOrd="0" presId="urn:microsoft.com/office/officeart/2005/8/layout/hierarchy1"/>
    <dgm:cxn modelId="{9D06042D-C162-469C-BB9E-961D3AD51F7C}" type="presParOf" srcId="{38340487-49C0-4083-A2B3-BE98204E89F7}" destId="{76D49813-773B-4556-B31F-6D084E0C8E8A}" srcOrd="1" destOrd="0" presId="urn:microsoft.com/office/officeart/2005/8/layout/hierarchy1"/>
    <dgm:cxn modelId="{44DB0A72-1246-4DB9-9D26-D505E1F77A05}" type="presParOf" srcId="{FB04B781-8D89-459B-AC03-A9FD60D69A63}" destId="{8C3948DC-2C2A-434A-88C6-433130A6BD19}" srcOrd="1" destOrd="0" presId="urn:microsoft.com/office/officeart/2005/8/layout/hierarchy1"/>
    <dgm:cxn modelId="{F5E2F24E-E92E-4AA1-90A2-C6293373C060}" type="presParOf" srcId="{8C3948DC-2C2A-434A-88C6-433130A6BD19}" destId="{D0C3103F-312A-4659-AF41-8987BACC9A3D}" srcOrd="0" destOrd="0" presId="urn:microsoft.com/office/officeart/2005/8/layout/hierarchy1"/>
    <dgm:cxn modelId="{D37009D1-8280-4BFB-981A-C0539E835AB9}" type="presParOf" srcId="{D0C3103F-312A-4659-AF41-8987BACC9A3D}" destId="{FDBAEEA8-BA6B-4128-9C3D-2E11E56B2041}" srcOrd="0" destOrd="0" presId="urn:microsoft.com/office/officeart/2005/8/layout/hierarchy1"/>
    <dgm:cxn modelId="{A25D7A38-C7A6-440B-9A1C-0C92A7C91732}" type="presParOf" srcId="{D0C3103F-312A-4659-AF41-8987BACC9A3D}" destId="{1564D05A-A2E7-43A3-879B-CF2FA09D0005}" srcOrd="1" destOrd="0" presId="urn:microsoft.com/office/officeart/2005/8/layout/hierarchy1"/>
    <dgm:cxn modelId="{6914987D-1219-46A0-87E1-7D5779B6A3C1}" type="presParOf" srcId="{8C3948DC-2C2A-434A-88C6-433130A6BD19}" destId="{CD16C198-1435-4FCC-8951-650BFABB4DE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A034F2-C91D-4362-9AED-9871472F687C}">
      <dsp:nvSpPr>
        <dsp:cNvPr id="0" name=""/>
        <dsp:cNvSpPr/>
      </dsp:nvSpPr>
      <dsp:spPr>
        <a:xfrm>
          <a:off x="337348" y="507899"/>
          <a:ext cx="1055109" cy="1055109"/>
        </a:xfrm>
        <a:prstGeom prst="ellipse">
          <a:avLst/>
        </a:prstGeom>
        <a:solidFill>
          <a:schemeClr val="accent5">
            <a:tint val="40000"/>
            <a:hueOff val="0"/>
            <a:satOff val="0"/>
            <a:lumOff val="0"/>
            <a:alphaOff val="0"/>
          </a:schemeClr>
        </a:solidFill>
        <a:ln>
          <a:noFill/>
        </a:ln>
        <a:effectLst/>
        <a:scene3d>
          <a:camera prst="orthographicFront"/>
          <a:lightRig rig="threePt" dir="t"/>
        </a:scene3d>
        <a:sp3d>
          <a:bevelT/>
        </a:sp3d>
      </dsp:spPr>
      <dsp:style>
        <a:lnRef idx="0">
          <a:scrgbClr r="0" g="0" b="0"/>
        </a:lnRef>
        <a:fillRef idx="1">
          <a:scrgbClr r="0" g="0" b="0"/>
        </a:fillRef>
        <a:effectRef idx="0">
          <a:scrgbClr r="0" g="0" b="0"/>
        </a:effectRef>
        <a:fontRef idx="minor"/>
      </dsp:style>
    </dsp:sp>
    <dsp:sp modelId="{F7B669C2-5C59-48BF-9775-DDBEC3CEF72B}">
      <dsp:nvSpPr>
        <dsp:cNvPr id="0" name=""/>
        <dsp:cNvSpPr/>
      </dsp:nvSpPr>
      <dsp:spPr>
        <a:xfrm>
          <a:off x="562207" y="732758"/>
          <a:ext cx="605390" cy="605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864EF9C3-D412-473D-BFF7-1563A8AF0BF7}">
      <dsp:nvSpPr>
        <dsp:cNvPr id="0" name=""/>
        <dsp:cNvSpPr/>
      </dsp:nvSpPr>
      <dsp:spPr>
        <a:xfrm>
          <a:off x="59" y="1891649"/>
          <a:ext cx="1729687" cy="691875"/>
        </a:xfrm>
        <a:prstGeom prst="rect">
          <a:avLst/>
        </a:prstGeom>
        <a:noFill/>
        <a:ln>
          <a:no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b="1" kern="1200" cap="none" dirty="0"/>
            <a:t>Lack of Political Will i.e. No Deliberate Policies</a:t>
          </a:r>
          <a:endParaRPr lang="en-US" sz="1500" b="1" kern="1200" cap="none" dirty="0"/>
        </a:p>
      </dsp:txBody>
      <dsp:txXfrm>
        <a:off x="59" y="1891649"/>
        <a:ext cx="1729687" cy="691875"/>
      </dsp:txXfrm>
    </dsp:sp>
    <dsp:sp modelId="{360D004D-4BB5-43D2-96CB-634451CF28FF}">
      <dsp:nvSpPr>
        <dsp:cNvPr id="0" name=""/>
        <dsp:cNvSpPr/>
      </dsp:nvSpPr>
      <dsp:spPr>
        <a:xfrm>
          <a:off x="2369731" y="507899"/>
          <a:ext cx="1055109" cy="1055109"/>
        </a:xfrm>
        <a:prstGeom prst="ellipse">
          <a:avLst/>
        </a:prstGeom>
        <a:solidFill>
          <a:schemeClr val="accent5">
            <a:tint val="40000"/>
            <a:hueOff val="0"/>
            <a:satOff val="0"/>
            <a:lumOff val="0"/>
            <a:alphaOff val="0"/>
          </a:schemeClr>
        </a:solidFill>
        <a:ln>
          <a:noFill/>
        </a:ln>
        <a:effectLst/>
        <a:scene3d>
          <a:camera prst="orthographicFront"/>
          <a:lightRig rig="threePt" dir="t"/>
        </a:scene3d>
        <a:sp3d>
          <a:bevelT/>
        </a:sp3d>
      </dsp:spPr>
      <dsp:style>
        <a:lnRef idx="0">
          <a:scrgbClr r="0" g="0" b="0"/>
        </a:lnRef>
        <a:fillRef idx="1">
          <a:scrgbClr r="0" g="0" b="0"/>
        </a:fillRef>
        <a:effectRef idx="0">
          <a:scrgbClr r="0" g="0" b="0"/>
        </a:effectRef>
        <a:fontRef idx="minor"/>
      </dsp:style>
    </dsp:sp>
    <dsp:sp modelId="{F927CF0C-3A70-42AA-8DC2-C73F59ED2710}">
      <dsp:nvSpPr>
        <dsp:cNvPr id="0" name=""/>
        <dsp:cNvSpPr/>
      </dsp:nvSpPr>
      <dsp:spPr>
        <a:xfrm>
          <a:off x="2594590" y="732758"/>
          <a:ext cx="605390" cy="6053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25250148-1D08-47F2-BFD0-7C337528FBCB}">
      <dsp:nvSpPr>
        <dsp:cNvPr id="0" name=""/>
        <dsp:cNvSpPr/>
      </dsp:nvSpPr>
      <dsp:spPr>
        <a:xfrm>
          <a:off x="2032442" y="1891649"/>
          <a:ext cx="1729687" cy="691875"/>
        </a:xfrm>
        <a:prstGeom prst="rect">
          <a:avLst/>
        </a:prstGeom>
        <a:noFill/>
        <a:ln>
          <a:no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b="1" kern="1200" cap="none" dirty="0"/>
            <a:t>Lack of Market Intelligence and Updated Information</a:t>
          </a:r>
          <a:endParaRPr lang="en-US" sz="1500" b="1" kern="1200" cap="none" dirty="0"/>
        </a:p>
      </dsp:txBody>
      <dsp:txXfrm>
        <a:off x="2032442" y="1891649"/>
        <a:ext cx="1729687" cy="691875"/>
      </dsp:txXfrm>
    </dsp:sp>
    <dsp:sp modelId="{0D5ECBD0-3D31-4A08-AE67-66BF8D0BFD98}">
      <dsp:nvSpPr>
        <dsp:cNvPr id="0" name=""/>
        <dsp:cNvSpPr/>
      </dsp:nvSpPr>
      <dsp:spPr>
        <a:xfrm>
          <a:off x="4402114" y="507899"/>
          <a:ext cx="1055109" cy="1055109"/>
        </a:xfrm>
        <a:prstGeom prst="ellipse">
          <a:avLst/>
        </a:prstGeom>
        <a:solidFill>
          <a:schemeClr val="accent5">
            <a:tint val="40000"/>
            <a:hueOff val="0"/>
            <a:satOff val="0"/>
            <a:lumOff val="0"/>
            <a:alphaOff val="0"/>
          </a:schemeClr>
        </a:solidFill>
        <a:ln>
          <a:noFill/>
        </a:ln>
        <a:effectLst/>
        <a:scene3d>
          <a:camera prst="orthographicFront"/>
          <a:lightRig rig="threePt" dir="t"/>
        </a:scene3d>
        <a:sp3d>
          <a:bevelT/>
        </a:sp3d>
      </dsp:spPr>
      <dsp:style>
        <a:lnRef idx="0">
          <a:scrgbClr r="0" g="0" b="0"/>
        </a:lnRef>
        <a:fillRef idx="1">
          <a:scrgbClr r="0" g="0" b="0"/>
        </a:fillRef>
        <a:effectRef idx="0">
          <a:scrgbClr r="0" g="0" b="0"/>
        </a:effectRef>
        <a:fontRef idx="minor"/>
      </dsp:style>
    </dsp:sp>
    <dsp:sp modelId="{54DF142C-2724-4B63-8D3E-80B8B8640780}">
      <dsp:nvSpPr>
        <dsp:cNvPr id="0" name=""/>
        <dsp:cNvSpPr/>
      </dsp:nvSpPr>
      <dsp:spPr>
        <a:xfrm>
          <a:off x="4626973" y="732758"/>
          <a:ext cx="605390" cy="605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6C620E6C-F00D-4E4C-84EE-63C9E39D176E}">
      <dsp:nvSpPr>
        <dsp:cNvPr id="0" name=""/>
        <dsp:cNvSpPr/>
      </dsp:nvSpPr>
      <dsp:spPr>
        <a:xfrm>
          <a:off x="4064825" y="1891649"/>
          <a:ext cx="1729687" cy="691875"/>
        </a:xfrm>
        <a:prstGeom prst="rect">
          <a:avLst/>
        </a:prstGeom>
        <a:noFill/>
        <a:ln>
          <a:no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b="1" kern="1200" cap="none" dirty="0"/>
            <a:t>Lack of Supportive  Infrastructure</a:t>
          </a:r>
          <a:endParaRPr lang="en-US" sz="1500" b="1" kern="1200" cap="none" dirty="0"/>
        </a:p>
      </dsp:txBody>
      <dsp:txXfrm>
        <a:off x="4064825" y="1891649"/>
        <a:ext cx="1729687" cy="691875"/>
      </dsp:txXfrm>
    </dsp:sp>
    <dsp:sp modelId="{9B052E9B-BD72-4007-88DD-C35146D852DE}">
      <dsp:nvSpPr>
        <dsp:cNvPr id="0" name=""/>
        <dsp:cNvSpPr/>
      </dsp:nvSpPr>
      <dsp:spPr>
        <a:xfrm>
          <a:off x="337348" y="3015946"/>
          <a:ext cx="1055109" cy="1055109"/>
        </a:xfrm>
        <a:prstGeom prst="ellipse">
          <a:avLst/>
        </a:prstGeom>
        <a:solidFill>
          <a:schemeClr val="accent5">
            <a:tint val="40000"/>
            <a:hueOff val="0"/>
            <a:satOff val="0"/>
            <a:lumOff val="0"/>
            <a:alphaOff val="0"/>
          </a:schemeClr>
        </a:solidFill>
        <a:ln>
          <a:noFill/>
        </a:ln>
        <a:effectLst/>
        <a:scene3d>
          <a:camera prst="orthographicFront"/>
          <a:lightRig rig="threePt" dir="t"/>
        </a:scene3d>
        <a:sp3d>
          <a:bevelT/>
        </a:sp3d>
      </dsp:spPr>
      <dsp:style>
        <a:lnRef idx="0">
          <a:scrgbClr r="0" g="0" b="0"/>
        </a:lnRef>
        <a:fillRef idx="1">
          <a:scrgbClr r="0" g="0" b="0"/>
        </a:fillRef>
        <a:effectRef idx="0">
          <a:scrgbClr r="0" g="0" b="0"/>
        </a:effectRef>
        <a:fontRef idx="minor"/>
      </dsp:style>
    </dsp:sp>
    <dsp:sp modelId="{D509B212-BA42-4AA7-816C-2086DD3C620D}">
      <dsp:nvSpPr>
        <dsp:cNvPr id="0" name=""/>
        <dsp:cNvSpPr/>
      </dsp:nvSpPr>
      <dsp:spPr>
        <a:xfrm>
          <a:off x="562207" y="3240805"/>
          <a:ext cx="605390" cy="6053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3F403712-4384-406B-8FEE-D8FA9BD1C058}">
      <dsp:nvSpPr>
        <dsp:cNvPr id="0" name=""/>
        <dsp:cNvSpPr/>
      </dsp:nvSpPr>
      <dsp:spPr>
        <a:xfrm>
          <a:off x="59" y="4399696"/>
          <a:ext cx="1729687" cy="691875"/>
        </a:xfrm>
        <a:prstGeom prst="rect">
          <a:avLst/>
        </a:prstGeom>
        <a:noFill/>
        <a:ln>
          <a:no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b="1" kern="1200" cap="none"/>
            <a:t>Lack of </a:t>
          </a:r>
          <a:r>
            <a:rPr lang="en-GB" sz="1500" b="1" kern="1200" cap="none">
              <a:latin typeface="Calibri" panose="020F0502020204030204"/>
              <a:ea typeface="+mn-ea"/>
              <a:cs typeface="+mn-cs"/>
            </a:rPr>
            <a:t>Exposure</a:t>
          </a:r>
          <a:r>
            <a:rPr lang="en-GB" sz="1500" b="1" kern="1200" cap="none"/>
            <a:t> to  Necessary </a:t>
          </a:r>
          <a:r>
            <a:rPr lang="en-GB" sz="1500" b="1" kern="1200" cap="none">
              <a:latin typeface="Calibri" panose="020F0502020204030204"/>
              <a:ea typeface="+mn-ea"/>
              <a:cs typeface="+mn-cs"/>
            </a:rPr>
            <a:t>Skills</a:t>
          </a:r>
          <a:endParaRPr lang="en-US" sz="1500" b="1" kern="1200" cap="none" dirty="0">
            <a:latin typeface="Calibri" panose="020F0502020204030204"/>
            <a:ea typeface="+mn-ea"/>
            <a:cs typeface="+mn-cs"/>
          </a:endParaRPr>
        </a:p>
      </dsp:txBody>
      <dsp:txXfrm>
        <a:off x="59" y="4399696"/>
        <a:ext cx="1729687" cy="691875"/>
      </dsp:txXfrm>
    </dsp:sp>
    <dsp:sp modelId="{4EE15E4F-6B61-43B1-83CB-A2A5D5CF670A}">
      <dsp:nvSpPr>
        <dsp:cNvPr id="0" name=""/>
        <dsp:cNvSpPr/>
      </dsp:nvSpPr>
      <dsp:spPr>
        <a:xfrm>
          <a:off x="2369731" y="3015946"/>
          <a:ext cx="1055109" cy="1055109"/>
        </a:xfrm>
        <a:prstGeom prst="ellipse">
          <a:avLst/>
        </a:prstGeom>
        <a:solidFill>
          <a:schemeClr val="accent5">
            <a:tint val="40000"/>
            <a:hueOff val="0"/>
            <a:satOff val="0"/>
            <a:lumOff val="0"/>
            <a:alphaOff val="0"/>
          </a:schemeClr>
        </a:solidFill>
        <a:ln>
          <a:noFill/>
        </a:ln>
        <a:effectLst/>
        <a:scene3d>
          <a:camera prst="orthographicFront"/>
          <a:lightRig rig="threePt" dir="t"/>
        </a:scene3d>
        <a:sp3d>
          <a:bevelT/>
        </a:sp3d>
      </dsp:spPr>
      <dsp:style>
        <a:lnRef idx="0">
          <a:scrgbClr r="0" g="0" b="0"/>
        </a:lnRef>
        <a:fillRef idx="1">
          <a:scrgbClr r="0" g="0" b="0"/>
        </a:fillRef>
        <a:effectRef idx="0">
          <a:scrgbClr r="0" g="0" b="0"/>
        </a:effectRef>
        <a:fontRef idx="minor"/>
      </dsp:style>
    </dsp:sp>
    <dsp:sp modelId="{79003EE6-D60B-4E17-80CE-90B96F9BB02F}">
      <dsp:nvSpPr>
        <dsp:cNvPr id="0" name=""/>
        <dsp:cNvSpPr/>
      </dsp:nvSpPr>
      <dsp:spPr>
        <a:xfrm>
          <a:off x="2594590" y="3240805"/>
          <a:ext cx="605390" cy="60539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7E5B5805-B0C1-4405-92D1-E40EF739C17D}">
      <dsp:nvSpPr>
        <dsp:cNvPr id="0" name=""/>
        <dsp:cNvSpPr/>
      </dsp:nvSpPr>
      <dsp:spPr>
        <a:xfrm>
          <a:off x="2032442" y="4399696"/>
          <a:ext cx="1729687" cy="691875"/>
        </a:xfrm>
        <a:prstGeom prst="rect">
          <a:avLst/>
        </a:prstGeom>
        <a:noFill/>
        <a:ln>
          <a:no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b="1" kern="1200" cap="none" dirty="0"/>
            <a:t>High Cost of Transactions</a:t>
          </a:r>
          <a:endParaRPr lang="en-US" sz="1500" b="1" kern="1200" cap="none" dirty="0"/>
        </a:p>
      </dsp:txBody>
      <dsp:txXfrm>
        <a:off x="2032442" y="4399696"/>
        <a:ext cx="1729687" cy="691875"/>
      </dsp:txXfrm>
    </dsp:sp>
    <dsp:sp modelId="{13CB4368-45E5-4278-A89F-FB059467C493}">
      <dsp:nvSpPr>
        <dsp:cNvPr id="0" name=""/>
        <dsp:cNvSpPr/>
      </dsp:nvSpPr>
      <dsp:spPr>
        <a:xfrm>
          <a:off x="4402114" y="3015946"/>
          <a:ext cx="1055109" cy="1055109"/>
        </a:xfrm>
        <a:prstGeom prst="ellipse">
          <a:avLst/>
        </a:prstGeom>
        <a:solidFill>
          <a:schemeClr val="accent5">
            <a:tint val="40000"/>
            <a:hueOff val="0"/>
            <a:satOff val="0"/>
            <a:lumOff val="0"/>
            <a:alphaOff val="0"/>
          </a:schemeClr>
        </a:solidFill>
        <a:ln>
          <a:noFill/>
        </a:ln>
        <a:effectLst/>
        <a:scene3d>
          <a:camera prst="orthographicFront"/>
          <a:lightRig rig="threePt" dir="t"/>
        </a:scene3d>
        <a:sp3d>
          <a:bevelT/>
        </a:sp3d>
      </dsp:spPr>
      <dsp:style>
        <a:lnRef idx="0">
          <a:scrgbClr r="0" g="0" b="0"/>
        </a:lnRef>
        <a:fillRef idx="1">
          <a:scrgbClr r="0" g="0" b="0"/>
        </a:fillRef>
        <a:effectRef idx="0">
          <a:scrgbClr r="0" g="0" b="0"/>
        </a:effectRef>
        <a:fontRef idx="minor"/>
      </dsp:style>
    </dsp:sp>
    <dsp:sp modelId="{A5E18F76-2CA5-486A-A428-4587A114DF93}">
      <dsp:nvSpPr>
        <dsp:cNvPr id="0" name=""/>
        <dsp:cNvSpPr/>
      </dsp:nvSpPr>
      <dsp:spPr>
        <a:xfrm>
          <a:off x="4626973" y="3240805"/>
          <a:ext cx="605390" cy="60539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2108B8D8-47CA-4AD2-A472-3F54C3B9D0E3}">
      <dsp:nvSpPr>
        <dsp:cNvPr id="0" name=""/>
        <dsp:cNvSpPr/>
      </dsp:nvSpPr>
      <dsp:spPr>
        <a:xfrm>
          <a:off x="4064825" y="4399696"/>
          <a:ext cx="1729687" cy="691875"/>
        </a:xfrm>
        <a:prstGeom prst="rect">
          <a:avLst/>
        </a:prstGeom>
        <a:noFill/>
        <a:ln>
          <a:no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US" sz="1500" b="1" kern="1200" cap="none" dirty="0"/>
            <a:t>Access to Finance</a:t>
          </a:r>
        </a:p>
      </dsp:txBody>
      <dsp:txXfrm>
        <a:off x="4064825" y="4399696"/>
        <a:ext cx="1729687" cy="6918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1A11B-9F42-45AD-B03F-46902BB198D0}">
      <dsp:nvSpPr>
        <dsp:cNvPr id="0" name=""/>
        <dsp:cNvSpPr/>
      </dsp:nvSpPr>
      <dsp:spPr>
        <a:xfrm>
          <a:off x="3284361" y="80654"/>
          <a:ext cx="8780639" cy="1301973"/>
        </a:xfrm>
        <a:prstGeom prst="rightArrow">
          <a:avLst>
            <a:gd name="adj1" fmla="val 75000"/>
            <a:gd name="adj2" fmla="val 50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GB" sz="1600" b="1" kern="1200" dirty="0"/>
            <a:t>Central Banks and Regulators </a:t>
          </a:r>
        </a:p>
        <a:p>
          <a:pPr marL="171450" lvl="1" indent="-171450" algn="l" defTabSz="711200">
            <a:lnSpc>
              <a:spcPct val="90000"/>
            </a:lnSpc>
            <a:spcBef>
              <a:spcPct val="0"/>
            </a:spcBef>
            <a:spcAft>
              <a:spcPct val="15000"/>
            </a:spcAft>
            <a:buChar char="•"/>
          </a:pPr>
          <a:r>
            <a:rPr lang="en-GB" sz="1600" b="1" kern="1200" dirty="0"/>
            <a:t>Merchant and Financial Service Associations</a:t>
          </a:r>
        </a:p>
        <a:p>
          <a:pPr marL="171450" lvl="1" indent="-171450" algn="l" defTabSz="711200">
            <a:lnSpc>
              <a:spcPct val="90000"/>
            </a:lnSpc>
            <a:spcBef>
              <a:spcPct val="0"/>
            </a:spcBef>
            <a:spcAft>
              <a:spcPct val="15000"/>
            </a:spcAft>
            <a:buNone/>
          </a:pPr>
          <a:r>
            <a:rPr lang="en-GB" sz="1600" b="1" kern="1200" dirty="0">
              <a:sym typeface="Wingdings" panose="05000000000000000000" pitchFamily="2" charset="2"/>
            </a:rPr>
            <a:t>      Scheme Governance</a:t>
          </a:r>
          <a:endParaRPr lang="en-GB" sz="1600" b="1" kern="1200" dirty="0"/>
        </a:p>
      </dsp:txBody>
      <dsp:txXfrm>
        <a:off x="3284361" y="243401"/>
        <a:ext cx="8292399" cy="976479"/>
      </dsp:txXfrm>
    </dsp:sp>
    <dsp:sp modelId="{B9408FC1-C6F1-40D2-AD80-8C9BB9E5B0E6}">
      <dsp:nvSpPr>
        <dsp:cNvPr id="0" name=""/>
        <dsp:cNvSpPr/>
      </dsp:nvSpPr>
      <dsp:spPr>
        <a:xfrm>
          <a:off x="34" y="214239"/>
          <a:ext cx="3282298" cy="82566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GB" sz="2400" b="1" kern="1200" dirty="0"/>
            <a:t>Jurisdictional Stakeholders</a:t>
          </a:r>
        </a:p>
      </dsp:txBody>
      <dsp:txXfrm>
        <a:off x="40340" y="254545"/>
        <a:ext cx="3201686" cy="745052"/>
      </dsp:txXfrm>
    </dsp:sp>
    <dsp:sp modelId="{336BFAF0-248E-4AAE-920F-2F1A12378BAC}">
      <dsp:nvSpPr>
        <dsp:cNvPr id="0" name=""/>
        <dsp:cNvSpPr/>
      </dsp:nvSpPr>
      <dsp:spPr>
        <a:xfrm>
          <a:off x="3250749" y="1162580"/>
          <a:ext cx="8810731" cy="1328179"/>
        </a:xfrm>
        <a:prstGeom prst="rightArrow">
          <a:avLst>
            <a:gd name="adj1" fmla="val 75000"/>
            <a:gd name="adj2" fmla="val 50000"/>
          </a:avLst>
        </a:prstGeom>
        <a:solidFill>
          <a:schemeClr val="accent5">
            <a:tint val="40000"/>
            <a:alpha val="90000"/>
            <a:hueOff val="-2246587"/>
            <a:satOff val="-7611"/>
            <a:lumOff val="-976"/>
            <a:alphaOff val="0"/>
          </a:schemeClr>
        </a:solidFill>
        <a:ln w="12700" cap="flat" cmpd="sng" algn="ctr">
          <a:solidFill>
            <a:schemeClr val="accent5">
              <a:tint val="40000"/>
              <a:alpha val="90000"/>
              <a:hueOff val="-2246587"/>
              <a:satOff val="-7611"/>
              <a:lumOff val="-9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GB" sz="1600" b="1" kern="1200" dirty="0"/>
            <a:t>Industry and regulatory representation to capture market advisory information into governance and operational models </a:t>
          </a:r>
        </a:p>
        <a:p>
          <a:pPr marL="171450" lvl="1" indent="-171450" algn="l" defTabSz="711200">
            <a:lnSpc>
              <a:spcPct val="90000"/>
            </a:lnSpc>
            <a:spcBef>
              <a:spcPct val="0"/>
            </a:spcBef>
            <a:spcAft>
              <a:spcPct val="15000"/>
            </a:spcAft>
            <a:buChar char="•"/>
          </a:pPr>
          <a:r>
            <a:rPr lang="en-GB" sz="1600" b="1" kern="1200" dirty="0"/>
            <a:t>Regulatory, Technical and Standards and Commercial Working Groups</a:t>
          </a:r>
        </a:p>
        <a:p>
          <a:pPr marL="342900" lvl="2" indent="-171450" algn="l" defTabSz="711200">
            <a:lnSpc>
              <a:spcPct val="90000"/>
            </a:lnSpc>
            <a:spcBef>
              <a:spcPct val="0"/>
            </a:spcBef>
            <a:spcAft>
              <a:spcPct val="15000"/>
            </a:spcAft>
            <a:buNone/>
          </a:pPr>
          <a:r>
            <a:rPr lang="en-GB" sz="1600" b="1" kern="1200" dirty="0">
              <a:sym typeface="Wingdings" panose="05000000000000000000" pitchFamily="2" charset="2"/>
            </a:rPr>
            <a:t> Governance and Operating Rules</a:t>
          </a:r>
          <a:endParaRPr lang="en-GB" sz="1600" b="1" kern="1200" dirty="0"/>
        </a:p>
      </dsp:txBody>
      <dsp:txXfrm>
        <a:off x="3250749" y="1328602"/>
        <a:ext cx="8312664" cy="996135"/>
      </dsp:txXfrm>
    </dsp:sp>
    <dsp:sp modelId="{6B0EB607-79F9-4EB7-8CC5-E69E4527B60E}">
      <dsp:nvSpPr>
        <dsp:cNvPr id="0" name=""/>
        <dsp:cNvSpPr/>
      </dsp:nvSpPr>
      <dsp:spPr>
        <a:xfrm>
          <a:off x="3566" y="1428510"/>
          <a:ext cx="3243777" cy="825664"/>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GB" sz="2400" b="1" kern="1200" dirty="0"/>
            <a:t>Working Groups</a:t>
          </a:r>
        </a:p>
      </dsp:txBody>
      <dsp:txXfrm>
        <a:off x="43872" y="1468816"/>
        <a:ext cx="3163165" cy="745052"/>
      </dsp:txXfrm>
    </dsp:sp>
    <dsp:sp modelId="{5E89D8F8-B2C1-4A93-8D68-E415221E6B19}">
      <dsp:nvSpPr>
        <dsp:cNvPr id="0" name=""/>
        <dsp:cNvSpPr/>
      </dsp:nvSpPr>
      <dsp:spPr>
        <a:xfrm>
          <a:off x="3221289" y="2497968"/>
          <a:ext cx="8843711" cy="1320501"/>
        </a:xfrm>
        <a:prstGeom prst="rightArrow">
          <a:avLst>
            <a:gd name="adj1" fmla="val 75000"/>
            <a:gd name="adj2" fmla="val 50000"/>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4493175"/>
              <a:satOff val="-15221"/>
              <a:lumOff val="-19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GB" sz="1600" b="1" kern="1200" dirty="0"/>
            <a:t>Staging Platform is in Place</a:t>
          </a:r>
        </a:p>
        <a:p>
          <a:pPr marL="171450" lvl="1" indent="-171450" algn="l" defTabSz="711200">
            <a:lnSpc>
              <a:spcPct val="90000"/>
            </a:lnSpc>
            <a:spcBef>
              <a:spcPct val="0"/>
            </a:spcBef>
            <a:spcAft>
              <a:spcPct val="15000"/>
            </a:spcAft>
            <a:buChar char="•"/>
          </a:pPr>
          <a:r>
            <a:rPr lang="en-GB" sz="1600" b="1" kern="1200" dirty="0"/>
            <a:t>Pre-approval “fake-money on real-rails” in preparation for regulatory approval</a:t>
          </a:r>
        </a:p>
        <a:p>
          <a:pPr marL="171450" lvl="1" indent="-171450" algn="l" defTabSz="711200">
            <a:lnSpc>
              <a:spcPct val="90000"/>
            </a:lnSpc>
            <a:spcBef>
              <a:spcPct val="0"/>
            </a:spcBef>
            <a:spcAft>
              <a:spcPct val="15000"/>
            </a:spcAft>
            <a:buChar char="•"/>
          </a:pPr>
          <a:r>
            <a:rPr lang="en-GB" sz="1600" b="1" kern="1200" dirty="0"/>
            <a:t>Establishing Soft Launch Capability </a:t>
          </a:r>
        </a:p>
      </dsp:txBody>
      <dsp:txXfrm>
        <a:off x="3221289" y="2663031"/>
        <a:ext cx="8348523" cy="990375"/>
      </dsp:txXfrm>
    </dsp:sp>
    <dsp:sp modelId="{CEEFEC8F-1557-45F2-AB99-BDA306EAA41D}">
      <dsp:nvSpPr>
        <dsp:cNvPr id="0" name=""/>
        <dsp:cNvSpPr/>
      </dsp:nvSpPr>
      <dsp:spPr>
        <a:xfrm>
          <a:off x="21" y="2707439"/>
          <a:ext cx="3204902" cy="825664"/>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GB" sz="2400" b="1" kern="1200" dirty="0"/>
            <a:t>Scheme Management</a:t>
          </a:r>
        </a:p>
      </dsp:txBody>
      <dsp:txXfrm>
        <a:off x="40327" y="2747745"/>
        <a:ext cx="3124290" cy="745052"/>
      </dsp:txXfrm>
    </dsp:sp>
    <dsp:sp modelId="{268B921D-AC9D-47A8-BF36-9B602C4DBF03}">
      <dsp:nvSpPr>
        <dsp:cNvPr id="0" name=""/>
        <dsp:cNvSpPr/>
      </dsp:nvSpPr>
      <dsp:spPr>
        <a:xfrm>
          <a:off x="3232296" y="3855351"/>
          <a:ext cx="8829920" cy="1082453"/>
        </a:xfrm>
        <a:prstGeom prst="rightArrow">
          <a:avLst>
            <a:gd name="adj1" fmla="val 75000"/>
            <a:gd name="adj2" fmla="val 50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t" anchorCtr="0">
          <a:noAutofit/>
        </a:bodyPr>
        <a:lstStyle/>
        <a:p>
          <a:pPr marL="171450" lvl="1" indent="-171450" algn="l" defTabSz="711200">
            <a:lnSpc>
              <a:spcPct val="90000"/>
            </a:lnSpc>
            <a:spcBef>
              <a:spcPct val="0"/>
            </a:spcBef>
            <a:spcAft>
              <a:spcPct val="15000"/>
            </a:spcAft>
            <a:buChar char="•"/>
          </a:pPr>
          <a:r>
            <a:rPr lang="en-GB" sz="1600" b="1" kern="1200" dirty="0"/>
            <a:t>National Switch/DFSP Participation Training for IIPS compliance</a:t>
          </a:r>
        </a:p>
        <a:p>
          <a:pPr marL="171450" lvl="1" indent="-171450" algn="l" defTabSz="711200">
            <a:lnSpc>
              <a:spcPct val="90000"/>
            </a:lnSpc>
            <a:spcBef>
              <a:spcPct val="0"/>
            </a:spcBef>
            <a:spcAft>
              <a:spcPct val="15000"/>
            </a:spcAft>
            <a:buChar char="•"/>
          </a:pPr>
          <a:r>
            <a:rPr lang="en-GB" sz="1600" b="1" kern="1200" dirty="0"/>
            <a:t>Sponsored “early adopters” participation to  help develop the operating procedures</a:t>
          </a:r>
        </a:p>
      </dsp:txBody>
      <dsp:txXfrm>
        <a:off x="3232296" y="3990658"/>
        <a:ext cx="8424000" cy="811839"/>
      </dsp:txXfrm>
    </dsp:sp>
    <dsp:sp modelId="{5F765D71-66F5-4FE9-A9A7-D018CDF1EE4A}">
      <dsp:nvSpPr>
        <dsp:cNvPr id="0" name=""/>
        <dsp:cNvSpPr/>
      </dsp:nvSpPr>
      <dsp:spPr>
        <a:xfrm>
          <a:off x="0" y="3976084"/>
          <a:ext cx="3224065" cy="82566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GB" sz="2400" b="1" kern="1200" dirty="0"/>
            <a:t>Participant Engagement</a:t>
          </a:r>
        </a:p>
      </dsp:txBody>
      <dsp:txXfrm>
        <a:off x="40306" y="4016390"/>
        <a:ext cx="3143453" cy="7450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80452-1B9F-4DD3-8F0F-425B0B7DF44C}">
      <dsp:nvSpPr>
        <dsp:cNvPr id="0" name=""/>
        <dsp:cNvSpPr/>
      </dsp:nvSpPr>
      <dsp:spPr>
        <a:xfrm>
          <a:off x="4333" y="86328"/>
          <a:ext cx="2605755" cy="79475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GB" sz="1900" b="1" kern="1200" dirty="0"/>
            <a:t>Build (pre-approval)</a:t>
          </a:r>
        </a:p>
        <a:p>
          <a:pPr marL="0" lvl="0" indent="0" algn="ctr" defTabSz="844550">
            <a:lnSpc>
              <a:spcPct val="90000"/>
            </a:lnSpc>
            <a:spcBef>
              <a:spcPct val="0"/>
            </a:spcBef>
            <a:spcAft>
              <a:spcPct val="35000"/>
            </a:spcAft>
            <a:buNone/>
          </a:pPr>
          <a:r>
            <a:rPr lang="en-GB" sz="1900" b="1" kern="1200" dirty="0"/>
            <a:t>2024 H2 </a:t>
          </a:r>
        </a:p>
      </dsp:txBody>
      <dsp:txXfrm>
        <a:off x="4333" y="86328"/>
        <a:ext cx="2605755" cy="794751"/>
      </dsp:txXfrm>
    </dsp:sp>
    <dsp:sp modelId="{8E41EA3C-73B8-425A-9A4D-140E79CA6196}">
      <dsp:nvSpPr>
        <dsp:cNvPr id="0" name=""/>
        <dsp:cNvSpPr/>
      </dsp:nvSpPr>
      <dsp:spPr>
        <a:xfrm>
          <a:off x="4333" y="881079"/>
          <a:ext cx="2605755" cy="25816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GB" sz="1900" b="1" kern="1200" dirty="0"/>
            <a:t>Structuring the Scheme</a:t>
          </a:r>
        </a:p>
        <a:p>
          <a:pPr marL="171450" lvl="1" indent="-171450" algn="l" defTabSz="844550">
            <a:lnSpc>
              <a:spcPct val="90000"/>
            </a:lnSpc>
            <a:spcBef>
              <a:spcPct val="0"/>
            </a:spcBef>
            <a:spcAft>
              <a:spcPct val="15000"/>
            </a:spcAft>
            <a:buChar char="•"/>
          </a:pPr>
          <a:r>
            <a:rPr lang="en-GB" sz="1900" b="1" kern="1200" dirty="0"/>
            <a:t>Technical Realisation</a:t>
          </a:r>
        </a:p>
        <a:p>
          <a:pPr marL="171450" lvl="1" indent="-171450" algn="l" defTabSz="844550">
            <a:lnSpc>
              <a:spcPct val="90000"/>
            </a:lnSpc>
            <a:spcBef>
              <a:spcPct val="0"/>
            </a:spcBef>
            <a:spcAft>
              <a:spcPct val="15000"/>
            </a:spcAft>
            <a:buChar char="•"/>
          </a:pPr>
          <a:r>
            <a:rPr lang="en-GB" sz="1900" b="1" kern="1200" dirty="0"/>
            <a:t>Early Adopter cohort</a:t>
          </a:r>
        </a:p>
        <a:p>
          <a:pPr marL="342900" lvl="2" indent="-171450" algn="l" defTabSz="844550">
            <a:lnSpc>
              <a:spcPct val="90000"/>
            </a:lnSpc>
            <a:spcBef>
              <a:spcPct val="0"/>
            </a:spcBef>
            <a:spcAft>
              <a:spcPct val="15000"/>
            </a:spcAft>
            <a:buChar char="•"/>
          </a:pPr>
          <a:r>
            <a:rPr lang="en-GB" sz="1900" b="1" kern="1200" dirty="0"/>
            <a:t>2 Jurisdictions</a:t>
          </a:r>
        </a:p>
        <a:p>
          <a:pPr marL="342900" lvl="2" indent="-171450" algn="l" defTabSz="844550">
            <a:lnSpc>
              <a:spcPct val="90000"/>
            </a:lnSpc>
            <a:spcBef>
              <a:spcPct val="0"/>
            </a:spcBef>
            <a:spcAft>
              <a:spcPct val="15000"/>
            </a:spcAft>
            <a:buChar char="•"/>
          </a:pPr>
          <a:r>
            <a:rPr lang="en-GB" sz="1900" b="1" kern="1200" dirty="0"/>
            <a:t>Settlement Mechanisms piloted</a:t>
          </a:r>
        </a:p>
      </dsp:txBody>
      <dsp:txXfrm>
        <a:off x="4333" y="881079"/>
        <a:ext cx="2605755" cy="2581672"/>
      </dsp:txXfrm>
    </dsp:sp>
    <dsp:sp modelId="{457F6B9A-4003-4257-9999-4EA7DFD6CC42}">
      <dsp:nvSpPr>
        <dsp:cNvPr id="0" name=""/>
        <dsp:cNvSpPr/>
      </dsp:nvSpPr>
      <dsp:spPr>
        <a:xfrm>
          <a:off x="2974895" y="86328"/>
          <a:ext cx="2605755" cy="794751"/>
        </a:xfrm>
        <a:prstGeom prst="rect">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GB" sz="1900" b="1" kern="1200" dirty="0"/>
            <a:t>Soft/Rolling Launch</a:t>
          </a:r>
          <a:br>
            <a:rPr lang="en-GB" sz="1900" b="1" kern="1200" dirty="0"/>
          </a:br>
          <a:r>
            <a:rPr lang="en-GB" sz="1900" b="1" kern="1200" dirty="0"/>
            <a:t>2025 H1</a:t>
          </a:r>
        </a:p>
      </dsp:txBody>
      <dsp:txXfrm>
        <a:off x="2974895" y="86328"/>
        <a:ext cx="2605755" cy="794751"/>
      </dsp:txXfrm>
    </dsp:sp>
    <dsp:sp modelId="{BE2E053A-E07C-4703-9EAB-F1AE1A921049}">
      <dsp:nvSpPr>
        <dsp:cNvPr id="0" name=""/>
        <dsp:cNvSpPr/>
      </dsp:nvSpPr>
      <dsp:spPr>
        <a:xfrm>
          <a:off x="2974895" y="881079"/>
          <a:ext cx="2605755" cy="2581672"/>
        </a:xfrm>
        <a:prstGeom prst="rect">
          <a:avLst/>
        </a:prstGeom>
        <a:solidFill>
          <a:schemeClr val="accent5">
            <a:tint val="40000"/>
            <a:alpha val="90000"/>
            <a:hueOff val="-2246587"/>
            <a:satOff val="-7611"/>
            <a:lumOff val="-976"/>
            <a:alphaOff val="0"/>
          </a:schemeClr>
        </a:solidFill>
        <a:ln w="12700" cap="flat" cmpd="sng" algn="ctr">
          <a:solidFill>
            <a:schemeClr val="accent5">
              <a:tint val="40000"/>
              <a:alpha val="90000"/>
              <a:hueOff val="-2246587"/>
              <a:satOff val="-7611"/>
              <a:lumOff val="-9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GB" sz="1900" b="1" kern="1200" dirty="0"/>
            <a:t>Within approved jurisdictions</a:t>
          </a:r>
        </a:p>
        <a:p>
          <a:pPr marL="171450" lvl="1" indent="-171450" algn="l" defTabSz="844550">
            <a:lnSpc>
              <a:spcPct val="90000"/>
            </a:lnSpc>
            <a:spcBef>
              <a:spcPct val="0"/>
            </a:spcBef>
            <a:spcAft>
              <a:spcPct val="15000"/>
            </a:spcAft>
            <a:buChar char="•"/>
          </a:pPr>
          <a:r>
            <a:rPr lang="en-GB" sz="1900" b="1" kern="1200" dirty="0"/>
            <a:t>Expand participation </a:t>
          </a:r>
        </a:p>
        <a:p>
          <a:pPr marL="342900" lvl="2" indent="-171450" algn="l" defTabSz="844550">
            <a:lnSpc>
              <a:spcPct val="90000"/>
            </a:lnSpc>
            <a:spcBef>
              <a:spcPct val="0"/>
            </a:spcBef>
            <a:spcAft>
              <a:spcPct val="15000"/>
            </a:spcAft>
            <a:buChar char="•"/>
          </a:pPr>
          <a:r>
            <a:rPr lang="en-GB" sz="1900" b="1" kern="1200" dirty="0"/>
            <a:t>3-8 Jurisdictions</a:t>
          </a:r>
        </a:p>
        <a:p>
          <a:pPr marL="171450" lvl="1" indent="-171450" algn="l" defTabSz="844550">
            <a:lnSpc>
              <a:spcPct val="90000"/>
            </a:lnSpc>
            <a:spcBef>
              <a:spcPct val="0"/>
            </a:spcBef>
            <a:spcAft>
              <a:spcPct val="15000"/>
            </a:spcAft>
            <a:buChar char="•"/>
          </a:pPr>
          <a:r>
            <a:rPr lang="en-GB" sz="1900" b="1" kern="1200" dirty="0"/>
            <a:t>Migration from Direct DFSP to National IIPS </a:t>
          </a:r>
        </a:p>
        <a:p>
          <a:pPr marL="171450" lvl="1" indent="-171450" algn="l" defTabSz="844550">
            <a:lnSpc>
              <a:spcPct val="90000"/>
            </a:lnSpc>
            <a:spcBef>
              <a:spcPct val="0"/>
            </a:spcBef>
            <a:spcAft>
              <a:spcPct val="15000"/>
            </a:spcAft>
            <a:buChar char="•"/>
          </a:pPr>
          <a:r>
            <a:rPr lang="en-GB" sz="1900" b="1" kern="1200" dirty="0"/>
            <a:t>Incorporation of FRMS solution</a:t>
          </a:r>
        </a:p>
      </dsp:txBody>
      <dsp:txXfrm>
        <a:off x="2974895" y="881079"/>
        <a:ext cx="2605755" cy="2581672"/>
      </dsp:txXfrm>
    </dsp:sp>
    <dsp:sp modelId="{0D8AEAA8-F204-482E-90CC-442654792D5D}">
      <dsp:nvSpPr>
        <dsp:cNvPr id="0" name=""/>
        <dsp:cNvSpPr/>
      </dsp:nvSpPr>
      <dsp:spPr>
        <a:xfrm>
          <a:off x="5945456" y="86328"/>
          <a:ext cx="2605755" cy="794751"/>
        </a:xfrm>
        <a:prstGeom prst="rect">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GB" sz="1900" b="1" kern="1200" dirty="0"/>
            <a:t>2</a:t>
          </a:r>
          <a:r>
            <a:rPr lang="en-GB" sz="1900" b="1" kern="1200" baseline="30000" dirty="0"/>
            <a:t>nd</a:t>
          </a:r>
          <a:r>
            <a:rPr lang="en-GB" sz="1900" b="1" kern="1200" dirty="0"/>
            <a:t> Roll-out Phase</a:t>
          </a:r>
          <a:br>
            <a:rPr lang="en-GB" sz="1900" b="1" kern="1200" dirty="0"/>
          </a:br>
          <a:r>
            <a:rPr lang="en-GB" sz="1900" b="1" kern="1200" dirty="0"/>
            <a:t>2025 H2</a:t>
          </a:r>
        </a:p>
      </dsp:txBody>
      <dsp:txXfrm>
        <a:off x="5945456" y="86328"/>
        <a:ext cx="2605755" cy="794751"/>
      </dsp:txXfrm>
    </dsp:sp>
    <dsp:sp modelId="{F7912D09-D1D3-4983-A6A9-1A9278E1A64D}">
      <dsp:nvSpPr>
        <dsp:cNvPr id="0" name=""/>
        <dsp:cNvSpPr/>
      </dsp:nvSpPr>
      <dsp:spPr>
        <a:xfrm>
          <a:off x="5945456" y="881079"/>
          <a:ext cx="2605755" cy="2581672"/>
        </a:xfrm>
        <a:prstGeom prst="rect">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4493175"/>
              <a:satOff val="-15221"/>
              <a:lumOff val="-19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GB" sz="1900" b="1" kern="1200" dirty="0"/>
            <a:t>Expand Participation</a:t>
          </a:r>
        </a:p>
        <a:p>
          <a:pPr marL="342900" lvl="2" indent="-171450" algn="l" defTabSz="844550">
            <a:lnSpc>
              <a:spcPct val="90000"/>
            </a:lnSpc>
            <a:spcBef>
              <a:spcPct val="0"/>
            </a:spcBef>
            <a:spcAft>
              <a:spcPct val="15000"/>
            </a:spcAft>
            <a:buChar char="•"/>
          </a:pPr>
          <a:r>
            <a:rPr lang="en-GB" sz="1900" b="1" kern="1200" dirty="0"/>
            <a:t>9-15 Jurisdictions</a:t>
          </a:r>
        </a:p>
        <a:p>
          <a:pPr marL="171450" lvl="1" indent="-171450" algn="l" defTabSz="844550">
            <a:lnSpc>
              <a:spcPct val="90000"/>
            </a:lnSpc>
            <a:spcBef>
              <a:spcPct val="0"/>
            </a:spcBef>
            <a:spcAft>
              <a:spcPct val="15000"/>
            </a:spcAft>
            <a:buChar char="•"/>
          </a:pPr>
          <a:r>
            <a:rPr lang="en-GB" sz="1900" b="1" kern="1200" dirty="0"/>
            <a:t>Ongoing migration to National IIPS participation</a:t>
          </a:r>
        </a:p>
        <a:p>
          <a:pPr marL="171450" lvl="1" indent="-171450" algn="l" defTabSz="844550">
            <a:lnSpc>
              <a:spcPct val="90000"/>
            </a:lnSpc>
            <a:spcBef>
              <a:spcPct val="0"/>
            </a:spcBef>
            <a:spcAft>
              <a:spcPct val="15000"/>
            </a:spcAft>
            <a:buChar char="•"/>
          </a:pPr>
          <a:endParaRPr lang="en-GB" sz="1900" b="1" kern="1200" dirty="0"/>
        </a:p>
        <a:p>
          <a:pPr marL="171450" lvl="1" indent="-171450" algn="l" defTabSz="844550">
            <a:lnSpc>
              <a:spcPct val="90000"/>
            </a:lnSpc>
            <a:spcBef>
              <a:spcPct val="0"/>
            </a:spcBef>
            <a:spcAft>
              <a:spcPct val="15000"/>
            </a:spcAft>
            <a:buChar char="•"/>
          </a:pPr>
          <a:r>
            <a:rPr lang="en-GB" sz="1900" b="1" kern="1200" dirty="0"/>
            <a:t>Additional Use Cases</a:t>
          </a:r>
        </a:p>
      </dsp:txBody>
      <dsp:txXfrm>
        <a:off x="5945456" y="881079"/>
        <a:ext cx="2605755" cy="2581672"/>
      </dsp:txXfrm>
    </dsp:sp>
    <dsp:sp modelId="{C8D8BF38-C150-467C-9D3F-93F7CA6FB350}">
      <dsp:nvSpPr>
        <dsp:cNvPr id="0" name=""/>
        <dsp:cNvSpPr/>
      </dsp:nvSpPr>
      <dsp:spPr>
        <a:xfrm>
          <a:off x="8916018" y="86328"/>
          <a:ext cx="2605755" cy="794751"/>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GB" sz="1900" b="1" kern="1200" dirty="0"/>
            <a:t>3</a:t>
          </a:r>
          <a:r>
            <a:rPr lang="en-GB" sz="1900" b="1" kern="1200" baseline="30000" dirty="0"/>
            <a:t>rd</a:t>
          </a:r>
          <a:r>
            <a:rPr lang="en-GB" sz="1900" b="1" kern="1200" dirty="0"/>
            <a:t> Roll-out Phase</a:t>
          </a:r>
          <a:br>
            <a:rPr lang="en-GB" sz="1900" b="1" kern="1200" dirty="0"/>
          </a:br>
          <a:r>
            <a:rPr lang="en-GB" sz="1900" b="1" kern="1200" dirty="0"/>
            <a:t>2026</a:t>
          </a:r>
        </a:p>
      </dsp:txBody>
      <dsp:txXfrm>
        <a:off x="8916018" y="86328"/>
        <a:ext cx="2605755" cy="794751"/>
      </dsp:txXfrm>
    </dsp:sp>
    <dsp:sp modelId="{4E625710-765F-4727-B1E1-D91606737392}">
      <dsp:nvSpPr>
        <dsp:cNvPr id="0" name=""/>
        <dsp:cNvSpPr/>
      </dsp:nvSpPr>
      <dsp:spPr>
        <a:xfrm>
          <a:off x="8916018" y="881079"/>
          <a:ext cx="2605755" cy="2581672"/>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GB" sz="1900" b="1" kern="1200" dirty="0"/>
            <a:t>Expand Participation</a:t>
          </a:r>
        </a:p>
        <a:p>
          <a:pPr marL="342900" lvl="2" indent="-171450" algn="l" defTabSz="844550">
            <a:lnSpc>
              <a:spcPct val="90000"/>
            </a:lnSpc>
            <a:spcBef>
              <a:spcPct val="0"/>
            </a:spcBef>
            <a:spcAft>
              <a:spcPct val="15000"/>
            </a:spcAft>
            <a:buChar char="•"/>
          </a:pPr>
          <a:r>
            <a:rPr lang="en-GB" sz="1900" b="1" kern="1200" dirty="0"/>
            <a:t>16-21 Jurisdictions</a:t>
          </a:r>
        </a:p>
        <a:p>
          <a:pPr marL="171450" lvl="1" indent="-171450" algn="l" defTabSz="844550">
            <a:lnSpc>
              <a:spcPct val="90000"/>
            </a:lnSpc>
            <a:spcBef>
              <a:spcPct val="0"/>
            </a:spcBef>
            <a:spcAft>
              <a:spcPct val="15000"/>
            </a:spcAft>
            <a:buChar char="•"/>
          </a:pPr>
          <a:r>
            <a:rPr lang="en-GB" sz="1900" b="1" kern="1200" dirty="0"/>
            <a:t>Ongoing migration to National IIPS participation</a:t>
          </a:r>
        </a:p>
      </dsp:txBody>
      <dsp:txXfrm>
        <a:off x="8916018" y="881079"/>
        <a:ext cx="2605755" cy="25816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57F821-E142-42A8-BF7C-52F0E630D030}">
      <dsp:nvSpPr>
        <dsp:cNvPr id="0" name=""/>
        <dsp:cNvSpPr/>
      </dsp:nvSpPr>
      <dsp:spPr>
        <a:xfrm>
          <a:off x="742096" y="828924"/>
          <a:ext cx="1269635" cy="12443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a:outerShdw blurRad="101600" dist="76200" dir="18900000" algn="bl" rotWithShape="0">
            <a:prstClr val="black">
              <a:alpha val="4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96E67B03-B71F-4FB9-93F4-66436CE4FCE7}">
      <dsp:nvSpPr>
        <dsp:cNvPr id="0" name=""/>
        <dsp:cNvSpPr/>
      </dsp:nvSpPr>
      <dsp:spPr>
        <a:xfrm>
          <a:off x="10602" y="2061879"/>
          <a:ext cx="2732623" cy="1240945"/>
        </a:xfrm>
        <a:prstGeom prst="rect">
          <a:avLst/>
        </a:prstGeom>
        <a:noFill/>
        <a:ln>
          <a:no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kern="1200" dirty="0"/>
            <a:t>Quality assurance was enhanced and updated to deal with the above cases including a COMESA specific configuration tests </a:t>
          </a:r>
          <a:endParaRPr lang="en-US" sz="1600" kern="1200" dirty="0"/>
        </a:p>
      </dsp:txBody>
      <dsp:txXfrm>
        <a:off x="10602" y="2061879"/>
        <a:ext cx="2732623" cy="1240945"/>
      </dsp:txXfrm>
    </dsp:sp>
    <dsp:sp modelId="{1B353CA3-9C3F-414A-AB0A-986088B3F9DA}">
      <dsp:nvSpPr>
        <dsp:cNvPr id="0" name=""/>
        <dsp:cNvSpPr/>
      </dsp:nvSpPr>
      <dsp:spPr>
        <a:xfrm>
          <a:off x="10602" y="3419702"/>
          <a:ext cx="2732623" cy="1101"/>
        </a:xfrm>
        <a:prstGeom prst="rect">
          <a:avLst/>
        </a:prstGeom>
        <a:noFill/>
        <a:ln>
          <a:no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sp>
    <dsp:sp modelId="{F791D89D-8C6A-498F-B946-851A15FB689A}">
      <dsp:nvSpPr>
        <dsp:cNvPr id="0" name=""/>
        <dsp:cNvSpPr/>
      </dsp:nvSpPr>
      <dsp:spPr>
        <a:xfrm>
          <a:off x="4578350" y="904272"/>
          <a:ext cx="1358898" cy="11334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a:outerShdw blurRad="101600" dist="76200" dir="18900000" algn="bl" rotWithShape="0">
            <a:prstClr val="black">
              <a:alpha val="4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30688A50-B5EB-49DC-9F7B-9D478C26E504}">
      <dsp:nvSpPr>
        <dsp:cNvPr id="0" name=""/>
        <dsp:cNvSpPr/>
      </dsp:nvSpPr>
      <dsp:spPr>
        <a:xfrm>
          <a:off x="3891488" y="2088205"/>
          <a:ext cx="2732623" cy="1240945"/>
        </a:xfrm>
        <a:prstGeom prst="rect">
          <a:avLst/>
        </a:prstGeom>
        <a:noFill/>
        <a:ln>
          <a:no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kern="1200" dirty="0"/>
            <a:t>Control </a:t>
          </a:r>
          <a:r>
            <a:rPr lang="en-GB" sz="1600" kern="1200" dirty="0" err="1"/>
            <a:t>Center</a:t>
          </a:r>
          <a:r>
            <a:rPr lang="en-GB" sz="1600" kern="1200" dirty="0"/>
            <a:t> v2 Provides Automated and RBAC controlled for the deployment and operation of the platforms</a:t>
          </a:r>
          <a:endParaRPr lang="en-US" sz="1600" kern="1200" dirty="0"/>
        </a:p>
      </dsp:txBody>
      <dsp:txXfrm>
        <a:off x="3891488" y="2088205"/>
        <a:ext cx="2732623" cy="1240945"/>
      </dsp:txXfrm>
    </dsp:sp>
    <dsp:sp modelId="{7B783F2B-C318-4D63-BA21-F8A79F694A27}">
      <dsp:nvSpPr>
        <dsp:cNvPr id="0" name=""/>
        <dsp:cNvSpPr/>
      </dsp:nvSpPr>
      <dsp:spPr>
        <a:xfrm>
          <a:off x="3221435" y="3344292"/>
          <a:ext cx="4072729" cy="64668"/>
        </a:xfrm>
        <a:prstGeom prst="rect">
          <a:avLst/>
        </a:prstGeom>
        <a:noFill/>
        <a:ln>
          <a:no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dirty="0"/>
            <a:t>Re-architected for Resilience </a:t>
          </a:r>
          <a:endParaRPr lang="en-US" sz="1600" kern="1200" dirty="0"/>
        </a:p>
        <a:p>
          <a:pPr marL="0" lvl="0" indent="0" algn="ctr" defTabSz="711200">
            <a:lnSpc>
              <a:spcPct val="100000"/>
            </a:lnSpc>
            <a:spcBef>
              <a:spcPct val="0"/>
            </a:spcBef>
            <a:spcAft>
              <a:spcPct val="35000"/>
            </a:spcAft>
            <a:buNone/>
          </a:pPr>
          <a:r>
            <a:rPr lang="en-GB" sz="1600" kern="1200" dirty="0"/>
            <a:t>Monitoring for NOC for secure multi-environment access</a:t>
          </a:r>
          <a:endParaRPr lang="en-US" sz="1600" kern="1200" dirty="0"/>
        </a:p>
        <a:p>
          <a:pPr marL="0" lvl="0" indent="0" algn="ctr" defTabSz="711200">
            <a:lnSpc>
              <a:spcPct val="100000"/>
            </a:lnSpc>
            <a:spcBef>
              <a:spcPct val="0"/>
            </a:spcBef>
            <a:spcAft>
              <a:spcPct val="35000"/>
            </a:spcAft>
            <a:buNone/>
          </a:pPr>
          <a:r>
            <a:rPr lang="en-GB" sz="1600" kern="1200" dirty="0"/>
            <a:t>Multi-target support – custom on-premise and AWS including managed services</a:t>
          </a:r>
          <a:endParaRPr lang="en-US" sz="1600" kern="1200" dirty="0"/>
        </a:p>
      </dsp:txBody>
      <dsp:txXfrm>
        <a:off x="3221435" y="3344292"/>
        <a:ext cx="4072729" cy="64668"/>
      </dsp:txXfrm>
    </dsp:sp>
    <dsp:sp modelId="{A95AD0F4-6AFA-40A7-86BE-705FEC1B83D6}">
      <dsp:nvSpPr>
        <dsp:cNvPr id="0" name=""/>
        <dsp:cNvSpPr/>
      </dsp:nvSpPr>
      <dsp:spPr>
        <a:xfrm>
          <a:off x="8616954" y="995605"/>
          <a:ext cx="1119669" cy="9618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a:outerShdw blurRad="101600" dist="76200" dir="18900000" algn="bl" rotWithShape="0">
            <a:prstClr val="black">
              <a:alpha val="40000"/>
            </a:prstClr>
          </a:outerShd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lt1"/>
        </a:fontRef>
      </dsp:style>
    </dsp:sp>
    <dsp:sp modelId="{E379CFFC-D132-4D02-BD82-B1DBF6FD9100}">
      <dsp:nvSpPr>
        <dsp:cNvPr id="0" name=""/>
        <dsp:cNvSpPr/>
      </dsp:nvSpPr>
      <dsp:spPr>
        <a:xfrm>
          <a:off x="7782976" y="2066911"/>
          <a:ext cx="2732623" cy="1240945"/>
        </a:xfrm>
        <a:prstGeom prst="rect">
          <a:avLst/>
        </a:prstGeom>
        <a:noFill/>
        <a:ln>
          <a:no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GB" sz="1600" kern="1200" dirty="0"/>
            <a:t>DFSP Integration Support</a:t>
          </a:r>
          <a:endParaRPr lang="en-US" sz="1600" kern="1200" dirty="0"/>
        </a:p>
      </dsp:txBody>
      <dsp:txXfrm>
        <a:off x="7782976" y="2066911"/>
        <a:ext cx="2732623" cy="1240945"/>
      </dsp:txXfrm>
    </dsp:sp>
    <dsp:sp modelId="{871AB177-BA4D-4A8B-9FA4-1CC233A61C9D}">
      <dsp:nvSpPr>
        <dsp:cNvPr id="0" name=""/>
        <dsp:cNvSpPr/>
      </dsp:nvSpPr>
      <dsp:spPr>
        <a:xfrm>
          <a:off x="7782976" y="2856830"/>
          <a:ext cx="2732623" cy="1293379"/>
        </a:xfrm>
        <a:prstGeom prst="rect">
          <a:avLst/>
        </a:prstGeom>
        <a:noFill/>
        <a:ln>
          <a:noFill/>
        </a:ln>
        <a:effectLst/>
        <a:scene3d>
          <a:camera prst="orthographicFront"/>
          <a:lightRig rig="threePt" dir="t"/>
        </a:scene3d>
        <a:sp3d>
          <a:bevel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a:latin typeface="Calibri (body)"/>
              <a:ea typeface="Aptos" panose="020B0004020202020204" pitchFamily="34" charset="0"/>
              <a:cs typeface="Times New Roman" panose="02020603050405020304" pitchFamily="18" charset="0"/>
            </a:rPr>
            <a:t>Test Harness to support automated validation of Core Connectors</a:t>
          </a:r>
          <a:endParaRPr lang="en-US" sz="1600" kern="1200" dirty="0">
            <a:latin typeface="Calibri (body)"/>
          </a:endParaRPr>
        </a:p>
        <a:p>
          <a:pPr marL="0" lvl="0" indent="0" algn="ctr" defTabSz="711200">
            <a:lnSpc>
              <a:spcPct val="100000"/>
            </a:lnSpc>
            <a:spcBef>
              <a:spcPct val="0"/>
            </a:spcBef>
            <a:spcAft>
              <a:spcPct val="35000"/>
            </a:spcAft>
            <a:buNone/>
          </a:pPr>
          <a:r>
            <a:rPr lang="en-GB" sz="1600" kern="1200" dirty="0">
              <a:latin typeface="Calibri (body)"/>
              <a:ea typeface="Aptos" panose="020B0004020202020204" pitchFamily="34" charset="0"/>
              <a:cs typeface="Times New Roman" panose="02020603050405020304" pitchFamily="18" charset="0"/>
            </a:rPr>
            <a:t>Visualisation </a:t>
          </a:r>
          <a:r>
            <a:rPr lang="en-GB" sz="1600" kern="1200" dirty="0">
              <a:latin typeface="Calibri (body)"/>
              <a:cs typeface="Times New Roman" panose="02020603050405020304" pitchFamily="18" charset="0"/>
            </a:rPr>
            <a:t>Portal updated to include FX and inter-scheme transaction data.</a:t>
          </a:r>
        </a:p>
        <a:p>
          <a:pPr marL="0" lvl="0" indent="0" algn="ctr" defTabSz="711200">
            <a:lnSpc>
              <a:spcPct val="100000"/>
            </a:lnSpc>
            <a:spcBef>
              <a:spcPct val="0"/>
            </a:spcBef>
            <a:spcAft>
              <a:spcPct val="35000"/>
            </a:spcAft>
            <a:buNone/>
          </a:pPr>
          <a:r>
            <a:rPr lang="en-GB" sz="1600" kern="1200" dirty="0">
              <a:latin typeface="Calibri (body)"/>
              <a:cs typeface="Times New Roman" panose="02020603050405020304" pitchFamily="18" charset="0"/>
            </a:rPr>
            <a:t>Documentation to support capacity building with local System Integrators</a:t>
          </a:r>
        </a:p>
      </dsp:txBody>
      <dsp:txXfrm>
        <a:off x="7782976" y="2856830"/>
        <a:ext cx="2732623" cy="12933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93D1B-8DBE-4525-82C0-9BF291B0838A}">
      <dsp:nvSpPr>
        <dsp:cNvPr id="0" name=""/>
        <dsp:cNvSpPr/>
      </dsp:nvSpPr>
      <dsp:spPr>
        <a:xfrm>
          <a:off x="329776" y="743412"/>
          <a:ext cx="941853" cy="941853"/>
        </a:xfrm>
        <a:prstGeom prst="ellipse">
          <a:avLst/>
        </a:prstGeom>
        <a:solidFill>
          <a:schemeClr val="accent5">
            <a:tint val="40000"/>
            <a:hueOff val="0"/>
            <a:satOff val="0"/>
            <a:lumOff val="0"/>
            <a:alphaOff val="0"/>
          </a:schemeClr>
        </a:solidFill>
        <a:ln>
          <a:noFill/>
        </a:ln>
        <a:effectLst/>
        <a:scene3d>
          <a:camera prst="orthographicFront"/>
          <a:lightRig rig="threePt" dir="t"/>
        </a:scene3d>
        <a:sp3d>
          <a:bevelT prst="angle"/>
        </a:sp3d>
      </dsp:spPr>
      <dsp:style>
        <a:lnRef idx="0">
          <a:scrgbClr r="0" g="0" b="0"/>
        </a:lnRef>
        <a:fillRef idx="1">
          <a:scrgbClr r="0" g="0" b="0"/>
        </a:fillRef>
        <a:effectRef idx="0">
          <a:scrgbClr r="0" g="0" b="0"/>
        </a:effectRef>
        <a:fontRef idx="minor"/>
      </dsp:style>
    </dsp:sp>
    <dsp:sp modelId="{CC264209-CDDC-4E15-8D59-932388314B78}">
      <dsp:nvSpPr>
        <dsp:cNvPr id="0" name=""/>
        <dsp:cNvSpPr/>
      </dsp:nvSpPr>
      <dsp:spPr>
        <a:xfrm>
          <a:off x="527565" y="952885"/>
          <a:ext cx="546275" cy="5462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sp>
    <dsp:sp modelId="{0D2288CD-08B8-497E-B526-70C534E227C0}">
      <dsp:nvSpPr>
        <dsp:cNvPr id="0" name=""/>
        <dsp:cNvSpPr/>
      </dsp:nvSpPr>
      <dsp:spPr>
        <a:xfrm>
          <a:off x="1436435" y="860013"/>
          <a:ext cx="2751283" cy="941853"/>
        </a:xfrm>
        <a:prstGeom prst="rect">
          <a:avLst/>
        </a:prstGeom>
        <a:noFill/>
        <a:ln>
          <a:noFill/>
        </a:ln>
        <a:effectLst/>
        <a:scene3d>
          <a:camera prst="orthographicFront"/>
          <a:lightRig rig="threePt" dir="t"/>
        </a:scene3d>
        <a:sp3d>
          <a:bevelT prst="angle"/>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dirty="0"/>
            <a:t>Review and adopt updates to the revised Scheme governance structure to ensure alignment with Treaty, operational standards and regulatory compliance.</a:t>
          </a:r>
        </a:p>
      </dsp:txBody>
      <dsp:txXfrm>
        <a:off x="1436435" y="860013"/>
        <a:ext cx="2751283" cy="941853"/>
      </dsp:txXfrm>
    </dsp:sp>
    <dsp:sp modelId="{A138C206-C7B4-44DB-86FE-0BE96F15A919}">
      <dsp:nvSpPr>
        <dsp:cNvPr id="0" name=""/>
        <dsp:cNvSpPr/>
      </dsp:nvSpPr>
      <dsp:spPr>
        <a:xfrm>
          <a:off x="4345972" y="778392"/>
          <a:ext cx="941853" cy="941853"/>
        </a:xfrm>
        <a:prstGeom prst="ellipse">
          <a:avLst/>
        </a:prstGeom>
        <a:solidFill>
          <a:schemeClr val="accent5">
            <a:tint val="40000"/>
            <a:hueOff val="0"/>
            <a:satOff val="0"/>
            <a:lumOff val="0"/>
            <a:alphaOff val="0"/>
          </a:schemeClr>
        </a:solidFill>
        <a:ln>
          <a:noFill/>
        </a:ln>
        <a:effectLst/>
        <a:scene3d>
          <a:camera prst="orthographicFront"/>
          <a:lightRig rig="threePt" dir="t"/>
        </a:scene3d>
        <a:sp3d>
          <a:bevelT prst="angle"/>
        </a:sp3d>
      </dsp:spPr>
      <dsp:style>
        <a:lnRef idx="0">
          <a:scrgbClr r="0" g="0" b="0"/>
        </a:lnRef>
        <a:fillRef idx="1">
          <a:scrgbClr r="0" g="0" b="0"/>
        </a:fillRef>
        <a:effectRef idx="0">
          <a:scrgbClr r="0" g="0" b="0"/>
        </a:effectRef>
        <a:fontRef idx="minor"/>
      </dsp:style>
    </dsp:sp>
    <dsp:sp modelId="{4D2A6221-C815-46C2-9D82-CC9324C466E6}">
      <dsp:nvSpPr>
        <dsp:cNvPr id="0" name=""/>
        <dsp:cNvSpPr/>
      </dsp:nvSpPr>
      <dsp:spPr>
        <a:xfrm>
          <a:off x="4545848" y="964543"/>
          <a:ext cx="546275" cy="5462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sp>
    <dsp:sp modelId="{584B1B78-B9FD-499F-8F84-1E4714720075}">
      <dsp:nvSpPr>
        <dsp:cNvPr id="0" name=""/>
        <dsp:cNvSpPr/>
      </dsp:nvSpPr>
      <dsp:spPr>
        <a:xfrm>
          <a:off x="5489651" y="860013"/>
          <a:ext cx="2220083" cy="941853"/>
        </a:xfrm>
        <a:prstGeom prst="rect">
          <a:avLst/>
        </a:prstGeom>
        <a:noFill/>
        <a:ln>
          <a:noFill/>
        </a:ln>
        <a:effectLst/>
        <a:scene3d>
          <a:camera prst="orthographicFront"/>
          <a:lightRig rig="threePt" dir="t"/>
        </a:scene3d>
        <a:sp3d>
          <a:bevelT prst="angle"/>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dirty="0"/>
            <a:t>Evaluate and endorse proposed foreign exchange models to facilitate cross-border payment efficiency.</a:t>
          </a:r>
        </a:p>
      </dsp:txBody>
      <dsp:txXfrm>
        <a:off x="5489651" y="860013"/>
        <a:ext cx="2220083" cy="941853"/>
      </dsp:txXfrm>
    </dsp:sp>
    <dsp:sp modelId="{0CF89153-4749-4711-877D-56D9450D8219}">
      <dsp:nvSpPr>
        <dsp:cNvPr id="0" name=""/>
        <dsp:cNvSpPr/>
      </dsp:nvSpPr>
      <dsp:spPr>
        <a:xfrm>
          <a:off x="8096568" y="755072"/>
          <a:ext cx="941853" cy="941853"/>
        </a:xfrm>
        <a:prstGeom prst="ellipse">
          <a:avLst/>
        </a:prstGeom>
        <a:solidFill>
          <a:schemeClr val="accent5">
            <a:tint val="40000"/>
            <a:hueOff val="0"/>
            <a:satOff val="0"/>
            <a:lumOff val="0"/>
            <a:alphaOff val="0"/>
          </a:schemeClr>
        </a:solidFill>
        <a:ln>
          <a:noFill/>
        </a:ln>
        <a:effectLst/>
        <a:scene3d>
          <a:camera prst="orthographicFront"/>
          <a:lightRig rig="threePt" dir="t"/>
        </a:scene3d>
        <a:sp3d>
          <a:bevelT prst="angle"/>
        </a:sp3d>
      </dsp:spPr>
      <dsp:style>
        <a:lnRef idx="0">
          <a:scrgbClr r="0" g="0" b="0"/>
        </a:lnRef>
        <a:fillRef idx="1">
          <a:scrgbClr r="0" g="0" b="0"/>
        </a:fillRef>
        <a:effectRef idx="0">
          <a:scrgbClr r="0" g="0" b="0"/>
        </a:effectRef>
        <a:fontRef idx="minor"/>
      </dsp:style>
    </dsp:sp>
    <dsp:sp modelId="{0FCEA06B-A678-4C33-A478-D42CA7E7BC7D}">
      <dsp:nvSpPr>
        <dsp:cNvPr id="0" name=""/>
        <dsp:cNvSpPr/>
      </dsp:nvSpPr>
      <dsp:spPr>
        <a:xfrm>
          <a:off x="8294357" y="952885"/>
          <a:ext cx="546275" cy="5462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sp>
    <dsp:sp modelId="{3268D780-1ACB-4C7D-AC09-DD0EEBD76697}">
      <dsp:nvSpPr>
        <dsp:cNvPr id="0" name=""/>
        <dsp:cNvSpPr/>
      </dsp:nvSpPr>
      <dsp:spPr>
        <a:xfrm>
          <a:off x="9240248" y="860013"/>
          <a:ext cx="2220083" cy="941853"/>
        </a:xfrm>
        <a:prstGeom prst="rect">
          <a:avLst/>
        </a:prstGeom>
        <a:noFill/>
        <a:ln>
          <a:noFill/>
        </a:ln>
        <a:effectLst/>
        <a:scene3d>
          <a:camera prst="orthographicFront"/>
          <a:lightRig rig="threePt" dir="t"/>
        </a:scene3d>
        <a:sp3d>
          <a:bevelT prst="angle"/>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dirty="0"/>
            <a:t>Provide  feedback on the draft Scheme rule book to refine and solidify its content.</a:t>
          </a:r>
        </a:p>
      </dsp:txBody>
      <dsp:txXfrm>
        <a:off x="9240248" y="860013"/>
        <a:ext cx="2220083" cy="941853"/>
      </dsp:txXfrm>
    </dsp:sp>
    <dsp:sp modelId="{305C2257-FD84-4C80-BDF4-C212E33DC413}">
      <dsp:nvSpPr>
        <dsp:cNvPr id="0" name=""/>
        <dsp:cNvSpPr/>
      </dsp:nvSpPr>
      <dsp:spPr>
        <a:xfrm>
          <a:off x="329776" y="2539982"/>
          <a:ext cx="941853" cy="941853"/>
        </a:xfrm>
        <a:prstGeom prst="ellipse">
          <a:avLst/>
        </a:prstGeom>
        <a:solidFill>
          <a:schemeClr val="accent5">
            <a:tint val="40000"/>
            <a:hueOff val="0"/>
            <a:satOff val="0"/>
            <a:lumOff val="0"/>
            <a:alphaOff val="0"/>
          </a:schemeClr>
        </a:solidFill>
        <a:ln>
          <a:noFill/>
        </a:ln>
        <a:effectLst/>
        <a:scene3d>
          <a:camera prst="orthographicFront"/>
          <a:lightRig rig="threePt" dir="t"/>
        </a:scene3d>
        <a:sp3d>
          <a:bevelT prst="angle"/>
        </a:sp3d>
      </dsp:spPr>
      <dsp:style>
        <a:lnRef idx="0">
          <a:scrgbClr r="0" g="0" b="0"/>
        </a:lnRef>
        <a:fillRef idx="1">
          <a:scrgbClr r="0" g="0" b="0"/>
        </a:fillRef>
        <a:effectRef idx="0">
          <a:scrgbClr r="0" g="0" b="0"/>
        </a:effectRef>
        <a:fontRef idx="minor"/>
      </dsp:style>
    </dsp:sp>
    <dsp:sp modelId="{EBA23994-9C36-458B-B9AB-0A57EA197ECA}">
      <dsp:nvSpPr>
        <dsp:cNvPr id="0" name=""/>
        <dsp:cNvSpPr/>
      </dsp:nvSpPr>
      <dsp:spPr>
        <a:xfrm>
          <a:off x="527565" y="2737771"/>
          <a:ext cx="546275" cy="5462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sp>
    <dsp:sp modelId="{51EC37BE-5991-49A8-AAD4-89C190E74D98}">
      <dsp:nvSpPr>
        <dsp:cNvPr id="0" name=""/>
        <dsp:cNvSpPr/>
      </dsp:nvSpPr>
      <dsp:spPr>
        <a:xfrm>
          <a:off x="1473455" y="2539982"/>
          <a:ext cx="2220083" cy="941853"/>
        </a:xfrm>
        <a:prstGeom prst="rect">
          <a:avLst/>
        </a:prstGeom>
        <a:noFill/>
        <a:ln>
          <a:noFill/>
        </a:ln>
        <a:effectLst/>
        <a:scene3d>
          <a:camera prst="orthographicFront"/>
          <a:lightRig rig="threePt" dir="t"/>
        </a:scene3d>
        <a:sp3d>
          <a:bevelT prst="angle"/>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dirty="0"/>
            <a:t>Examine the readiness and functionality of the Scheme’s operational and technical setup.</a:t>
          </a:r>
        </a:p>
      </dsp:txBody>
      <dsp:txXfrm>
        <a:off x="1473455" y="2539982"/>
        <a:ext cx="2220083" cy="941853"/>
      </dsp:txXfrm>
    </dsp:sp>
    <dsp:sp modelId="{4749CF2D-DD88-4C0F-B8D2-AE16B158D9ED}">
      <dsp:nvSpPr>
        <dsp:cNvPr id="0" name=""/>
        <dsp:cNvSpPr/>
      </dsp:nvSpPr>
      <dsp:spPr>
        <a:xfrm>
          <a:off x="4283511" y="2539982"/>
          <a:ext cx="941853" cy="941853"/>
        </a:xfrm>
        <a:prstGeom prst="ellipse">
          <a:avLst/>
        </a:prstGeom>
        <a:solidFill>
          <a:schemeClr val="accent5">
            <a:tint val="40000"/>
            <a:hueOff val="0"/>
            <a:satOff val="0"/>
            <a:lumOff val="0"/>
            <a:alphaOff val="0"/>
          </a:schemeClr>
        </a:solidFill>
        <a:ln>
          <a:noFill/>
        </a:ln>
        <a:effectLst/>
        <a:scene3d>
          <a:camera prst="orthographicFront"/>
          <a:lightRig rig="threePt" dir="t"/>
        </a:scene3d>
        <a:sp3d>
          <a:bevelT prst="angle"/>
        </a:sp3d>
      </dsp:spPr>
      <dsp:style>
        <a:lnRef idx="0">
          <a:scrgbClr r="0" g="0" b="0"/>
        </a:lnRef>
        <a:fillRef idx="1">
          <a:scrgbClr r="0" g="0" b="0"/>
        </a:fillRef>
        <a:effectRef idx="0">
          <a:scrgbClr r="0" g="0" b="0"/>
        </a:effectRef>
        <a:fontRef idx="minor"/>
      </dsp:style>
    </dsp:sp>
    <dsp:sp modelId="{6C7DBBA3-5E36-42E4-ABCE-3A1EB93E4401}">
      <dsp:nvSpPr>
        <dsp:cNvPr id="0" name=""/>
        <dsp:cNvSpPr/>
      </dsp:nvSpPr>
      <dsp:spPr>
        <a:xfrm>
          <a:off x="4468675" y="2737771"/>
          <a:ext cx="546275" cy="5462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sp>
    <dsp:sp modelId="{EA2B4CD0-9D48-4FBF-A64E-826B0D3F35AD}">
      <dsp:nvSpPr>
        <dsp:cNvPr id="0" name=""/>
        <dsp:cNvSpPr/>
      </dsp:nvSpPr>
      <dsp:spPr>
        <a:xfrm>
          <a:off x="5478051" y="2578080"/>
          <a:ext cx="2220083" cy="941853"/>
        </a:xfrm>
        <a:prstGeom prst="rect">
          <a:avLst/>
        </a:prstGeom>
        <a:noFill/>
        <a:ln>
          <a:noFill/>
        </a:ln>
        <a:effectLst/>
        <a:scene3d>
          <a:camera prst="orthographicFront"/>
          <a:lightRig rig="threePt" dir="t"/>
        </a:scene3d>
        <a:sp3d>
          <a:bevelT prst="angle"/>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1" kern="1200" dirty="0"/>
            <a:t>Formulate recommendations for Bureau endorsement of the Scheme’s deployment.</a:t>
          </a:r>
        </a:p>
      </dsp:txBody>
      <dsp:txXfrm>
        <a:off x="5478051" y="2578080"/>
        <a:ext cx="2220083" cy="9418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D6746-18B4-4A16-90B7-01EE722AD594}">
      <dsp:nvSpPr>
        <dsp:cNvPr id="0" name=""/>
        <dsp:cNvSpPr/>
      </dsp:nvSpPr>
      <dsp:spPr>
        <a:xfrm>
          <a:off x="1301929" y="370644"/>
          <a:ext cx="2161687" cy="2161687"/>
        </a:xfrm>
        <a:prstGeom prst="ellipse">
          <a:avLst/>
        </a:prstGeom>
        <a:solidFill>
          <a:schemeClr val="accent5">
            <a:tint val="40000"/>
            <a:hueOff val="0"/>
            <a:satOff val="0"/>
            <a:lumOff val="0"/>
            <a:alphaOff val="0"/>
          </a:schemeClr>
        </a:solidFill>
        <a:ln>
          <a:noFill/>
        </a:ln>
        <a:effectLst/>
        <a:scene3d>
          <a:camera prst="orthographicFront"/>
          <a:lightRig rig="threePt" dir="t"/>
        </a:scene3d>
        <a:sp3d>
          <a:bevelT prst="angle"/>
        </a:sp3d>
      </dsp:spPr>
      <dsp:style>
        <a:lnRef idx="0">
          <a:scrgbClr r="0" g="0" b="0"/>
        </a:lnRef>
        <a:fillRef idx="1">
          <a:scrgbClr r="0" g="0" b="0"/>
        </a:fillRef>
        <a:effectRef idx="0">
          <a:scrgbClr r="0" g="0" b="0"/>
        </a:effectRef>
        <a:fontRef idx="minor"/>
      </dsp:style>
    </dsp:sp>
    <dsp:sp modelId="{B430B918-0B5F-4AD1-8596-85834D9B18B5}">
      <dsp:nvSpPr>
        <dsp:cNvPr id="0" name=""/>
        <dsp:cNvSpPr/>
      </dsp:nvSpPr>
      <dsp:spPr>
        <a:xfrm>
          <a:off x="1762617" y="831331"/>
          <a:ext cx="1240312" cy="1240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sp>
    <dsp:sp modelId="{80F1C17A-C662-41A5-9904-DACBA6F9BDED}">
      <dsp:nvSpPr>
        <dsp:cNvPr id="0" name=""/>
        <dsp:cNvSpPr/>
      </dsp:nvSpPr>
      <dsp:spPr>
        <a:xfrm>
          <a:off x="610898" y="3205644"/>
          <a:ext cx="3543750" cy="775049"/>
        </a:xfrm>
        <a:prstGeom prst="rect">
          <a:avLst/>
        </a:prstGeom>
        <a:noFill/>
        <a:ln>
          <a:noFill/>
        </a:ln>
        <a:effectLst/>
        <a:scene3d>
          <a:camera prst="orthographicFront"/>
          <a:lightRig rig="threePt" dir="t"/>
        </a:scene3d>
        <a:sp3d>
          <a:bevelT prst="angle"/>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GB" sz="1600" b="1" kern="1200" cap="none" dirty="0"/>
            <a:t>A soft launch between Zambia, Malawi, and additional pilot countries with real money and real rail</a:t>
          </a:r>
          <a:endParaRPr lang="en-US" sz="1600" b="1" kern="1200" cap="none" dirty="0"/>
        </a:p>
      </dsp:txBody>
      <dsp:txXfrm>
        <a:off x="610898" y="3205644"/>
        <a:ext cx="3543750" cy="775049"/>
      </dsp:txXfrm>
    </dsp:sp>
    <dsp:sp modelId="{ED110883-842B-4A38-BABD-2348A13168B5}">
      <dsp:nvSpPr>
        <dsp:cNvPr id="0" name=""/>
        <dsp:cNvSpPr/>
      </dsp:nvSpPr>
      <dsp:spPr>
        <a:xfrm>
          <a:off x="6278256" y="409360"/>
          <a:ext cx="2161687" cy="2161687"/>
        </a:xfrm>
        <a:prstGeom prst="ellipse">
          <a:avLst/>
        </a:prstGeom>
        <a:solidFill>
          <a:schemeClr val="accent5">
            <a:tint val="40000"/>
            <a:hueOff val="0"/>
            <a:satOff val="0"/>
            <a:lumOff val="0"/>
            <a:alphaOff val="0"/>
          </a:schemeClr>
        </a:solidFill>
        <a:ln>
          <a:noFill/>
        </a:ln>
        <a:effectLst/>
        <a:scene3d>
          <a:camera prst="orthographicFront"/>
          <a:lightRig rig="threePt" dir="t"/>
        </a:scene3d>
        <a:sp3d>
          <a:bevelT prst="angle"/>
        </a:sp3d>
      </dsp:spPr>
      <dsp:style>
        <a:lnRef idx="0">
          <a:scrgbClr r="0" g="0" b="0"/>
        </a:lnRef>
        <a:fillRef idx="1">
          <a:scrgbClr r="0" g="0" b="0"/>
        </a:fillRef>
        <a:effectRef idx="0">
          <a:scrgbClr r="0" g="0" b="0"/>
        </a:effectRef>
        <a:fontRef idx="minor"/>
      </dsp:style>
    </dsp:sp>
    <dsp:sp modelId="{A5AE4372-8AD7-4A8A-937C-908762F534C9}">
      <dsp:nvSpPr>
        <dsp:cNvPr id="0" name=""/>
        <dsp:cNvSpPr/>
      </dsp:nvSpPr>
      <dsp:spPr>
        <a:xfrm>
          <a:off x="6719596" y="831331"/>
          <a:ext cx="1240312" cy="1240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a:scene3d>
          <a:camera prst="orthographicFront"/>
          <a:lightRig rig="threePt" dir="t"/>
        </a:scene3d>
        <a:sp3d>
          <a:bevelT prst="angle"/>
        </a:sp3d>
      </dsp:spPr>
      <dsp:style>
        <a:lnRef idx="2">
          <a:scrgbClr r="0" g="0" b="0"/>
        </a:lnRef>
        <a:fillRef idx="1">
          <a:scrgbClr r="0" g="0" b="0"/>
        </a:fillRef>
        <a:effectRef idx="0">
          <a:scrgbClr r="0" g="0" b="0"/>
        </a:effectRef>
        <a:fontRef idx="minor">
          <a:schemeClr val="lt1"/>
        </a:fontRef>
      </dsp:style>
    </dsp:sp>
    <dsp:sp modelId="{FF7A8C3C-B0DD-4AEC-BCD2-312AFFF96973}">
      <dsp:nvSpPr>
        <dsp:cNvPr id="0" name=""/>
        <dsp:cNvSpPr/>
      </dsp:nvSpPr>
      <dsp:spPr>
        <a:xfrm>
          <a:off x="4774804" y="3205644"/>
          <a:ext cx="5129897" cy="775049"/>
        </a:xfrm>
        <a:prstGeom prst="rect">
          <a:avLst/>
        </a:prstGeom>
        <a:noFill/>
        <a:ln>
          <a:noFill/>
        </a:ln>
        <a:effectLst/>
        <a:scene3d>
          <a:camera prst="orthographicFront"/>
          <a:lightRig rig="threePt" dir="t"/>
        </a:scene3d>
        <a:sp3d>
          <a:bevelT prst="angle"/>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GB" sz="1600" b="1" kern="1200" cap="none" dirty="0"/>
            <a:t>Will be conducted in a REGULATORY SANDBOX to ensure that the system functions correctly and can handle real-time transactions in a controlled setting.</a:t>
          </a:r>
          <a:endParaRPr lang="en-US" sz="1600" b="1" kern="1200" cap="none" dirty="0"/>
        </a:p>
      </dsp:txBody>
      <dsp:txXfrm>
        <a:off x="4774804" y="3205644"/>
        <a:ext cx="5129897" cy="77504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65B5AF-33CC-461F-B8F8-D740B32750B5}">
      <dsp:nvSpPr>
        <dsp:cNvPr id="0" name=""/>
        <dsp:cNvSpPr/>
      </dsp:nvSpPr>
      <dsp:spPr>
        <a:xfrm>
          <a:off x="1119" y="720505"/>
          <a:ext cx="3929924" cy="2495502"/>
        </a:xfrm>
        <a:prstGeom prst="roundRect">
          <a:avLst>
            <a:gd name="adj" fmla="val 10000"/>
          </a:avLst>
        </a:prstGeom>
        <a:gradFill flip="none" rotWithShape="0">
          <a:gsLst>
            <a:gs pos="0">
              <a:schemeClr val="accent6">
                <a:lumMod val="75000"/>
                <a:shade val="30000"/>
                <a:satMod val="115000"/>
              </a:schemeClr>
            </a:gs>
            <a:gs pos="50000">
              <a:schemeClr val="accent6">
                <a:lumMod val="75000"/>
                <a:shade val="67500"/>
                <a:satMod val="115000"/>
              </a:schemeClr>
            </a:gs>
            <a:gs pos="100000">
              <a:schemeClr val="accent6">
                <a:lumMod val="75000"/>
                <a:shade val="100000"/>
                <a:satMod val="115000"/>
              </a:schemeClr>
            </a:gs>
          </a:gsLst>
          <a:lin ang="10800000" scaled="1"/>
          <a:tileRect/>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B273D8-2EF3-4236-90DC-FEAA824D163B}">
      <dsp:nvSpPr>
        <dsp:cNvPr id="0" name=""/>
        <dsp:cNvSpPr/>
      </dsp:nvSpPr>
      <dsp:spPr>
        <a:xfrm>
          <a:off x="437777" y="1135330"/>
          <a:ext cx="3929924" cy="249550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GB" sz="1800" b="1" kern="1200" dirty="0"/>
            <a:t>The DRPP will go live by the end of Q1 2025 with all pilot countries after the meeting necessary approvals from the regulators</a:t>
          </a:r>
          <a:endParaRPr lang="en-US" sz="1800" b="1" kern="1200" dirty="0"/>
        </a:p>
      </dsp:txBody>
      <dsp:txXfrm>
        <a:off x="510868" y="1208421"/>
        <a:ext cx="3783742" cy="2349320"/>
      </dsp:txXfrm>
    </dsp:sp>
    <dsp:sp modelId="{FDBAEEA8-BA6B-4128-9C3D-2E11E56B2041}">
      <dsp:nvSpPr>
        <dsp:cNvPr id="0" name=""/>
        <dsp:cNvSpPr/>
      </dsp:nvSpPr>
      <dsp:spPr>
        <a:xfrm>
          <a:off x="4804360" y="720505"/>
          <a:ext cx="3929924" cy="2495502"/>
        </a:xfrm>
        <a:prstGeom prst="roundRect">
          <a:avLst>
            <a:gd name="adj" fmla="val 10000"/>
          </a:avLst>
        </a:prstGeom>
        <a:gradFill flip="none" rotWithShape="0">
          <a:gsLst>
            <a:gs pos="0">
              <a:schemeClr val="accent1">
                <a:hueOff val="0"/>
                <a:satOff val="0"/>
                <a:lumOff val="0"/>
                <a:shade val="30000"/>
                <a:satMod val="115000"/>
              </a:schemeClr>
            </a:gs>
            <a:gs pos="50000">
              <a:schemeClr val="accent1">
                <a:hueOff val="0"/>
                <a:satOff val="0"/>
                <a:lumOff val="0"/>
                <a:shade val="67500"/>
                <a:satMod val="115000"/>
              </a:schemeClr>
            </a:gs>
            <a:gs pos="100000">
              <a:schemeClr val="accent1">
                <a:hueOff val="0"/>
                <a:satOff val="0"/>
                <a:lumOff val="0"/>
                <a:shade val="100000"/>
                <a:satMod val="115000"/>
              </a:schemeClr>
            </a:gs>
          </a:gsLst>
          <a:path path="circle">
            <a:fillToRect l="100000" b="100000"/>
          </a:path>
          <a:tileRect t="-100000" r="-100000"/>
        </a:gra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64D05A-A2E7-43A3-879B-CF2FA09D0005}">
      <dsp:nvSpPr>
        <dsp:cNvPr id="0" name=""/>
        <dsp:cNvSpPr/>
      </dsp:nvSpPr>
      <dsp:spPr>
        <a:xfrm>
          <a:off x="5241018" y="1135330"/>
          <a:ext cx="3929924" cy="249550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100000"/>
            </a:lnSpc>
            <a:spcBef>
              <a:spcPct val="0"/>
            </a:spcBef>
            <a:spcAft>
              <a:spcPct val="35000"/>
            </a:spcAft>
            <a:buNone/>
          </a:pPr>
          <a:r>
            <a:rPr lang="en-GB" sz="1800" b="1" kern="1200"/>
            <a:t>Will be conducted using actual tangible funds (real money) and established infrastructure that handles actual financial transactions in a live environment (real rail)</a:t>
          </a:r>
          <a:endParaRPr lang="en-US" sz="1800" b="1" kern="1200"/>
        </a:p>
      </dsp:txBody>
      <dsp:txXfrm>
        <a:off x="5314109" y="1208421"/>
        <a:ext cx="3783742" cy="234932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M"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169B91-C83E-409C-8FF4-C2EB01CFBFF6}" type="datetimeFigureOut">
              <a:rPr lang="en-ZM" smtClean="0"/>
              <a:t>11/13/2024</a:t>
            </a:fld>
            <a:endParaRPr lang="en-ZM"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M"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M"/>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M"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F766A9-B402-4BF4-81AE-5D8285C69A22}" type="slidenum">
              <a:rPr lang="en-ZM" smtClean="0"/>
              <a:t>‹#›</a:t>
            </a:fld>
            <a:endParaRPr lang="en-ZM" dirty="0"/>
          </a:p>
        </p:txBody>
      </p:sp>
    </p:spTree>
    <p:extLst>
      <p:ext uri="{BB962C8B-B14F-4D97-AF65-F5344CB8AC3E}">
        <p14:creationId xmlns:p14="http://schemas.microsoft.com/office/powerpoint/2010/main" val="421457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93c9c2109e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nSpc>
                <a:spcPct val="115000"/>
              </a:lnSpc>
              <a:spcAft>
                <a:spcPts val="800"/>
              </a:spcAf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[JP] Key Partners</a:t>
            </a:r>
          </a:p>
          <a:p>
            <a:pPr>
              <a:lnSpc>
                <a:spcPct val="115000"/>
              </a:lnSpc>
              <a:spcAft>
                <a:spcPts val="800"/>
              </a:spcAf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The CBC would like to acknowledge the particular sponsors and partners in delivering the DRPP</a:t>
            </a:r>
          </a:p>
          <a:p>
            <a:pPr marL="0" lvl="0" indent="0" algn="l" rtl="0">
              <a:lnSpc>
                <a:spcPct val="100000"/>
              </a:lnSpc>
              <a:spcBef>
                <a:spcPts val="0"/>
              </a:spcBef>
              <a:spcAft>
                <a:spcPts val="0"/>
              </a:spcAft>
              <a:buSzPts val="1400"/>
              <a:buNone/>
            </a:pPr>
            <a:endParaRPr dirty="0"/>
          </a:p>
        </p:txBody>
      </p:sp>
      <p:sp>
        <p:nvSpPr>
          <p:cNvPr id="143" name="Google Shape;143;g293c9c2109e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8959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C6B5FF49-1D7C-24AE-3AF2-085D73BFB833}"/>
            </a:ext>
          </a:extLst>
        </p:cNvPr>
        <p:cNvGrpSpPr/>
        <p:nvPr/>
      </p:nvGrpSpPr>
      <p:grpSpPr>
        <a:xfrm>
          <a:off x="0" y="0"/>
          <a:ext cx="0" cy="0"/>
          <a:chOff x="0" y="0"/>
          <a:chExt cx="0" cy="0"/>
        </a:xfrm>
      </p:grpSpPr>
      <p:sp>
        <p:nvSpPr>
          <p:cNvPr id="221" name="Google Shape;221;g30a70ccd11f_2_1167:notes">
            <a:extLst>
              <a:ext uri="{FF2B5EF4-FFF2-40B4-BE49-F238E27FC236}">
                <a16:creationId xmlns:a16="http://schemas.microsoft.com/office/drawing/2014/main" id="{90C18C3D-707B-8EA2-EA71-074EE44435D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a70ccd11f_2_1167:notes">
            <a:extLst>
              <a:ext uri="{FF2B5EF4-FFF2-40B4-BE49-F238E27FC236}">
                <a16:creationId xmlns:a16="http://schemas.microsoft.com/office/drawing/2014/main" id="{3BDD6262-65C3-81FB-F5F0-CB076964893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g30a70ccd11f_2_1167:notes">
            <a:extLst>
              <a:ext uri="{FF2B5EF4-FFF2-40B4-BE49-F238E27FC236}">
                <a16:creationId xmlns:a16="http://schemas.microsoft.com/office/drawing/2014/main" id="{8E979808-9558-003A-F975-3C48928F14C4}"/>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11</a:t>
            </a:fld>
            <a:endParaRPr/>
          </a:p>
        </p:txBody>
      </p:sp>
    </p:spTree>
    <p:extLst>
      <p:ext uri="{BB962C8B-B14F-4D97-AF65-F5344CB8AC3E}">
        <p14:creationId xmlns:p14="http://schemas.microsoft.com/office/powerpoint/2010/main" val="2374047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5AEA218C-534A-5A64-9804-ABB00E95C60F}"/>
            </a:ext>
          </a:extLst>
        </p:cNvPr>
        <p:cNvGrpSpPr/>
        <p:nvPr/>
      </p:nvGrpSpPr>
      <p:grpSpPr>
        <a:xfrm>
          <a:off x="0" y="0"/>
          <a:ext cx="0" cy="0"/>
          <a:chOff x="0" y="0"/>
          <a:chExt cx="0" cy="0"/>
        </a:xfrm>
      </p:grpSpPr>
      <p:sp>
        <p:nvSpPr>
          <p:cNvPr id="221" name="Google Shape;221;g30a70ccd11f_2_1167:notes">
            <a:extLst>
              <a:ext uri="{FF2B5EF4-FFF2-40B4-BE49-F238E27FC236}">
                <a16:creationId xmlns:a16="http://schemas.microsoft.com/office/drawing/2014/main" id="{460A4E93-B7BB-80D4-6D55-FF00F97130E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a70ccd11f_2_1167:notes">
            <a:extLst>
              <a:ext uri="{FF2B5EF4-FFF2-40B4-BE49-F238E27FC236}">
                <a16:creationId xmlns:a16="http://schemas.microsoft.com/office/drawing/2014/main" id="{9B48D4C8-2D1E-53F6-FE59-EA7D12D377A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g30a70ccd11f_2_1167:notes">
            <a:extLst>
              <a:ext uri="{FF2B5EF4-FFF2-40B4-BE49-F238E27FC236}">
                <a16:creationId xmlns:a16="http://schemas.microsoft.com/office/drawing/2014/main" id="{55CEB34D-4A06-8C24-1093-80B4D8440FB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12</a:t>
            </a:fld>
            <a:endParaRPr/>
          </a:p>
        </p:txBody>
      </p:sp>
    </p:spTree>
    <p:extLst>
      <p:ext uri="{BB962C8B-B14F-4D97-AF65-F5344CB8AC3E}">
        <p14:creationId xmlns:p14="http://schemas.microsoft.com/office/powerpoint/2010/main" val="2624001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462D977F-6420-D933-106B-4DC8A163D9F3}"/>
            </a:ext>
          </a:extLst>
        </p:cNvPr>
        <p:cNvGrpSpPr/>
        <p:nvPr/>
      </p:nvGrpSpPr>
      <p:grpSpPr>
        <a:xfrm>
          <a:off x="0" y="0"/>
          <a:ext cx="0" cy="0"/>
          <a:chOff x="0" y="0"/>
          <a:chExt cx="0" cy="0"/>
        </a:xfrm>
      </p:grpSpPr>
      <p:sp>
        <p:nvSpPr>
          <p:cNvPr id="221" name="Google Shape;221;g30a70ccd11f_2_1167:notes">
            <a:extLst>
              <a:ext uri="{FF2B5EF4-FFF2-40B4-BE49-F238E27FC236}">
                <a16:creationId xmlns:a16="http://schemas.microsoft.com/office/drawing/2014/main" id="{53889912-4B08-B1F9-53C7-D0BEB7BB33E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a70ccd11f_2_1167:notes">
            <a:extLst>
              <a:ext uri="{FF2B5EF4-FFF2-40B4-BE49-F238E27FC236}">
                <a16:creationId xmlns:a16="http://schemas.microsoft.com/office/drawing/2014/main" id="{4D6826BA-B307-9C3B-8CFE-8196828E6C7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g30a70ccd11f_2_1167:notes">
            <a:extLst>
              <a:ext uri="{FF2B5EF4-FFF2-40B4-BE49-F238E27FC236}">
                <a16:creationId xmlns:a16="http://schemas.microsoft.com/office/drawing/2014/main" id="{9EDB6787-A2DB-A37D-DA57-DACCB76297BC}"/>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13</a:t>
            </a:fld>
            <a:endParaRPr/>
          </a:p>
        </p:txBody>
      </p:sp>
    </p:spTree>
    <p:extLst>
      <p:ext uri="{BB962C8B-B14F-4D97-AF65-F5344CB8AC3E}">
        <p14:creationId xmlns:p14="http://schemas.microsoft.com/office/powerpoint/2010/main" val="3153905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C03FF0AB-9923-F76C-CB81-C5BEAF741A93}"/>
            </a:ext>
          </a:extLst>
        </p:cNvPr>
        <p:cNvGrpSpPr/>
        <p:nvPr/>
      </p:nvGrpSpPr>
      <p:grpSpPr>
        <a:xfrm>
          <a:off x="0" y="0"/>
          <a:ext cx="0" cy="0"/>
          <a:chOff x="0" y="0"/>
          <a:chExt cx="0" cy="0"/>
        </a:xfrm>
      </p:grpSpPr>
      <p:sp>
        <p:nvSpPr>
          <p:cNvPr id="221" name="Google Shape;221;g30a70ccd11f_2_1167:notes">
            <a:extLst>
              <a:ext uri="{FF2B5EF4-FFF2-40B4-BE49-F238E27FC236}">
                <a16:creationId xmlns:a16="http://schemas.microsoft.com/office/drawing/2014/main" id="{65DD7DDF-E0B0-74D8-C3F2-DAA6F03E320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a70ccd11f_2_1167:notes">
            <a:extLst>
              <a:ext uri="{FF2B5EF4-FFF2-40B4-BE49-F238E27FC236}">
                <a16:creationId xmlns:a16="http://schemas.microsoft.com/office/drawing/2014/main" id="{6B5D01B4-EF84-8004-88EC-08EB180E0F1C}"/>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indent="0">
              <a:lnSpc>
                <a:spcPct val="115000"/>
              </a:lnSpc>
              <a:spcAft>
                <a:spcPts val="800"/>
              </a:spcAft>
              <a:buNone/>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[WDC]</a:t>
            </a:r>
          </a:p>
          <a:p>
            <a:pPr marL="0" indent="0">
              <a:lnSpc>
                <a:spcPct val="115000"/>
              </a:lnSpc>
              <a:spcAft>
                <a:spcPts val="800"/>
              </a:spcAft>
              <a:buNone/>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An Airtel Zambia’s Customer will send X ZMW and a National Bank of Malawi’s Customer with receive Y MWK. </a:t>
            </a:r>
          </a:p>
          <a:p>
            <a:pPr lvl="0">
              <a:lnSpc>
                <a:spcPct val="100000"/>
              </a:lnSpc>
            </a:pPr>
            <a:endParaRPr lang="en-GB" dirty="0"/>
          </a:p>
          <a:p>
            <a:pPr lvl="0">
              <a:lnSpc>
                <a:spcPct val="100000"/>
              </a:lnSpc>
            </a:pPr>
            <a:r>
              <a:rPr lang="en-GB" dirty="0"/>
              <a:t>First, we will show the discovery of the Payee at the NBM, the agreement of forex rates and the acquisition of liquidity cover.  </a:t>
            </a:r>
          </a:p>
          <a:p>
            <a:pPr lvl="0">
              <a:lnSpc>
                <a:spcPct val="100000"/>
              </a:lnSpc>
            </a:pPr>
            <a:r>
              <a:rPr lang="en-GB" dirty="0"/>
              <a:t>Next the Payer will consent to the terms of the transaction and the transfer will be executed. </a:t>
            </a:r>
          </a:p>
          <a:p>
            <a:pPr lvl="0">
              <a:lnSpc>
                <a:spcPct val="100000"/>
              </a:lnSpc>
            </a:pPr>
            <a:r>
              <a:rPr lang="en-GB" dirty="0"/>
              <a:t>Finally, the Payer and Payee will be notified of the completed transfer.</a:t>
            </a:r>
            <a:endParaRPr lang="en-US" dirty="0"/>
          </a:p>
          <a:p>
            <a:endParaRPr lang="en-GB" dirty="0"/>
          </a:p>
          <a:p>
            <a:pPr marL="0" lvl="0" indent="0" algn="l" rtl="0">
              <a:spcBef>
                <a:spcPts val="0"/>
              </a:spcBef>
              <a:spcAft>
                <a:spcPts val="0"/>
              </a:spcAft>
              <a:buNone/>
            </a:pPr>
            <a:endParaRPr dirty="0"/>
          </a:p>
        </p:txBody>
      </p:sp>
      <p:sp>
        <p:nvSpPr>
          <p:cNvPr id="223" name="Google Shape;223;g30a70ccd11f_2_1167:notes">
            <a:extLst>
              <a:ext uri="{FF2B5EF4-FFF2-40B4-BE49-F238E27FC236}">
                <a16:creationId xmlns:a16="http://schemas.microsoft.com/office/drawing/2014/main" id="{1798AA12-4B23-54B4-E57D-35F22B6AAB7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14</a:t>
            </a:fld>
            <a:endParaRPr/>
          </a:p>
        </p:txBody>
      </p:sp>
    </p:spTree>
    <p:extLst>
      <p:ext uri="{BB962C8B-B14F-4D97-AF65-F5344CB8AC3E}">
        <p14:creationId xmlns:p14="http://schemas.microsoft.com/office/powerpoint/2010/main" val="3830086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123343FD-CA73-9585-4530-C5A3977C2B65}"/>
            </a:ext>
          </a:extLst>
        </p:cNvPr>
        <p:cNvGrpSpPr/>
        <p:nvPr/>
      </p:nvGrpSpPr>
      <p:grpSpPr>
        <a:xfrm>
          <a:off x="0" y="0"/>
          <a:ext cx="0" cy="0"/>
          <a:chOff x="0" y="0"/>
          <a:chExt cx="0" cy="0"/>
        </a:xfrm>
      </p:grpSpPr>
      <p:sp>
        <p:nvSpPr>
          <p:cNvPr id="221" name="Google Shape;221;g30a70ccd11f_2_1167:notes">
            <a:extLst>
              <a:ext uri="{FF2B5EF4-FFF2-40B4-BE49-F238E27FC236}">
                <a16:creationId xmlns:a16="http://schemas.microsoft.com/office/drawing/2014/main" id="{4B421812-6D6B-68D8-4F72-AE231F1A932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a70ccd11f_2_1167:notes">
            <a:extLst>
              <a:ext uri="{FF2B5EF4-FFF2-40B4-BE49-F238E27FC236}">
                <a16:creationId xmlns:a16="http://schemas.microsoft.com/office/drawing/2014/main" id="{965A59BB-B6F7-0B86-632A-9E4D6A07A339}"/>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g30a70ccd11f_2_1167:notes">
            <a:extLst>
              <a:ext uri="{FF2B5EF4-FFF2-40B4-BE49-F238E27FC236}">
                <a16:creationId xmlns:a16="http://schemas.microsoft.com/office/drawing/2014/main" id="{FC42A53C-A789-5E06-5584-AD82D87E324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15</a:t>
            </a:fld>
            <a:endParaRPr/>
          </a:p>
        </p:txBody>
      </p:sp>
    </p:spTree>
    <p:extLst>
      <p:ext uri="{BB962C8B-B14F-4D97-AF65-F5344CB8AC3E}">
        <p14:creationId xmlns:p14="http://schemas.microsoft.com/office/powerpoint/2010/main" val="8914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C7DA49F9-F776-E20B-CAF5-ACD631EB07F2}"/>
            </a:ext>
          </a:extLst>
        </p:cNvPr>
        <p:cNvGrpSpPr/>
        <p:nvPr/>
      </p:nvGrpSpPr>
      <p:grpSpPr>
        <a:xfrm>
          <a:off x="0" y="0"/>
          <a:ext cx="0" cy="0"/>
          <a:chOff x="0" y="0"/>
          <a:chExt cx="0" cy="0"/>
        </a:xfrm>
      </p:grpSpPr>
      <p:sp>
        <p:nvSpPr>
          <p:cNvPr id="221" name="Google Shape;221;g30a70ccd11f_2_1167:notes">
            <a:extLst>
              <a:ext uri="{FF2B5EF4-FFF2-40B4-BE49-F238E27FC236}">
                <a16:creationId xmlns:a16="http://schemas.microsoft.com/office/drawing/2014/main" id="{89413F17-2193-AC5A-2F13-58D0926D548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a70ccd11f_2_1167:notes">
            <a:extLst>
              <a:ext uri="{FF2B5EF4-FFF2-40B4-BE49-F238E27FC236}">
                <a16:creationId xmlns:a16="http://schemas.microsoft.com/office/drawing/2014/main" id="{F0B40FB1-1191-062F-6A39-59583442326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g30a70ccd11f_2_1167:notes">
            <a:extLst>
              <a:ext uri="{FF2B5EF4-FFF2-40B4-BE49-F238E27FC236}">
                <a16:creationId xmlns:a16="http://schemas.microsoft.com/office/drawing/2014/main" id="{DEFF7158-7237-B3FD-26F5-4EA07F1190DF}"/>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16</a:t>
            </a:fld>
            <a:endParaRPr/>
          </a:p>
        </p:txBody>
      </p:sp>
    </p:spTree>
    <p:extLst>
      <p:ext uri="{BB962C8B-B14F-4D97-AF65-F5344CB8AC3E}">
        <p14:creationId xmlns:p14="http://schemas.microsoft.com/office/powerpoint/2010/main" val="2322276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4228973A-BA03-FCB7-053D-95198321D68A}"/>
            </a:ext>
          </a:extLst>
        </p:cNvPr>
        <p:cNvGrpSpPr/>
        <p:nvPr/>
      </p:nvGrpSpPr>
      <p:grpSpPr>
        <a:xfrm>
          <a:off x="0" y="0"/>
          <a:ext cx="0" cy="0"/>
          <a:chOff x="0" y="0"/>
          <a:chExt cx="0" cy="0"/>
        </a:xfrm>
      </p:grpSpPr>
      <p:sp>
        <p:nvSpPr>
          <p:cNvPr id="221" name="Google Shape;221;g30a70ccd11f_2_1167:notes">
            <a:extLst>
              <a:ext uri="{FF2B5EF4-FFF2-40B4-BE49-F238E27FC236}">
                <a16:creationId xmlns:a16="http://schemas.microsoft.com/office/drawing/2014/main" id="{4D1B0AB5-D4D2-0A48-4D8C-916311675B7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a70ccd11f_2_1167:notes">
            <a:extLst>
              <a:ext uri="{FF2B5EF4-FFF2-40B4-BE49-F238E27FC236}">
                <a16:creationId xmlns:a16="http://schemas.microsoft.com/office/drawing/2014/main" id="{8CF8E1C3-F073-1BED-B2C8-488B76A198A6}"/>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g30a70ccd11f_2_1167:notes">
            <a:extLst>
              <a:ext uri="{FF2B5EF4-FFF2-40B4-BE49-F238E27FC236}">
                <a16:creationId xmlns:a16="http://schemas.microsoft.com/office/drawing/2014/main" id="{9DF89F0C-6A73-F56F-0FB4-4793A63FFBB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17</a:t>
            </a:fld>
            <a:endParaRPr/>
          </a:p>
        </p:txBody>
      </p:sp>
    </p:spTree>
    <p:extLst>
      <p:ext uri="{BB962C8B-B14F-4D97-AF65-F5344CB8AC3E}">
        <p14:creationId xmlns:p14="http://schemas.microsoft.com/office/powerpoint/2010/main" val="3720578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96F73B61-EC8D-BB26-39F5-D0C94849E8C7}"/>
            </a:ext>
          </a:extLst>
        </p:cNvPr>
        <p:cNvGrpSpPr/>
        <p:nvPr/>
      </p:nvGrpSpPr>
      <p:grpSpPr>
        <a:xfrm>
          <a:off x="0" y="0"/>
          <a:ext cx="0" cy="0"/>
          <a:chOff x="0" y="0"/>
          <a:chExt cx="0" cy="0"/>
        </a:xfrm>
      </p:grpSpPr>
      <p:sp>
        <p:nvSpPr>
          <p:cNvPr id="221" name="Google Shape;221;g30a70ccd11f_2_1167:notes">
            <a:extLst>
              <a:ext uri="{FF2B5EF4-FFF2-40B4-BE49-F238E27FC236}">
                <a16:creationId xmlns:a16="http://schemas.microsoft.com/office/drawing/2014/main" id="{1EB7B36B-5943-FCA6-EA41-7B6CEC04700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a70ccd11f_2_1167:notes">
            <a:extLst>
              <a:ext uri="{FF2B5EF4-FFF2-40B4-BE49-F238E27FC236}">
                <a16:creationId xmlns:a16="http://schemas.microsoft.com/office/drawing/2014/main" id="{F8999942-6749-4DD1-2038-B53B740826D4}"/>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g30a70ccd11f_2_1167:notes">
            <a:extLst>
              <a:ext uri="{FF2B5EF4-FFF2-40B4-BE49-F238E27FC236}">
                <a16:creationId xmlns:a16="http://schemas.microsoft.com/office/drawing/2014/main" id="{EACCA982-D3AA-5B8D-CCC0-6F5B4832F196}"/>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18</a:t>
            </a:fld>
            <a:endParaRPr/>
          </a:p>
        </p:txBody>
      </p:sp>
    </p:spTree>
    <p:extLst>
      <p:ext uri="{BB962C8B-B14F-4D97-AF65-F5344CB8AC3E}">
        <p14:creationId xmlns:p14="http://schemas.microsoft.com/office/powerpoint/2010/main" val="2709941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06D1C503-09CF-83E0-E1AA-877DDB31D082}"/>
            </a:ext>
          </a:extLst>
        </p:cNvPr>
        <p:cNvGrpSpPr/>
        <p:nvPr/>
      </p:nvGrpSpPr>
      <p:grpSpPr>
        <a:xfrm>
          <a:off x="0" y="0"/>
          <a:ext cx="0" cy="0"/>
          <a:chOff x="0" y="0"/>
          <a:chExt cx="0" cy="0"/>
        </a:xfrm>
      </p:grpSpPr>
      <p:sp>
        <p:nvSpPr>
          <p:cNvPr id="221" name="Google Shape;221;g30a70ccd11f_2_1167:notes">
            <a:extLst>
              <a:ext uri="{FF2B5EF4-FFF2-40B4-BE49-F238E27FC236}">
                <a16:creationId xmlns:a16="http://schemas.microsoft.com/office/drawing/2014/main" id="{9ED2B0F7-A827-A7EE-A649-39918251FE2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a70ccd11f_2_1167:notes">
            <a:extLst>
              <a:ext uri="{FF2B5EF4-FFF2-40B4-BE49-F238E27FC236}">
                <a16:creationId xmlns:a16="http://schemas.microsoft.com/office/drawing/2014/main" id="{A526B40C-A148-7B4F-2677-8D11963FEA4E}"/>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g30a70ccd11f_2_1167:notes">
            <a:extLst>
              <a:ext uri="{FF2B5EF4-FFF2-40B4-BE49-F238E27FC236}">
                <a16:creationId xmlns:a16="http://schemas.microsoft.com/office/drawing/2014/main" id="{0C8417F0-A23A-B3FA-1BC6-37EBFB7EB229}"/>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19</a:t>
            </a:fld>
            <a:endParaRPr/>
          </a:p>
        </p:txBody>
      </p:sp>
    </p:spTree>
    <p:extLst>
      <p:ext uri="{BB962C8B-B14F-4D97-AF65-F5344CB8AC3E}">
        <p14:creationId xmlns:p14="http://schemas.microsoft.com/office/powerpoint/2010/main" val="3741805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Z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EABA5-C74C-4406-89AD-C20A423311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697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95403347-14C0-A0D1-5140-78DFD5D340F8}"/>
            </a:ext>
          </a:extLst>
        </p:cNvPr>
        <p:cNvGrpSpPr/>
        <p:nvPr/>
      </p:nvGrpSpPr>
      <p:grpSpPr>
        <a:xfrm>
          <a:off x="0" y="0"/>
          <a:ext cx="0" cy="0"/>
          <a:chOff x="0" y="0"/>
          <a:chExt cx="0" cy="0"/>
        </a:xfrm>
      </p:grpSpPr>
      <p:sp>
        <p:nvSpPr>
          <p:cNvPr id="142" name="Google Shape;142;g293c9c2109e_0_20:notes">
            <a:extLst>
              <a:ext uri="{FF2B5EF4-FFF2-40B4-BE49-F238E27FC236}">
                <a16:creationId xmlns:a16="http://schemas.microsoft.com/office/drawing/2014/main" id="{DA884C1C-401D-BA66-7D5A-44BA8090563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3" name="Google Shape;143;g293c9c2109e_0_20:notes">
            <a:extLst>
              <a:ext uri="{FF2B5EF4-FFF2-40B4-BE49-F238E27FC236}">
                <a16:creationId xmlns:a16="http://schemas.microsoft.com/office/drawing/2014/main" id="{D24BC39C-1573-B3C3-FDE5-35ED9731DEE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2759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379E1D78-2B6C-D082-7912-16F7349F939F}"/>
            </a:ext>
          </a:extLst>
        </p:cNvPr>
        <p:cNvGrpSpPr/>
        <p:nvPr/>
      </p:nvGrpSpPr>
      <p:grpSpPr>
        <a:xfrm>
          <a:off x="0" y="0"/>
          <a:ext cx="0" cy="0"/>
          <a:chOff x="0" y="0"/>
          <a:chExt cx="0" cy="0"/>
        </a:xfrm>
      </p:grpSpPr>
      <p:sp>
        <p:nvSpPr>
          <p:cNvPr id="221" name="Google Shape;221;g30a70ccd11f_2_1167:notes">
            <a:extLst>
              <a:ext uri="{FF2B5EF4-FFF2-40B4-BE49-F238E27FC236}">
                <a16:creationId xmlns:a16="http://schemas.microsoft.com/office/drawing/2014/main" id="{D98807C6-3EB7-1E14-544C-DB5160CB9B7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a70ccd11f_2_1167:notes">
            <a:extLst>
              <a:ext uri="{FF2B5EF4-FFF2-40B4-BE49-F238E27FC236}">
                <a16:creationId xmlns:a16="http://schemas.microsoft.com/office/drawing/2014/main" id="{C8EA0B05-1AF7-E492-B5C8-C391A33C655C}"/>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defTabSz="228554"/>
            <a:r>
              <a:rPr lang="en-GB" sz="1200" dirty="0">
                <a:solidFill>
                  <a:srgbClr val="000000"/>
                </a:solidFill>
                <a:latin typeface="Arial" panose="020B0604020202020204"/>
                <a:ea typeface="Roboto" panose="02000000000000000000" pitchFamily="2" charset="0"/>
                <a:cs typeface="Roboto" panose="02000000000000000000" pitchFamily="2" charset="0"/>
              </a:rPr>
              <a:t>An IIPS will be deployed domestically to process cross-border payments. DFSPs that wish to connect to the regional hub will do so via this IIPS, which acts as an emulated/buffer scheme of the regional hub and can be considered as an administrative boundary of the regional hub (DRPP)</a:t>
            </a:r>
            <a:endParaRPr lang="en-SG" sz="1200" dirty="0">
              <a:solidFill>
                <a:srgbClr val="000000"/>
              </a:solidFill>
              <a:latin typeface="Arial" panose="020B0604020202020204"/>
              <a:ea typeface="Roboto" panose="02000000000000000000" pitchFamily="2" charset="0"/>
              <a:cs typeface="Roboto" panose="02000000000000000000" pitchFamily="2" charset="0"/>
            </a:endParaRPr>
          </a:p>
          <a:p>
            <a:pPr defTabSz="228554"/>
            <a:r>
              <a:rPr lang="en-SG" sz="1200" i="1" dirty="0">
                <a:solidFill>
                  <a:srgbClr val="000000"/>
                </a:solidFill>
                <a:latin typeface="Arial" panose="020B0604020202020204"/>
                <a:ea typeface="Roboto" panose="02000000000000000000" pitchFamily="2" charset="0"/>
                <a:cs typeface="Roboto" panose="02000000000000000000" pitchFamily="2" charset="0"/>
              </a:rPr>
              <a:t>Note: Domestic transfers can be processed via the IIPS.</a:t>
            </a:r>
          </a:p>
          <a:p>
            <a:endParaRPr lang="en-GB" dirty="0"/>
          </a:p>
          <a:p>
            <a:pPr marL="0" lvl="0" indent="0" algn="l" rtl="0">
              <a:spcBef>
                <a:spcPts val="0"/>
              </a:spcBef>
              <a:spcAft>
                <a:spcPts val="0"/>
              </a:spcAft>
              <a:buNone/>
            </a:pPr>
            <a:endParaRPr dirty="0"/>
          </a:p>
        </p:txBody>
      </p:sp>
      <p:sp>
        <p:nvSpPr>
          <p:cNvPr id="223" name="Google Shape;223;g30a70ccd11f_2_1167:notes">
            <a:extLst>
              <a:ext uri="{FF2B5EF4-FFF2-40B4-BE49-F238E27FC236}">
                <a16:creationId xmlns:a16="http://schemas.microsoft.com/office/drawing/2014/main" id="{7DD037F7-E99E-2C8C-57FB-43AC2228A6BA}"/>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22</a:t>
            </a:fld>
            <a:endParaRPr/>
          </a:p>
        </p:txBody>
      </p:sp>
    </p:spTree>
    <p:extLst>
      <p:ext uri="{BB962C8B-B14F-4D97-AF65-F5344CB8AC3E}">
        <p14:creationId xmlns:p14="http://schemas.microsoft.com/office/powerpoint/2010/main" val="2040122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5A9E538B-2F9A-B76F-78AB-CAC369DDFCCD}"/>
            </a:ext>
          </a:extLst>
        </p:cNvPr>
        <p:cNvGrpSpPr/>
        <p:nvPr/>
      </p:nvGrpSpPr>
      <p:grpSpPr>
        <a:xfrm>
          <a:off x="0" y="0"/>
          <a:ext cx="0" cy="0"/>
          <a:chOff x="0" y="0"/>
          <a:chExt cx="0" cy="0"/>
        </a:xfrm>
      </p:grpSpPr>
      <p:sp>
        <p:nvSpPr>
          <p:cNvPr id="221" name="Google Shape;221;g30a70ccd11f_2_1167:notes">
            <a:extLst>
              <a:ext uri="{FF2B5EF4-FFF2-40B4-BE49-F238E27FC236}">
                <a16:creationId xmlns:a16="http://schemas.microsoft.com/office/drawing/2014/main" id="{8681E816-FB06-FCD3-F179-E35D2AE5FFC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a70ccd11f_2_1167:notes">
            <a:extLst>
              <a:ext uri="{FF2B5EF4-FFF2-40B4-BE49-F238E27FC236}">
                <a16:creationId xmlns:a16="http://schemas.microsoft.com/office/drawing/2014/main" id="{A7CBE8CB-13D1-E5FC-A730-A6FE211ED25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defTabSz="228554"/>
            <a:r>
              <a:rPr lang="en-GB" sz="1200" dirty="0">
                <a:solidFill>
                  <a:srgbClr val="000000"/>
                </a:solidFill>
                <a:latin typeface="Arial" panose="020B0604020202020204"/>
                <a:ea typeface="Roboto" panose="02000000000000000000" pitchFamily="2" charset="0"/>
                <a:cs typeface="Roboto" panose="02000000000000000000" pitchFamily="2" charset="0"/>
              </a:rPr>
              <a:t>An IIPS will be deployed domestically to process cross-border payments. DFSPs that wish to connect to the regional hub will do so via this IIPS, which acts as an emulated/buffer scheme of the regional hub and can be considered as an administrative boundary of the regional hub (DRPP)</a:t>
            </a:r>
            <a:endParaRPr lang="en-SG" sz="1200" dirty="0">
              <a:solidFill>
                <a:srgbClr val="000000"/>
              </a:solidFill>
              <a:latin typeface="Arial" panose="020B0604020202020204"/>
              <a:ea typeface="Roboto" panose="02000000000000000000" pitchFamily="2" charset="0"/>
              <a:cs typeface="Roboto" panose="02000000000000000000" pitchFamily="2" charset="0"/>
            </a:endParaRPr>
          </a:p>
          <a:p>
            <a:pPr defTabSz="228554"/>
            <a:r>
              <a:rPr lang="en-SG" sz="1200" i="1" dirty="0">
                <a:solidFill>
                  <a:srgbClr val="000000"/>
                </a:solidFill>
                <a:latin typeface="Arial" panose="020B0604020202020204"/>
                <a:ea typeface="Roboto" panose="02000000000000000000" pitchFamily="2" charset="0"/>
                <a:cs typeface="Roboto" panose="02000000000000000000" pitchFamily="2" charset="0"/>
              </a:rPr>
              <a:t>Note: Domestic transfers can be processed via the IIPS.</a:t>
            </a:r>
          </a:p>
          <a:p>
            <a:endParaRPr lang="en-GB" dirty="0"/>
          </a:p>
          <a:p>
            <a:pPr marL="0" lvl="0" indent="0" algn="l" rtl="0">
              <a:spcBef>
                <a:spcPts val="0"/>
              </a:spcBef>
              <a:spcAft>
                <a:spcPts val="0"/>
              </a:spcAft>
              <a:buNone/>
            </a:pPr>
            <a:endParaRPr dirty="0"/>
          </a:p>
        </p:txBody>
      </p:sp>
      <p:sp>
        <p:nvSpPr>
          <p:cNvPr id="223" name="Google Shape;223;g30a70ccd11f_2_1167:notes">
            <a:extLst>
              <a:ext uri="{FF2B5EF4-FFF2-40B4-BE49-F238E27FC236}">
                <a16:creationId xmlns:a16="http://schemas.microsoft.com/office/drawing/2014/main" id="{1803AA4F-B7BA-4C56-C509-1D5244728128}"/>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23</a:t>
            </a:fld>
            <a:endParaRPr/>
          </a:p>
        </p:txBody>
      </p:sp>
    </p:spTree>
    <p:extLst>
      <p:ext uri="{BB962C8B-B14F-4D97-AF65-F5344CB8AC3E}">
        <p14:creationId xmlns:p14="http://schemas.microsoft.com/office/powerpoint/2010/main" val="2777044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4F09D711-B8E6-6E39-B010-00F7CF31C588}"/>
            </a:ext>
          </a:extLst>
        </p:cNvPr>
        <p:cNvGrpSpPr/>
        <p:nvPr/>
      </p:nvGrpSpPr>
      <p:grpSpPr>
        <a:xfrm>
          <a:off x="0" y="0"/>
          <a:ext cx="0" cy="0"/>
          <a:chOff x="0" y="0"/>
          <a:chExt cx="0" cy="0"/>
        </a:xfrm>
      </p:grpSpPr>
      <p:sp>
        <p:nvSpPr>
          <p:cNvPr id="221" name="Google Shape;221;g30a70ccd11f_2_1167:notes">
            <a:extLst>
              <a:ext uri="{FF2B5EF4-FFF2-40B4-BE49-F238E27FC236}">
                <a16:creationId xmlns:a16="http://schemas.microsoft.com/office/drawing/2014/main" id="{F16DF6A9-5A02-8FCE-1A63-1A64E956CDB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a70ccd11f_2_1167:notes">
            <a:extLst>
              <a:ext uri="{FF2B5EF4-FFF2-40B4-BE49-F238E27FC236}">
                <a16:creationId xmlns:a16="http://schemas.microsoft.com/office/drawing/2014/main" id="{99DF092C-BA1F-7F31-5AD6-5DEB242613AF}"/>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defTabSz="228554"/>
            <a:r>
              <a:rPr lang="en-GB" sz="1200" dirty="0">
                <a:solidFill>
                  <a:srgbClr val="000000"/>
                </a:solidFill>
                <a:latin typeface="Arial" panose="020B0604020202020204"/>
                <a:ea typeface="Roboto" panose="02000000000000000000" pitchFamily="2" charset="0"/>
                <a:cs typeface="Roboto" panose="02000000000000000000" pitchFamily="2" charset="0"/>
              </a:rPr>
              <a:t>An IIPS will be deployed domestically to process cross-border payments. DFSPs that wish to connect to the regional hub will do so via this IIPS, which acts as an emulated/buffer scheme of the regional hub and can be considered as an administrative boundary of the regional hub (DRPP)</a:t>
            </a:r>
            <a:endParaRPr lang="en-SG" sz="1200" dirty="0">
              <a:solidFill>
                <a:srgbClr val="000000"/>
              </a:solidFill>
              <a:latin typeface="Arial" panose="020B0604020202020204"/>
              <a:ea typeface="Roboto" panose="02000000000000000000" pitchFamily="2" charset="0"/>
              <a:cs typeface="Roboto" panose="02000000000000000000" pitchFamily="2" charset="0"/>
            </a:endParaRPr>
          </a:p>
          <a:p>
            <a:pPr defTabSz="228554"/>
            <a:r>
              <a:rPr lang="en-SG" sz="1200" i="1" dirty="0">
                <a:solidFill>
                  <a:srgbClr val="000000"/>
                </a:solidFill>
                <a:latin typeface="Arial" panose="020B0604020202020204"/>
                <a:ea typeface="Roboto" panose="02000000000000000000" pitchFamily="2" charset="0"/>
                <a:cs typeface="Roboto" panose="02000000000000000000" pitchFamily="2" charset="0"/>
              </a:rPr>
              <a:t>Note: Domestic transfers can be processed via the IIPS.</a:t>
            </a:r>
          </a:p>
          <a:p>
            <a:endParaRPr lang="en-GB" dirty="0"/>
          </a:p>
          <a:p>
            <a:pPr marL="0" lvl="0" indent="0" algn="l" rtl="0">
              <a:spcBef>
                <a:spcPts val="0"/>
              </a:spcBef>
              <a:spcAft>
                <a:spcPts val="0"/>
              </a:spcAft>
              <a:buNone/>
            </a:pPr>
            <a:endParaRPr dirty="0"/>
          </a:p>
        </p:txBody>
      </p:sp>
      <p:sp>
        <p:nvSpPr>
          <p:cNvPr id="223" name="Google Shape;223;g30a70ccd11f_2_1167:notes">
            <a:extLst>
              <a:ext uri="{FF2B5EF4-FFF2-40B4-BE49-F238E27FC236}">
                <a16:creationId xmlns:a16="http://schemas.microsoft.com/office/drawing/2014/main" id="{CA27361A-38A1-284E-2BED-54E61C6B1DA5}"/>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24</a:t>
            </a:fld>
            <a:endParaRPr/>
          </a:p>
        </p:txBody>
      </p:sp>
    </p:spTree>
    <p:extLst>
      <p:ext uri="{BB962C8B-B14F-4D97-AF65-F5344CB8AC3E}">
        <p14:creationId xmlns:p14="http://schemas.microsoft.com/office/powerpoint/2010/main" val="3559416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0d70a79f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0d70a79f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dirty="0">
                <a:solidFill>
                  <a:schemeClr val="dk1"/>
                </a:solidFill>
              </a:rPr>
              <a:t>Before we dive into the demonstration, let’s first outline the mapping between ISO 20022 messages and FSPIOP resources.</a:t>
            </a:r>
            <a:endParaRPr dirty="0">
              <a:solidFill>
                <a:schemeClr val="dk1"/>
              </a:solidFill>
            </a:endParaRPr>
          </a:p>
          <a:p>
            <a:pPr marL="0" lvl="0" indent="0" algn="l" rtl="0">
              <a:lnSpc>
                <a:spcPct val="115000"/>
              </a:lnSpc>
              <a:spcBef>
                <a:spcPts val="1200"/>
              </a:spcBef>
              <a:spcAft>
                <a:spcPts val="0"/>
              </a:spcAft>
              <a:buNone/>
            </a:pPr>
            <a:r>
              <a:rPr lang="en" dirty="0">
                <a:solidFill>
                  <a:schemeClr val="dk1"/>
                </a:solidFill>
              </a:rPr>
              <a:t>In this diagram I have mojaloop in the center, and Payer DFSP on the left, the Payee DFSP on the right, and the foreign exchange provider at the bottom. </a:t>
            </a:r>
            <a:endParaRPr dirty="0">
              <a:solidFill>
                <a:schemeClr val="dk1"/>
              </a:solidFill>
            </a:endParaRPr>
          </a:p>
          <a:p>
            <a:pPr marL="0" lvl="0" indent="0" algn="l" rtl="0">
              <a:lnSpc>
                <a:spcPct val="115000"/>
              </a:lnSpc>
              <a:spcBef>
                <a:spcPts val="1200"/>
              </a:spcBef>
              <a:spcAft>
                <a:spcPts val="0"/>
              </a:spcAft>
              <a:buNone/>
            </a:pPr>
            <a:r>
              <a:rPr lang="en" dirty="0">
                <a:solidFill>
                  <a:schemeClr val="dk1"/>
                </a:solidFill>
              </a:rPr>
              <a:t>In this description I will cover the three phases of a mojaloop transfer, namely the discovery phase, the agreement phase and the transfer phase. Additionally I will show the four steps  in a DRPP instant payment cross currency transaction.</a:t>
            </a:r>
            <a:endParaRPr dirty="0">
              <a:solidFill>
                <a:schemeClr val="dk1"/>
              </a:solidFill>
            </a:endParaRPr>
          </a:p>
          <a:p>
            <a:pPr marL="0" lvl="0" indent="0" algn="l" rtl="0">
              <a:lnSpc>
                <a:spcPct val="115000"/>
              </a:lnSpc>
              <a:spcBef>
                <a:spcPts val="1200"/>
              </a:spcBef>
              <a:spcAft>
                <a:spcPts val="0"/>
              </a:spcAft>
              <a:buNone/>
            </a:pPr>
            <a:r>
              <a:rPr lang="en" dirty="0">
                <a:solidFill>
                  <a:schemeClr val="dk1"/>
                </a:solidFill>
              </a:rPr>
              <a:t>The COMESA instant payment process begins with a </a:t>
            </a:r>
            <a:r>
              <a:rPr lang="en" dirty="0">
                <a:solidFill>
                  <a:srgbClr val="188038"/>
                </a:solidFill>
                <a:latin typeface="Roboto Mono"/>
                <a:ea typeface="Roboto Mono"/>
                <a:cs typeface="Roboto Mono"/>
                <a:sym typeface="Roboto Mono"/>
              </a:rPr>
              <a:t>GET /parties</a:t>
            </a:r>
            <a:r>
              <a:rPr lang="en" dirty="0">
                <a:solidFill>
                  <a:schemeClr val="dk1"/>
                </a:solidFill>
              </a:rPr>
              <a:t> request sent by the Payer DFSP. This request doesn’t contain a payload, so no ISO 20022 message equivalent is required.</a:t>
            </a:r>
            <a:endParaRPr dirty="0">
              <a:solidFill>
                <a:schemeClr val="dk1"/>
              </a:solidFill>
            </a:endParaRPr>
          </a:p>
          <a:p>
            <a:pPr marL="0" lvl="0" indent="0" algn="l" rtl="0">
              <a:lnSpc>
                <a:spcPct val="115000"/>
              </a:lnSpc>
              <a:spcBef>
                <a:spcPts val="1200"/>
              </a:spcBef>
              <a:spcAft>
                <a:spcPts val="0"/>
              </a:spcAft>
              <a:buNone/>
            </a:pPr>
            <a:r>
              <a:rPr lang="en" dirty="0">
                <a:solidFill>
                  <a:schemeClr val="dk1"/>
                </a:solidFill>
              </a:rPr>
              <a:t>Upon receiving this request, the Payee DFSP responds with an ISO 20022 </a:t>
            </a:r>
            <a:r>
              <a:rPr lang="en" b="1" dirty="0">
                <a:solidFill>
                  <a:schemeClr val="dk1"/>
                </a:solidFill>
              </a:rPr>
              <a:t>Account Identification Verification Report</a:t>
            </a:r>
            <a:r>
              <a:rPr lang="en" dirty="0">
                <a:solidFill>
                  <a:schemeClr val="dk1"/>
                </a:solidFill>
              </a:rPr>
              <a:t>, which is received by the Payer DFSP.</a:t>
            </a:r>
            <a:endParaRPr dirty="0">
              <a:solidFill>
                <a:schemeClr val="dk1"/>
              </a:solidFill>
            </a:endParaRPr>
          </a:p>
          <a:p>
            <a:pPr marL="0" lvl="0" indent="0" algn="l" rtl="0">
              <a:lnSpc>
                <a:spcPct val="115000"/>
              </a:lnSpc>
              <a:spcBef>
                <a:spcPts val="1200"/>
              </a:spcBef>
              <a:spcAft>
                <a:spcPts val="0"/>
              </a:spcAft>
              <a:buNone/>
            </a:pPr>
            <a:r>
              <a:rPr lang="en" dirty="0">
                <a:solidFill>
                  <a:schemeClr val="dk1"/>
                </a:solidFill>
              </a:rPr>
              <a:t>Next, the Payer DFSP sends a </a:t>
            </a:r>
            <a:r>
              <a:rPr lang="en" b="1" dirty="0">
                <a:solidFill>
                  <a:schemeClr val="dk1"/>
                </a:solidFill>
              </a:rPr>
              <a:t>Financial Institution Credit Transfer Quote Request</a:t>
            </a:r>
            <a:r>
              <a:rPr lang="en" dirty="0">
                <a:solidFill>
                  <a:schemeClr val="dk1"/>
                </a:solidFill>
              </a:rPr>
              <a:t>, introducing a new ISO 20022 message type. The FXP responds with a </a:t>
            </a:r>
            <a:r>
              <a:rPr lang="en" b="1" dirty="0">
                <a:solidFill>
                  <a:schemeClr val="dk1"/>
                </a:solidFill>
              </a:rPr>
              <a:t>Financial Institution Credit Transfer Quote Response</a:t>
            </a:r>
            <a:r>
              <a:rPr lang="en" dirty="0">
                <a:solidFill>
                  <a:schemeClr val="dk1"/>
                </a:solidFill>
              </a:rPr>
              <a:t>, also a new ISO 20022 message.</a:t>
            </a:r>
            <a:endParaRPr dirty="0">
              <a:solidFill>
                <a:schemeClr val="dk1"/>
              </a:solidFill>
            </a:endParaRPr>
          </a:p>
          <a:p>
            <a:pPr marL="0" lvl="0" indent="0" algn="l" rtl="0">
              <a:lnSpc>
                <a:spcPct val="115000"/>
              </a:lnSpc>
              <a:spcBef>
                <a:spcPts val="1200"/>
              </a:spcBef>
              <a:spcAft>
                <a:spcPts val="0"/>
              </a:spcAft>
              <a:buNone/>
            </a:pPr>
            <a:r>
              <a:rPr lang="en" dirty="0">
                <a:solidFill>
                  <a:schemeClr val="dk1"/>
                </a:solidFill>
              </a:rPr>
              <a:t>Following this, the Payer DFSP sends a </a:t>
            </a:r>
            <a:r>
              <a:rPr lang="en" b="1" dirty="0">
                <a:solidFill>
                  <a:schemeClr val="dk1"/>
                </a:solidFill>
              </a:rPr>
              <a:t>FI-to-FI Customer Credit Quote Request</a:t>
            </a:r>
            <a:r>
              <a:rPr lang="en" dirty="0">
                <a:solidFill>
                  <a:schemeClr val="dk1"/>
                </a:solidFill>
              </a:rPr>
              <a:t>, yet another new ISO 20022 message. The Payee DFSP receives this request and replies with a </a:t>
            </a:r>
            <a:r>
              <a:rPr lang="en" b="1" dirty="0">
                <a:solidFill>
                  <a:schemeClr val="dk1"/>
                </a:solidFill>
              </a:rPr>
              <a:t>FI-to-FI Customer Credit Quote Response</a:t>
            </a:r>
            <a:r>
              <a:rPr lang="en" dirty="0">
                <a:solidFill>
                  <a:schemeClr val="dk1"/>
                </a:solidFill>
              </a:rPr>
              <a:t>.</a:t>
            </a:r>
            <a:endParaRPr dirty="0">
              <a:solidFill>
                <a:schemeClr val="dk1"/>
              </a:solidFill>
            </a:endParaRPr>
          </a:p>
          <a:p>
            <a:pPr marL="0" lvl="0" indent="0" algn="l" rtl="0">
              <a:lnSpc>
                <a:spcPct val="115000"/>
              </a:lnSpc>
              <a:spcBef>
                <a:spcPts val="1200"/>
              </a:spcBef>
              <a:spcAft>
                <a:spcPts val="0"/>
              </a:spcAft>
              <a:buNone/>
            </a:pPr>
            <a:r>
              <a:rPr lang="en" dirty="0">
                <a:solidFill>
                  <a:schemeClr val="dk1"/>
                </a:solidFill>
              </a:rPr>
              <a:t>The Payer DFSP then initiates a </a:t>
            </a:r>
            <a:r>
              <a:rPr lang="en" b="1" dirty="0">
                <a:solidFill>
                  <a:schemeClr val="dk1"/>
                </a:solidFill>
              </a:rPr>
              <a:t>FI-to-FI Customer Credit Transfer</a:t>
            </a:r>
            <a:r>
              <a:rPr lang="en" dirty="0">
                <a:solidFill>
                  <a:schemeClr val="dk1"/>
                </a:solidFill>
              </a:rPr>
              <a:t>, which represents an updated version of an existing ISO 20022 message. The Payee DFSP responds with an </a:t>
            </a:r>
            <a:r>
              <a:rPr lang="en" b="1" dirty="0">
                <a:solidFill>
                  <a:schemeClr val="dk1"/>
                </a:solidFill>
              </a:rPr>
              <a:t>FI-to-FI Payment Status Report</a:t>
            </a:r>
            <a:r>
              <a:rPr lang="en" dirty="0">
                <a:solidFill>
                  <a:schemeClr val="dk1"/>
                </a:solidFill>
              </a:rPr>
              <a:t>, also a revised version of an existing ISO 20022 message.</a:t>
            </a:r>
            <a:endParaRPr dirty="0">
              <a:solidFill>
                <a:schemeClr val="dk1"/>
              </a:solidFill>
            </a:endParaRPr>
          </a:p>
          <a:p>
            <a:pPr marL="0" lvl="0" indent="0" algn="l" rtl="0">
              <a:lnSpc>
                <a:spcPct val="115000"/>
              </a:lnSpc>
              <a:spcBef>
                <a:spcPts val="1200"/>
              </a:spcBef>
              <a:spcAft>
                <a:spcPts val="0"/>
              </a:spcAft>
              <a:buNone/>
            </a:pPr>
            <a:r>
              <a:rPr lang="en" dirty="0">
                <a:solidFill>
                  <a:schemeClr val="dk1"/>
                </a:solidFill>
              </a:rPr>
              <a:t>Finally, the FXP and the Payee DFSP are notified of the completed transfer via a final </a:t>
            </a:r>
            <a:r>
              <a:rPr lang="en" b="1" dirty="0">
                <a:solidFill>
                  <a:schemeClr val="dk1"/>
                </a:solidFill>
              </a:rPr>
              <a:t>FI-to-FI Payment Status Report</a:t>
            </a:r>
            <a:r>
              <a:rPr lang="en" dirty="0">
                <a:solidFill>
                  <a:schemeClr val="dk1"/>
                </a:solidFill>
              </a:rPr>
              <a:t> message.</a:t>
            </a:r>
            <a:endParaRPr dirty="0">
              <a:solidFill>
                <a:schemeClr val="dk1"/>
              </a:solidFill>
            </a:endParaRPr>
          </a:p>
          <a:p>
            <a:pPr marL="0" lvl="0" indent="0" algn="l" rtl="0">
              <a:spcBef>
                <a:spcPts val="120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sz="1000" i="1" dirty="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1818128e52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1818128e52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09b68008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309b680082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t>Thanks, Vijaya. </a:t>
            </a:r>
            <a:endParaRPr/>
          </a:p>
          <a:p>
            <a:pPr marL="0" lvl="0" indent="0" algn="l" rtl="0">
              <a:lnSpc>
                <a:spcPct val="115000"/>
              </a:lnSpc>
              <a:spcBef>
                <a:spcPts val="1200"/>
              </a:spcBef>
              <a:spcAft>
                <a:spcPts val="0"/>
              </a:spcAft>
              <a:buNone/>
            </a:pPr>
            <a:r>
              <a:rPr lang="en"/>
              <a:t>Let’s conclude this demonstration by summarizing our progress on the project. So, what have we achieved? </a:t>
            </a:r>
            <a:endParaRPr/>
          </a:p>
          <a:p>
            <a:pPr marL="0" lvl="0" indent="0" algn="l" rtl="0">
              <a:lnSpc>
                <a:spcPct val="115000"/>
              </a:lnSpc>
              <a:spcBef>
                <a:spcPts val="1200"/>
              </a:spcBef>
              <a:spcAft>
                <a:spcPts val="0"/>
              </a:spcAft>
              <a:buClr>
                <a:schemeClr val="dk1"/>
              </a:buClr>
              <a:buSzPts val="1100"/>
              <a:buFont typeface="Arial"/>
              <a:buNone/>
            </a:pPr>
            <a:r>
              <a:rPr lang="en"/>
              <a:t>We’ve successfully configured and deployed repeatable, standardized solutions.</a:t>
            </a:r>
            <a:endParaRPr/>
          </a:p>
          <a:p>
            <a:pPr marL="0" lvl="0" indent="0" algn="l" rtl="0">
              <a:lnSpc>
                <a:spcPct val="115000"/>
              </a:lnSpc>
              <a:spcBef>
                <a:spcPts val="1200"/>
              </a:spcBef>
              <a:spcAft>
                <a:spcPts val="0"/>
              </a:spcAft>
              <a:buClr>
                <a:schemeClr val="dk1"/>
              </a:buClr>
              <a:buSzPts val="1100"/>
              <a:buFont typeface="Arial"/>
              <a:buNone/>
            </a:pPr>
            <a:r>
              <a:rPr lang="en"/>
              <a:t>This includes establishing a regional multi-currency hub and jurisdictional hubs that operate in single currencies. Additionally, we’ve integrated multi-scheme functionality, which supports end-to-end non-repudiation. We’ve implemented new currency conversion capabilities, enabling foreign exchange providers to offer cross-currency liquidity. Furthermore, we’ve completed DFS provider integrations, including an integration in Zambia for Airtel.</a:t>
            </a:r>
            <a:endParaRPr/>
          </a:p>
          <a:p>
            <a:pPr marL="0" lvl="0" indent="0" algn="l" rtl="0">
              <a:lnSpc>
                <a:spcPct val="115000"/>
              </a:lnSpc>
              <a:spcBef>
                <a:spcPts val="1200"/>
              </a:spcBef>
              <a:spcAft>
                <a:spcPts val="0"/>
              </a:spcAft>
              <a:buClr>
                <a:schemeClr val="dk1"/>
              </a:buClr>
              <a:buSzPts val="1100"/>
              <a:buFont typeface="Arial"/>
              <a:buNone/>
            </a:pPr>
            <a:r>
              <a:rPr lang="en"/>
              <a:t>On the right side of this slide is our functional checklist. I’ve marked all the elements that have been completed and showcased in this demonstration.  The end-to-end cross-currency transactions work is complete with some remaining work on the visualization components. The core inter-scheme end-to-end functionality is now complete.</a:t>
            </a:r>
            <a:endParaRPr/>
          </a:p>
          <a:p>
            <a:pPr marL="0" lvl="0" indent="0" algn="l" rtl="0">
              <a:spcBef>
                <a:spcPts val="120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CBDCAED2-A104-B3D4-3B79-FB078D4296BB}"/>
            </a:ext>
          </a:extLst>
        </p:cNvPr>
        <p:cNvGrpSpPr/>
        <p:nvPr/>
      </p:nvGrpSpPr>
      <p:grpSpPr>
        <a:xfrm>
          <a:off x="0" y="0"/>
          <a:ext cx="0" cy="0"/>
          <a:chOff x="0" y="0"/>
          <a:chExt cx="0" cy="0"/>
        </a:xfrm>
      </p:grpSpPr>
      <p:sp>
        <p:nvSpPr>
          <p:cNvPr id="142" name="Google Shape;142;g293c9c2109e_0_20:notes">
            <a:extLst>
              <a:ext uri="{FF2B5EF4-FFF2-40B4-BE49-F238E27FC236}">
                <a16:creationId xmlns:a16="http://schemas.microsoft.com/office/drawing/2014/main" id="{0B7FBF00-71C2-41B0-4B10-791E3B02B60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3" name="Google Shape;143;g293c9c2109e_0_20:notes">
            <a:extLst>
              <a:ext uri="{FF2B5EF4-FFF2-40B4-BE49-F238E27FC236}">
                <a16:creationId xmlns:a16="http://schemas.microsoft.com/office/drawing/2014/main" id="{019D1FDD-A7FE-6F55-BC6C-F5B781DEAE4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6451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267615E7-C5DB-5923-01CD-A15B5859A18E}"/>
            </a:ext>
          </a:extLst>
        </p:cNvPr>
        <p:cNvGrpSpPr/>
        <p:nvPr/>
      </p:nvGrpSpPr>
      <p:grpSpPr>
        <a:xfrm>
          <a:off x="0" y="0"/>
          <a:ext cx="0" cy="0"/>
          <a:chOff x="0" y="0"/>
          <a:chExt cx="0" cy="0"/>
        </a:xfrm>
      </p:grpSpPr>
      <p:sp>
        <p:nvSpPr>
          <p:cNvPr id="142" name="Google Shape;142;g293c9c2109e_0_20:notes">
            <a:extLst>
              <a:ext uri="{FF2B5EF4-FFF2-40B4-BE49-F238E27FC236}">
                <a16:creationId xmlns:a16="http://schemas.microsoft.com/office/drawing/2014/main" id="{B4F6115B-022B-5FDA-8B18-F8A77C820AD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43" name="Google Shape;143;g293c9c2109e_0_20:notes">
            <a:extLst>
              <a:ext uri="{FF2B5EF4-FFF2-40B4-BE49-F238E27FC236}">
                <a16:creationId xmlns:a16="http://schemas.microsoft.com/office/drawing/2014/main" id="{BE26E900-E46F-1251-360C-DE4B20CC876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1765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a:extLst>
            <a:ext uri="{FF2B5EF4-FFF2-40B4-BE49-F238E27FC236}">
              <a16:creationId xmlns:a16="http://schemas.microsoft.com/office/drawing/2014/main" id="{6F1484F2-1FE4-9CB2-F821-9909E997FBB3}"/>
            </a:ext>
          </a:extLst>
        </p:cNvPr>
        <p:cNvGrpSpPr/>
        <p:nvPr/>
      </p:nvGrpSpPr>
      <p:grpSpPr>
        <a:xfrm>
          <a:off x="0" y="0"/>
          <a:ext cx="0" cy="0"/>
          <a:chOff x="0" y="0"/>
          <a:chExt cx="0" cy="0"/>
        </a:xfrm>
      </p:grpSpPr>
      <p:sp>
        <p:nvSpPr>
          <p:cNvPr id="142" name="Google Shape;142;g293c9c2109e_0_20:notes">
            <a:extLst>
              <a:ext uri="{FF2B5EF4-FFF2-40B4-BE49-F238E27FC236}">
                <a16:creationId xmlns:a16="http://schemas.microsoft.com/office/drawing/2014/main" id="{D2B350F4-9E76-B581-2FB2-7AEB5747AF0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GB" dirty="0"/>
              <a:t>[JP] </a:t>
            </a:r>
            <a:r>
              <a:rPr lang="en-GB" sz="1200" kern="100" dirty="0">
                <a:effectLst/>
                <a:latin typeface="Aptos" panose="020B0004020202020204" pitchFamily="34" charset="0"/>
                <a:ea typeface="Aptos" panose="020B0004020202020204" pitchFamily="34" charset="0"/>
                <a:cs typeface="Times New Roman" panose="02020603050405020304" pitchFamily="18" charset="0"/>
              </a:rPr>
              <a:t>Program Vision / Mission Objectives [JP]</a:t>
            </a:r>
          </a:p>
          <a:p>
            <a:pPr>
              <a:lnSpc>
                <a:spcPct val="115000"/>
              </a:lnSpc>
              <a:spcAft>
                <a:spcPts val="800"/>
              </a:spcAf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The DRPP aims to improve interregional trade and financial inclusion by the formation of regional payments rails that provides for real-time clearance of payments, central bank based settlement and cross-currency services by commercial players (aka Forex Service Providers, FPSs) which will have the benefit of scaled access to all participating jurisdictions as the they authorised to, meaning that corridors which would previously have been prohibitively costly to enter can now be services without the infrastructure costs associated with establishing a new market.  </a:t>
            </a:r>
          </a:p>
          <a:p>
            <a:endParaRPr lang="en-GB" dirty="0"/>
          </a:p>
          <a:p>
            <a:pPr marL="0" lvl="0" indent="0" algn="l" rtl="0">
              <a:lnSpc>
                <a:spcPct val="100000"/>
              </a:lnSpc>
              <a:spcBef>
                <a:spcPts val="0"/>
              </a:spcBef>
              <a:spcAft>
                <a:spcPts val="0"/>
              </a:spcAft>
              <a:buSzPts val="1400"/>
              <a:buNone/>
            </a:pPr>
            <a:endParaRPr dirty="0"/>
          </a:p>
        </p:txBody>
      </p:sp>
      <p:sp>
        <p:nvSpPr>
          <p:cNvPr id="143" name="Google Shape;143;g293c9c2109e_0_20:notes">
            <a:extLst>
              <a:ext uri="{FF2B5EF4-FFF2-40B4-BE49-F238E27FC236}">
                <a16:creationId xmlns:a16="http://schemas.microsoft.com/office/drawing/2014/main" id="{ABD6B0D8-FFFD-0FCE-1EF6-70969888B02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70174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0a70ccd11f_2_11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a70ccd11f_2_11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Value accruing to the Financial Institution by being able to offer their end users these services</a:t>
            </a:r>
            <a:endParaRPr/>
          </a:p>
        </p:txBody>
      </p:sp>
      <p:sp>
        <p:nvSpPr>
          <p:cNvPr id="223" name="Google Shape;223;g30a70ccd11f_2_11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BB692B64-859D-C94E-98C7-D96D534FD471}"/>
            </a:ext>
          </a:extLst>
        </p:cNvPr>
        <p:cNvGrpSpPr/>
        <p:nvPr/>
      </p:nvGrpSpPr>
      <p:grpSpPr>
        <a:xfrm>
          <a:off x="0" y="0"/>
          <a:ext cx="0" cy="0"/>
          <a:chOff x="0" y="0"/>
          <a:chExt cx="0" cy="0"/>
        </a:xfrm>
      </p:grpSpPr>
      <p:sp>
        <p:nvSpPr>
          <p:cNvPr id="221" name="Google Shape;221;g30a70ccd11f_2_1167:notes">
            <a:extLst>
              <a:ext uri="{FF2B5EF4-FFF2-40B4-BE49-F238E27FC236}">
                <a16:creationId xmlns:a16="http://schemas.microsoft.com/office/drawing/2014/main" id="{D3E1F0A8-FFA7-5D97-0BF4-D5C4A40D000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a70ccd11f_2_1167:notes">
            <a:extLst>
              <a:ext uri="{FF2B5EF4-FFF2-40B4-BE49-F238E27FC236}">
                <a16:creationId xmlns:a16="http://schemas.microsoft.com/office/drawing/2014/main" id="{560D36D0-5EA7-9CA1-EF67-08E9BA9D971D}"/>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3" name="Google Shape;223;g30a70ccd11f_2_1167:notes">
            <a:extLst>
              <a:ext uri="{FF2B5EF4-FFF2-40B4-BE49-F238E27FC236}">
                <a16:creationId xmlns:a16="http://schemas.microsoft.com/office/drawing/2014/main" id="{C7D030B7-03A3-E0DF-9970-FD64CA998B9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8</a:t>
            </a:fld>
            <a:endParaRPr/>
          </a:p>
        </p:txBody>
      </p:sp>
    </p:spTree>
    <p:extLst>
      <p:ext uri="{BB962C8B-B14F-4D97-AF65-F5344CB8AC3E}">
        <p14:creationId xmlns:p14="http://schemas.microsoft.com/office/powerpoint/2010/main" val="4087003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78A6F023-2442-A8DD-5E0F-07352ED83C4B}"/>
            </a:ext>
          </a:extLst>
        </p:cNvPr>
        <p:cNvGrpSpPr/>
        <p:nvPr/>
      </p:nvGrpSpPr>
      <p:grpSpPr>
        <a:xfrm>
          <a:off x="0" y="0"/>
          <a:ext cx="0" cy="0"/>
          <a:chOff x="0" y="0"/>
          <a:chExt cx="0" cy="0"/>
        </a:xfrm>
      </p:grpSpPr>
      <p:sp>
        <p:nvSpPr>
          <p:cNvPr id="221" name="Google Shape;221;g30a70ccd11f_2_1167:notes">
            <a:extLst>
              <a:ext uri="{FF2B5EF4-FFF2-40B4-BE49-F238E27FC236}">
                <a16:creationId xmlns:a16="http://schemas.microsoft.com/office/drawing/2014/main" id="{5BC6743A-753A-FD7F-8816-4E9BFFA8D8A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a70ccd11f_2_1167:notes">
            <a:extLst>
              <a:ext uri="{FF2B5EF4-FFF2-40B4-BE49-F238E27FC236}">
                <a16:creationId xmlns:a16="http://schemas.microsoft.com/office/drawing/2014/main" id="{56E7EDDE-FA02-26D0-A474-6733F41582EB}"/>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[JP] Implementation/Realisation Approach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For this scale of regional initiative, the alignment of stakeholders and complexity in the regulatory and technical space need to be well managed. This calls for a parallel works streams executing in and iterative and incremental approach being taken to minimise program risks and efficient use of resources, </a:t>
            </a:r>
          </a:p>
          <a:p>
            <a:pPr>
              <a:lnSpc>
                <a:spcPct val="115000"/>
              </a:lnSpc>
              <a:spcAft>
                <a:spcPts val="800"/>
              </a:spcAf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Therefore, there are stakeholder outreach missions with jurisdictional regulators and central banks, Participant engagement programs through Working Groups on A, B, C and the Technical Build and rollout to the initial “early adopter” co-hort.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GB" dirty="0"/>
          </a:p>
          <a:p>
            <a:pPr marL="0" lvl="0" indent="0" algn="l" rtl="0">
              <a:spcBef>
                <a:spcPts val="0"/>
              </a:spcBef>
              <a:spcAft>
                <a:spcPts val="0"/>
              </a:spcAft>
              <a:buNone/>
            </a:pPr>
            <a:endParaRPr dirty="0"/>
          </a:p>
        </p:txBody>
      </p:sp>
      <p:sp>
        <p:nvSpPr>
          <p:cNvPr id="223" name="Google Shape;223;g30a70ccd11f_2_1167:notes">
            <a:extLst>
              <a:ext uri="{FF2B5EF4-FFF2-40B4-BE49-F238E27FC236}">
                <a16:creationId xmlns:a16="http://schemas.microsoft.com/office/drawing/2014/main" id="{4936CE95-CD32-AD5D-1AF8-430236ED3021}"/>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9</a:t>
            </a:fld>
            <a:endParaRPr/>
          </a:p>
        </p:txBody>
      </p:sp>
    </p:spTree>
    <p:extLst>
      <p:ext uri="{BB962C8B-B14F-4D97-AF65-F5344CB8AC3E}">
        <p14:creationId xmlns:p14="http://schemas.microsoft.com/office/powerpoint/2010/main" val="3531644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AAF8ADB3-7B07-A327-D4E5-D3C799B21A06}"/>
            </a:ext>
          </a:extLst>
        </p:cNvPr>
        <p:cNvGrpSpPr/>
        <p:nvPr/>
      </p:nvGrpSpPr>
      <p:grpSpPr>
        <a:xfrm>
          <a:off x="0" y="0"/>
          <a:ext cx="0" cy="0"/>
          <a:chOff x="0" y="0"/>
          <a:chExt cx="0" cy="0"/>
        </a:xfrm>
      </p:grpSpPr>
      <p:sp>
        <p:nvSpPr>
          <p:cNvPr id="221" name="Google Shape;221;g30a70ccd11f_2_1167:notes">
            <a:extLst>
              <a:ext uri="{FF2B5EF4-FFF2-40B4-BE49-F238E27FC236}">
                <a16:creationId xmlns:a16="http://schemas.microsoft.com/office/drawing/2014/main" id="{8208B671-F23E-2308-1359-3B5DD5B2DB5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a70ccd11f_2_1167:notes">
            <a:extLst>
              <a:ext uri="{FF2B5EF4-FFF2-40B4-BE49-F238E27FC236}">
                <a16:creationId xmlns:a16="http://schemas.microsoft.com/office/drawing/2014/main" id="{E275F28C-F8C2-D31C-49BF-05450E6DC8D7}"/>
              </a:ext>
            </a:extLst>
          </p:cNvPr>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a:lnSpc>
                <a:spcPct val="115000"/>
              </a:lnSpc>
              <a:spcAft>
                <a:spcPts val="800"/>
              </a:spcAf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[JP] DRPP Roadmap </a:t>
            </a:r>
          </a:p>
          <a:p>
            <a:pPr>
              <a:lnSpc>
                <a:spcPct val="115000"/>
              </a:lnSpc>
              <a:spcAft>
                <a:spcPts val="800"/>
              </a:spcAf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While sequential execution of the Build and Soft launch phases allow for testing and refinement of functional, operational and regulatory models without overwhelming the program resources. Proceeding with appropriate care means that we can build cumulative confidence and trust in the solution while also iterating on the service offering to make sure that it is meeting market need and regulatory expectations.</a:t>
            </a:r>
          </a:p>
          <a:p>
            <a:pPr>
              <a:lnSpc>
                <a:spcPct val="115000"/>
              </a:lnSpc>
              <a:spcAft>
                <a:spcPts val="800"/>
              </a:spcAft>
            </a:pPr>
            <a:r>
              <a:rPr lang="en-GB" sz="1200" kern="100" dirty="0">
                <a:effectLst/>
                <a:latin typeface="Aptos" panose="020B0004020202020204" pitchFamily="34" charset="0"/>
                <a:ea typeface="Aptos" panose="020B0004020202020204" pitchFamily="34" charset="0"/>
                <a:cs typeface="Times New Roman" panose="02020603050405020304" pitchFamily="18" charset="0"/>
              </a:rPr>
              <a:t>It is also true that if successful, the enthusiasm to participate might be such that the only limiting factor will be the jurisdictional approval from each member state. </a:t>
            </a:r>
          </a:p>
          <a:p>
            <a:pPr marL="0" lvl="0" indent="0" algn="l" rtl="0">
              <a:spcBef>
                <a:spcPts val="0"/>
              </a:spcBef>
              <a:spcAft>
                <a:spcPts val="0"/>
              </a:spcAft>
              <a:buNone/>
            </a:pPr>
            <a:endParaRPr dirty="0"/>
          </a:p>
        </p:txBody>
      </p:sp>
      <p:sp>
        <p:nvSpPr>
          <p:cNvPr id="223" name="Google Shape;223;g30a70ccd11f_2_1167:notes">
            <a:extLst>
              <a:ext uri="{FF2B5EF4-FFF2-40B4-BE49-F238E27FC236}">
                <a16:creationId xmlns:a16="http://schemas.microsoft.com/office/drawing/2014/main" id="{92F77D95-514A-C5BA-666D-735EFDCFECA7}"/>
              </a:ext>
            </a:extLst>
          </p:cNvPr>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10</a:t>
            </a:fld>
            <a:endParaRPr/>
          </a:p>
        </p:txBody>
      </p:sp>
    </p:spTree>
    <p:extLst>
      <p:ext uri="{BB962C8B-B14F-4D97-AF65-F5344CB8AC3E}">
        <p14:creationId xmlns:p14="http://schemas.microsoft.com/office/powerpoint/2010/main" val="12276692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EFFBB54-8D99-4739-B4AD-7829488628BD}"/>
              </a:ext>
            </a:extLst>
          </p:cNvPr>
          <p:cNvSpPr>
            <a:spLocks noGrp="1"/>
          </p:cNvSpPr>
          <p:nvPr>
            <p:ph type="dt" sz="half" idx="10"/>
          </p:nvPr>
        </p:nvSpPr>
        <p:spPr/>
        <p:txBody>
          <a:bodyPr/>
          <a:lstStyle/>
          <a:p>
            <a:fld id="{B6E1E5A2-EAD6-4E81-A71D-A4F3DFFBF9BC}" type="datetimeFigureOut">
              <a:rPr lang="en-ZM" smtClean="0"/>
              <a:t>11/13/2024</a:t>
            </a:fld>
            <a:endParaRPr lang="en-ZM" dirty="0"/>
          </a:p>
        </p:txBody>
      </p:sp>
      <p:sp>
        <p:nvSpPr>
          <p:cNvPr id="5" name="Footer Placeholder 4">
            <a:extLst>
              <a:ext uri="{FF2B5EF4-FFF2-40B4-BE49-F238E27FC236}">
                <a16:creationId xmlns:a16="http://schemas.microsoft.com/office/drawing/2014/main" id="{DE3A12F0-3334-423F-B9D2-6363ACF197EC}"/>
              </a:ext>
            </a:extLst>
          </p:cNvPr>
          <p:cNvSpPr>
            <a:spLocks noGrp="1"/>
          </p:cNvSpPr>
          <p:nvPr>
            <p:ph type="ftr" sz="quarter" idx="11"/>
          </p:nvPr>
        </p:nvSpPr>
        <p:spPr/>
        <p:txBody>
          <a:bodyPr/>
          <a:lstStyle/>
          <a:p>
            <a:r>
              <a:rPr lang="en-GB" dirty="0"/>
              <a:t>www.comesabusinesscouncil.org</a:t>
            </a:r>
            <a:endParaRPr lang="en-ZM" dirty="0"/>
          </a:p>
        </p:txBody>
      </p:sp>
      <p:sp>
        <p:nvSpPr>
          <p:cNvPr id="6" name="Slide Number Placeholder 5">
            <a:extLst>
              <a:ext uri="{FF2B5EF4-FFF2-40B4-BE49-F238E27FC236}">
                <a16:creationId xmlns:a16="http://schemas.microsoft.com/office/drawing/2014/main" id="{71618FCC-5355-4807-92A7-6EEA4F67E658}"/>
              </a:ext>
            </a:extLst>
          </p:cNvPr>
          <p:cNvSpPr>
            <a:spLocks noGrp="1"/>
          </p:cNvSpPr>
          <p:nvPr>
            <p:ph type="sldNum" sz="quarter" idx="12"/>
          </p:nvPr>
        </p:nvSpPr>
        <p:spPr/>
        <p:txBody>
          <a:bodyPr/>
          <a:lstStyle/>
          <a:p>
            <a:fld id="{9A814D2A-679B-42C2-86E6-D1B452D471BB}" type="slidenum">
              <a:rPr lang="en-ZM" smtClean="0"/>
              <a:t>‹#›</a:t>
            </a:fld>
            <a:endParaRPr lang="en-ZM" dirty="0"/>
          </a:p>
        </p:txBody>
      </p:sp>
      <p:pic>
        <p:nvPicPr>
          <p:cNvPr id="8" name="Picture 7">
            <a:extLst>
              <a:ext uri="{FF2B5EF4-FFF2-40B4-BE49-F238E27FC236}">
                <a16:creationId xmlns:a16="http://schemas.microsoft.com/office/drawing/2014/main" id="{F10CE020-76D7-39E0-942A-AF852FD7229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5740400" cy="6858001"/>
          </a:xfrm>
          <a:prstGeom prst="rect">
            <a:avLst/>
          </a:prstGeom>
        </p:spPr>
      </p:pic>
      <p:sp>
        <p:nvSpPr>
          <p:cNvPr id="9" name="Rectangle 8">
            <a:extLst>
              <a:ext uri="{FF2B5EF4-FFF2-40B4-BE49-F238E27FC236}">
                <a16:creationId xmlns:a16="http://schemas.microsoft.com/office/drawing/2014/main" id="{DFF7CB9A-A410-2815-4947-FD14A3D462DD}"/>
              </a:ext>
            </a:extLst>
          </p:cNvPr>
          <p:cNvSpPr/>
          <p:nvPr userDrawn="1"/>
        </p:nvSpPr>
        <p:spPr>
          <a:xfrm>
            <a:off x="5626100" y="-22861"/>
            <a:ext cx="6684010" cy="6858002"/>
          </a:xfrm>
          <a:prstGeom prst="rect">
            <a:avLst/>
          </a:prstGeom>
          <a:solidFill>
            <a:schemeClr val="bg1"/>
          </a:solidFill>
          <a:ln>
            <a:solidFill>
              <a:schemeClr val="bg1"/>
            </a:solidFill>
          </a:ln>
          <a:effectLst>
            <a:glow rad="101600">
              <a:schemeClr val="bg1">
                <a:alpha val="6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DEE41643-06A3-8A18-EBB9-CDEFF66D2EAF}"/>
              </a:ext>
            </a:extLst>
          </p:cNvPr>
          <p:cNvGrpSpPr>
            <a:grpSpLocks noChangeAspect="1"/>
          </p:cNvGrpSpPr>
          <p:nvPr userDrawn="1"/>
        </p:nvGrpSpPr>
        <p:grpSpPr>
          <a:xfrm>
            <a:off x="5803364" y="178785"/>
            <a:ext cx="6146928" cy="1387124"/>
            <a:chOff x="5814041" y="59123"/>
            <a:chExt cx="6146928" cy="1387124"/>
          </a:xfrm>
        </p:grpSpPr>
        <p:pic>
          <p:nvPicPr>
            <p:cNvPr id="12" name="Picture 11">
              <a:extLst>
                <a:ext uri="{FF2B5EF4-FFF2-40B4-BE49-F238E27FC236}">
                  <a16:creationId xmlns:a16="http://schemas.microsoft.com/office/drawing/2014/main" id="{1C600527-0261-427C-9444-0B897D20C0E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14041" y="59123"/>
              <a:ext cx="1962110" cy="1387124"/>
            </a:xfrm>
            <a:prstGeom prst="rect">
              <a:avLst/>
            </a:prstGeom>
          </p:spPr>
        </p:pic>
        <p:pic>
          <p:nvPicPr>
            <p:cNvPr id="13" name="Picture 12">
              <a:extLst>
                <a:ext uri="{FF2B5EF4-FFF2-40B4-BE49-F238E27FC236}">
                  <a16:creationId xmlns:a16="http://schemas.microsoft.com/office/drawing/2014/main" id="{5EF653C4-D8D5-3AF2-F326-CC427DDFD26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83229" y="179099"/>
              <a:ext cx="1177740" cy="1173377"/>
            </a:xfrm>
            <a:prstGeom prst="rect">
              <a:avLst/>
            </a:prstGeom>
          </p:spPr>
        </p:pic>
      </p:grpSp>
    </p:spTree>
    <p:extLst>
      <p:ext uri="{BB962C8B-B14F-4D97-AF65-F5344CB8AC3E}">
        <p14:creationId xmlns:p14="http://schemas.microsoft.com/office/powerpoint/2010/main" val="3107263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2F9725-EAB8-407F-B8F8-BBB7375BB5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M"/>
          </a:p>
        </p:txBody>
      </p:sp>
      <p:sp>
        <p:nvSpPr>
          <p:cNvPr id="3" name="Vertical Text Placeholder 2">
            <a:extLst>
              <a:ext uri="{FF2B5EF4-FFF2-40B4-BE49-F238E27FC236}">
                <a16:creationId xmlns:a16="http://schemas.microsoft.com/office/drawing/2014/main" id="{E812A763-980A-4DC1-994A-8624C62980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M"/>
          </a:p>
        </p:txBody>
      </p:sp>
      <p:sp>
        <p:nvSpPr>
          <p:cNvPr id="4" name="Date Placeholder 3">
            <a:extLst>
              <a:ext uri="{FF2B5EF4-FFF2-40B4-BE49-F238E27FC236}">
                <a16:creationId xmlns:a16="http://schemas.microsoft.com/office/drawing/2014/main" id="{75D1F5DF-9E4D-4973-9A7C-B790462E8CA0}"/>
              </a:ext>
            </a:extLst>
          </p:cNvPr>
          <p:cNvSpPr>
            <a:spLocks noGrp="1"/>
          </p:cNvSpPr>
          <p:nvPr>
            <p:ph type="dt" sz="half" idx="10"/>
          </p:nvPr>
        </p:nvSpPr>
        <p:spPr/>
        <p:txBody>
          <a:bodyPr/>
          <a:lstStyle/>
          <a:p>
            <a:fld id="{B6E1E5A2-EAD6-4E81-A71D-A4F3DFFBF9BC}" type="datetimeFigureOut">
              <a:rPr lang="en-ZM" smtClean="0"/>
              <a:t>11/13/2024</a:t>
            </a:fld>
            <a:endParaRPr lang="en-ZM" dirty="0"/>
          </a:p>
        </p:txBody>
      </p:sp>
      <p:sp>
        <p:nvSpPr>
          <p:cNvPr id="5" name="Footer Placeholder 4">
            <a:extLst>
              <a:ext uri="{FF2B5EF4-FFF2-40B4-BE49-F238E27FC236}">
                <a16:creationId xmlns:a16="http://schemas.microsoft.com/office/drawing/2014/main" id="{D5EBED71-A883-4A3D-864B-7B7BBBD038BD}"/>
              </a:ext>
            </a:extLst>
          </p:cNvPr>
          <p:cNvSpPr>
            <a:spLocks noGrp="1"/>
          </p:cNvSpPr>
          <p:nvPr>
            <p:ph type="ftr" sz="quarter" idx="11"/>
          </p:nvPr>
        </p:nvSpPr>
        <p:spPr/>
        <p:txBody>
          <a:bodyPr/>
          <a:lstStyle/>
          <a:p>
            <a:r>
              <a:rPr lang="en-GB" dirty="0"/>
              <a:t>www.comesabusinesscouncil.org</a:t>
            </a:r>
            <a:endParaRPr lang="en-ZM" dirty="0"/>
          </a:p>
        </p:txBody>
      </p:sp>
      <p:sp>
        <p:nvSpPr>
          <p:cNvPr id="6" name="Slide Number Placeholder 5">
            <a:extLst>
              <a:ext uri="{FF2B5EF4-FFF2-40B4-BE49-F238E27FC236}">
                <a16:creationId xmlns:a16="http://schemas.microsoft.com/office/drawing/2014/main" id="{3AA8AF2C-A6CB-42A4-8D05-56727F010DB5}"/>
              </a:ext>
            </a:extLst>
          </p:cNvPr>
          <p:cNvSpPr>
            <a:spLocks noGrp="1"/>
          </p:cNvSpPr>
          <p:nvPr>
            <p:ph type="sldNum" sz="quarter" idx="12"/>
          </p:nvPr>
        </p:nvSpPr>
        <p:spPr/>
        <p:txBody>
          <a:bodyPr/>
          <a:lstStyle/>
          <a:p>
            <a:fld id="{9A814D2A-679B-42C2-86E6-D1B452D471BB}" type="slidenum">
              <a:rPr lang="en-ZM" smtClean="0"/>
              <a:t>‹#›</a:t>
            </a:fld>
            <a:endParaRPr lang="en-ZM" dirty="0"/>
          </a:p>
        </p:txBody>
      </p:sp>
    </p:spTree>
    <p:extLst>
      <p:ext uri="{BB962C8B-B14F-4D97-AF65-F5344CB8AC3E}">
        <p14:creationId xmlns:p14="http://schemas.microsoft.com/office/powerpoint/2010/main" val="3966147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W"/>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W"/>
          </a:p>
        </p:txBody>
      </p:sp>
      <p:sp>
        <p:nvSpPr>
          <p:cNvPr id="4" name="Date Placeholder 3"/>
          <p:cNvSpPr>
            <a:spLocks noGrp="1"/>
          </p:cNvSpPr>
          <p:nvPr>
            <p:ph type="dt" sz="half" idx="10"/>
          </p:nvPr>
        </p:nvSpPr>
        <p:spPr/>
        <p:txBody>
          <a:bodyPr/>
          <a:lstStyle/>
          <a:p>
            <a:fld id="{A7415002-99A0-40FD-85F8-67009B5CF6C1}" type="datetimeFigureOut">
              <a:rPr lang="en-ZW" smtClean="0"/>
              <a:t>13/11/2024</a:t>
            </a:fld>
            <a:endParaRPr lang="en-ZW" dirty="0"/>
          </a:p>
        </p:txBody>
      </p:sp>
      <p:sp>
        <p:nvSpPr>
          <p:cNvPr id="5" name="Footer Placeholder 4"/>
          <p:cNvSpPr>
            <a:spLocks noGrp="1"/>
          </p:cNvSpPr>
          <p:nvPr>
            <p:ph type="ftr" sz="quarter" idx="11"/>
          </p:nvPr>
        </p:nvSpPr>
        <p:spPr/>
        <p:txBody>
          <a:bodyPr/>
          <a:lstStyle/>
          <a:p>
            <a:endParaRPr lang="en-ZW" dirty="0"/>
          </a:p>
        </p:txBody>
      </p:sp>
      <p:sp>
        <p:nvSpPr>
          <p:cNvPr id="6" name="Slide Number Placeholder 5"/>
          <p:cNvSpPr>
            <a:spLocks noGrp="1"/>
          </p:cNvSpPr>
          <p:nvPr>
            <p:ph type="sldNum" sz="quarter" idx="12"/>
          </p:nvPr>
        </p:nvSpPr>
        <p:spPr/>
        <p:txBody>
          <a:bodyPr/>
          <a:lstStyle/>
          <a:p>
            <a:fld id="{02ECFDD9-5857-42D6-84FD-281ECF8FA5FB}" type="slidenum">
              <a:rPr lang="en-ZW" smtClean="0"/>
              <a:t>‹#›</a:t>
            </a:fld>
            <a:endParaRPr lang="en-ZW" dirty="0"/>
          </a:p>
        </p:txBody>
      </p:sp>
    </p:spTree>
    <p:extLst>
      <p:ext uri="{BB962C8B-B14F-4D97-AF65-F5344CB8AC3E}">
        <p14:creationId xmlns:p14="http://schemas.microsoft.com/office/powerpoint/2010/main" val="2651590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NFITX" type="title">
  <p:cSld name="INFITX">
    <p:bg>
      <p:bgPr>
        <a:solidFill>
          <a:srgbClr val="08162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11133" y="2725767"/>
            <a:ext cx="10673600" cy="16776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1" name="Google Shape;11;p2"/>
          <p:cNvSpPr txBox="1">
            <a:spLocks noGrp="1"/>
          </p:cNvSpPr>
          <p:nvPr>
            <p:ph type="subTitle" idx="1"/>
          </p:nvPr>
        </p:nvSpPr>
        <p:spPr>
          <a:xfrm>
            <a:off x="911133" y="4452433"/>
            <a:ext cx="8092000" cy="2070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1780AD"/>
              </a:buClr>
              <a:buSzPts val="2600"/>
              <a:buFont typeface="Roboto Medium"/>
              <a:buNone/>
              <a:defRPr sz="3467">
                <a:solidFill>
                  <a:srgbClr val="1780AD"/>
                </a:solidFill>
                <a:latin typeface="Roboto Medium"/>
                <a:ea typeface="Roboto Medium"/>
                <a:cs typeface="Roboto Medium"/>
                <a:sym typeface="Roboto Medium"/>
              </a:defRPr>
            </a:lvl1pPr>
            <a:lvl2pPr lvl="1" algn="ctr" rtl="0">
              <a:lnSpc>
                <a:spcPct val="100000"/>
              </a:lnSpc>
              <a:spcBef>
                <a:spcPts val="0"/>
              </a:spcBef>
              <a:spcAft>
                <a:spcPts val="0"/>
              </a:spcAft>
              <a:buSzPts val="2600"/>
              <a:buNone/>
              <a:defRPr sz="3467"/>
            </a:lvl2pPr>
            <a:lvl3pPr lvl="2" algn="ctr" rtl="0">
              <a:lnSpc>
                <a:spcPct val="100000"/>
              </a:lnSpc>
              <a:spcBef>
                <a:spcPts val="0"/>
              </a:spcBef>
              <a:spcAft>
                <a:spcPts val="0"/>
              </a:spcAft>
              <a:buSzPts val="2600"/>
              <a:buNone/>
              <a:defRPr sz="3467"/>
            </a:lvl3pPr>
            <a:lvl4pPr lvl="3" algn="ctr" rtl="0">
              <a:lnSpc>
                <a:spcPct val="100000"/>
              </a:lnSpc>
              <a:spcBef>
                <a:spcPts val="0"/>
              </a:spcBef>
              <a:spcAft>
                <a:spcPts val="0"/>
              </a:spcAft>
              <a:buSzPts val="2600"/>
              <a:buNone/>
              <a:defRPr sz="3467"/>
            </a:lvl4pPr>
            <a:lvl5pPr lvl="4" algn="ctr" rtl="0">
              <a:lnSpc>
                <a:spcPct val="100000"/>
              </a:lnSpc>
              <a:spcBef>
                <a:spcPts val="0"/>
              </a:spcBef>
              <a:spcAft>
                <a:spcPts val="0"/>
              </a:spcAft>
              <a:buSzPts val="2600"/>
              <a:buNone/>
              <a:defRPr sz="3467"/>
            </a:lvl5pPr>
            <a:lvl6pPr lvl="5" algn="ctr" rtl="0">
              <a:lnSpc>
                <a:spcPct val="100000"/>
              </a:lnSpc>
              <a:spcBef>
                <a:spcPts val="0"/>
              </a:spcBef>
              <a:spcAft>
                <a:spcPts val="0"/>
              </a:spcAft>
              <a:buSzPts val="2600"/>
              <a:buNone/>
              <a:defRPr sz="3467"/>
            </a:lvl6pPr>
            <a:lvl7pPr lvl="6" algn="ctr" rtl="0">
              <a:lnSpc>
                <a:spcPct val="100000"/>
              </a:lnSpc>
              <a:spcBef>
                <a:spcPts val="0"/>
              </a:spcBef>
              <a:spcAft>
                <a:spcPts val="0"/>
              </a:spcAft>
              <a:buSzPts val="2600"/>
              <a:buNone/>
              <a:defRPr sz="3467"/>
            </a:lvl7pPr>
            <a:lvl8pPr lvl="7" algn="ctr" rtl="0">
              <a:lnSpc>
                <a:spcPct val="100000"/>
              </a:lnSpc>
              <a:spcBef>
                <a:spcPts val="0"/>
              </a:spcBef>
              <a:spcAft>
                <a:spcPts val="0"/>
              </a:spcAft>
              <a:buSzPts val="2600"/>
              <a:buNone/>
              <a:defRPr sz="3467"/>
            </a:lvl8pPr>
            <a:lvl9pPr lvl="8" algn="ctr" rtl="0">
              <a:lnSpc>
                <a:spcPct val="100000"/>
              </a:lnSpc>
              <a:spcBef>
                <a:spcPts val="0"/>
              </a:spcBef>
              <a:spcAft>
                <a:spcPts val="0"/>
              </a:spcAft>
              <a:buSzPts val="2600"/>
              <a:buNone/>
              <a:defRPr sz="3467"/>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Medium"/>
                <a:ea typeface="Roboto Medium"/>
                <a:cs typeface="Roboto Medium"/>
                <a:sym typeface="Roboto Medium"/>
              </a:defRPr>
            </a:lvl1pPr>
            <a:lvl2pPr lvl="1" rtl="0">
              <a:buNone/>
              <a:defRPr>
                <a:latin typeface="Roboto Medium"/>
                <a:ea typeface="Roboto Medium"/>
                <a:cs typeface="Roboto Medium"/>
                <a:sym typeface="Roboto Medium"/>
              </a:defRPr>
            </a:lvl2pPr>
            <a:lvl3pPr lvl="2" rtl="0">
              <a:buNone/>
              <a:defRPr>
                <a:latin typeface="Roboto Medium"/>
                <a:ea typeface="Roboto Medium"/>
                <a:cs typeface="Roboto Medium"/>
                <a:sym typeface="Roboto Medium"/>
              </a:defRPr>
            </a:lvl3pPr>
            <a:lvl4pPr lvl="3" rtl="0">
              <a:buNone/>
              <a:defRPr>
                <a:latin typeface="Roboto Medium"/>
                <a:ea typeface="Roboto Medium"/>
                <a:cs typeface="Roboto Medium"/>
                <a:sym typeface="Roboto Medium"/>
              </a:defRPr>
            </a:lvl4pPr>
            <a:lvl5pPr lvl="4" rtl="0">
              <a:buNone/>
              <a:defRPr>
                <a:latin typeface="Roboto Medium"/>
                <a:ea typeface="Roboto Medium"/>
                <a:cs typeface="Roboto Medium"/>
                <a:sym typeface="Roboto Medium"/>
              </a:defRPr>
            </a:lvl5pPr>
            <a:lvl6pPr lvl="5" rtl="0">
              <a:buNone/>
              <a:defRPr>
                <a:latin typeface="Roboto Medium"/>
                <a:ea typeface="Roboto Medium"/>
                <a:cs typeface="Roboto Medium"/>
                <a:sym typeface="Roboto Medium"/>
              </a:defRPr>
            </a:lvl6pPr>
            <a:lvl7pPr lvl="6" rtl="0">
              <a:buNone/>
              <a:defRPr>
                <a:latin typeface="Roboto Medium"/>
                <a:ea typeface="Roboto Medium"/>
                <a:cs typeface="Roboto Medium"/>
                <a:sym typeface="Roboto Medium"/>
              </a:defRPr>
            </a:lvl7pPr>
            <a:lvl8pPr lvl="7" rtl="0">
              <a:buNone/>
              <a:defRPr>
                <a:latin typeface="Roboto Medium"/>
                <a:ea typeface="Roboto Medium"/>
                <a:cs typeface="Roboto Medium"/>
                <a:sym typeface="Roboto Medium"/>
              </a:defRPr>
            </a:lvl8pPr>
            <a:lvl9pPr lvl="8" rtl="0">
              <a:buNone/>
              <a:defRPr>
                <a:latin typeface="Roboto Medium"/>
                <a:ea typeface="Roboto Medium"/>
                <a:cs typeface="Roboto Medium"/>
                <a:sym typeface="Roboto Medium"/>
              </a:defRPr>
            </a:lvl9pPr>
          </a:lstStyle>
          <a:p>
            <a:fld id="{00000000-1234-1234-1234-123412341234}" type="slidenum">
              <a:rPr lang="en" smtClean="0"/>
              <a:pPr/>
              <a:t>‹#›</a:t>
            </a:fld>
            <a:endParaRPr lang="en"/>
          </a:p>
        </p:txBody>
      </p:sp>
      <p:pic>
        <p:nvPicPr>
          <p:cNvPr id="13" name="Google Shape;13;p2"/>
          <p:cNvPicPr preferRelativeResize="0"/>
          <p:nvPr/>
        </p:nvPicPr>
        <p:blipFill>
          <a:blip r:embed="rId2">
            <a:alphaModFix/>
          </a:blip>
          <a:stretch>
            <a:fillRect/>
          </a:stretch>
        </p:blipFill>
        <p:spPr>
          <a:xfrm>
            <a:off x="3498833" y="696200"/>
            <a:ext cx="5194336" cy="1747499"/>
          </a:xfrm>
          <a:prstGeom prst="rect">
            <a:avLst/>
          </a:prstGeom>
          <a:noFill/>
          <a:ln>
            <a:noFill/>
          </a:ln>
        </p:spPr>
      </p:pic>
      <p:sp>
        <p:nvSpPr>
          <p:cNvPr id="14" name="Google Shape;14;p2"/>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solidFill>
                  <a:srgbClr val="1780AD"/>
                </a:solidFill>
                <a:latin typeface="Montserrat"/>
                <a:ea typeface="Montserrat"/>
                <a:cs typeface="Montserrat"/>
                <a:sym typeface="Montserrat"/>
              </a:rPr>
              <a:t>Company  Confidential</a:t>
            </a:r>
            <a:endParaRPr sz="933">
              <a:solidFill>
                <a:srgbClr val="1780AD"/>
              </a:solidFill>
              <a:latin typeface="Montserrat"/>
              <a:ea typeface="Montserrat"/>
              <a:cs typeface="Montserrat"/>
              <a:sym typeface="Montserrat"/>
            </a:endParaRPr>
          </a:p>
        </p:txBody>
      </p:sp>
    </p:spTree>
    <p:extLst>
      <p:ext uri="{BB962C8B-B14F-4D97-AF65-F5344CB8AC3E}">
        <p14:creationId xmlns:p14="http://schemas.microsoft.com/office/powerpoint/2010/main" val="1521046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15"/>
        <p:cNvGrpSpPr/>
        <p:nvPr/>
      </p:nvGrpSpPr>
      <p:grpSpPr>
        <a:xfrm>
          <a:off x="0" y="0"/>
          <a:ext cx="0" cy="0"/>
          <a:chOff x="0" y="0"/>
          <a:chExt cx="0" cy="0"/>
        </a:xfrm>
      </p:grpSpPr>
      <p:sp>
        <p:nvSpPr>
          <p:cNvPr id="16" name="Google Shape;16;p3"/>
          <p:cNvSpPr/>
          <p:nvPr/>
        </p:nvSpPr>
        <p:spPr>
          <a:xfrm>
            <a:off x="4625300" y="1506233"/>
            <a:ext cx="6970000" cy="496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3"/>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atin typeface="Roboto"/>
                <a:ea typeface="Roboto"/>
                <a:cs typeface="Roboto"/>
                <a:sym typeface="Roboto"/>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pic>
        <p:nvPicPr>
          <p:cNvPr id="18" name="Google Shape;18;p3"/>
          <p:cNvPicPr preferRelativeResize="0"/>
          <p:nvPr/>
        </p:nvPicPr>
        <p:blipFill>
          <a:blip r:embed="rId2">
            <a:alphaModFix/>
          </a:blip>
          <a:stretch>
            <a:fillRect/>
          </a:stretch>
        </p:blipFill>
        <p:spPr>
          <a:xfrm>
            <a:off x="970533" y="1574434"/>
            <a:ext cx="1951403" cy="656500"/>
          </a:xfrm>
          <a:prstGeom prst="rect">
            <a:avLst/>
          </a:prstGeom>
          <a:noFill/>
          <a:ln>
            <a:noFill/>
          </a:ln>
        </p:spPr>
      </p:pic>
      <p:pic>
        <p:nvPicPr>
          <p:cNvPr id="19" name="Google Shape;19;p3"/>
          <p:cNvPicPr preferRelativeResize="0"/>
          <p:nvPr/>
        </p:nvPicPr>
        <p:blipFill>
          <a:blip r:embed="rId3">
            <a:alphaModFix/>
          </a:blip>
          <a:stretch>
            <a:fillRect/>
          </a:stretch>
        </p:blipFill>
        <p:spPr>
          <a:xfrm>
            <a:off x="970534" y="2479599"/>
            <a:ext cx="1988915" cy="656500"/>
          </a:xfrm>
          <a:prstGeom prst="rect">
            <a:avLst/>
          </a:prstGeom>
          <a:noFill/>
          <a:ln>
            <a:noFill/>
          </a:ln>
        </p:spPr>
      </p:pic>
      <p:pic>
        <p:nvPicPr>
          <p:cNvPr id="20" name="Google Shape;20;p3"/>
          <p:cNvPicPr preferRelativeResize="0"/>
          <p:nvPr/>
        </p:nvPicPr>
        <p:blipFill>
          <a:blip r:embed="rId2">
            <a:alphaModFix/>
          </a:blip>
          <a:stretch>
            <a:fillRect/>
          </a:stretch>
        </p:blipFill>
        <p:spPr>
          <a:xfrm>
            <a:off x="881367" y="4174700"/>
            <a:ext cx="5194336" cy="1747499"/>
          </a:xfrm>
          <a:prstGeom prst="rect">
            <a:avLst/>
          </a:prstGeom>
          <a:noFill/>
          <a:ln>
            <a:noFill/>
          </a:ln>
        </p:spPr>
      </p:pic>
      <p:pic>
        <p:nvPicPr>
          <p:cNvPr id="21" name="Google Shape;21;p3"/>
          <p:cNvPicPr preferRelativeResize="0"/>
          <p:nvPr/>
        </p:nvPicPr>
        <p:blipFill>
          <a:blip r:embed="rId4">
            <a:alphaModFix/>
          </a:blip>
          <a:stretch>
            <a:fillRect/>
          </a:stretch>
        </p:blipFill>
        <p:spPr>
          <a:xfrm>
            <a:off x="3140398" y="1574434"/>
            <a:ext cx="688620" cy="656500"/>
          </a:xfrm>
          <a:prstGeom prst="rect">
            <a:avLst/>
          </a:prstGeom>
          <a:noFill/>
          <a:ln>
            <a:noFill/>
          </a:ln>
        </p:spPr>
      </p:pic>
      <p:pic>
        <p:nvPicPr>
          <p:cNvPr id="22" name="Google Shape;22;p3"/>
          <p:cNvPicPr preferRelativeResize="0"/>
          <p:nvPr/>
        </p:nvPicPr>
        <p:blipFill>
          <a:blip r:embed="rId5">
            <a:alphaModFix/>
          </a:blip>
          <a:stretch>
            <a:fillRect/>
          </a:stretch>
        </p:blipFill>
        <p:spPr>
          <a:xfrm>
            <a:off x="3140401" y="2479601"/>
            <a:ext cx="656500" cy="656500"/>
          </a:xfrm>
          <a:prstGeom prst="rect">
            <a:avLst/>
          </a:prstGeom>
          <a:noFill/>
          <a:ln>
            <a:noFill/>
          </a:ln>
        </p:spPr>
      </p:pic>
      <p:pic>
        <p:nvPicPr>
          <p:cNvPr id="23" name="Google Shape;23;p3"/>
          <p:cNvPicPr preferRelativeResize="0"/>
          <p:nvPr/>
        </p:nvPicPr>
        <p:blipFill>
          <a:blip r:embed="rId6">
            <a:alphaModFix/>
          </a:blip>
          <a:stretch>
            <a:fillRect/>
          </a:stretch>
        </p:blipFill>
        <p:spPr>
          <a:xfrm>
            <a:off x="7619929" y="2230934"/>
            <a:ext cx="3136103" cy="3136103"/>
          </a:xfrm>
          <a:prstGeom prst="rect">
            <a:avLst/>
          </a:prstGeom>
          <a:noFill/>
          <a:ln>
            <a:noFill/>
          </a:ln>
        </p:spPr>
      </p:pic>
      <p:pic>
        <p:nvPicPr>
          <p:cNvPr id="24" name="Google Shape;24;p3"/>
          <p:cNvPicPr preferRelativeResize="0"/>
          <p:nvPr/>
        </p:nvPicPr>
        <p:blipFill>
          <a:blip r:embed="rId3">
            <a:alphaModFix/>
          </a:blip>
          <a:stretch>
            <a:fillRect/>
          </a:stretch>
        </p:blipFill>
        <p:spPr>
          <a:xfrm>
            <a:off x="9836100" y="90234"/>
            <a:ext cx="2251899" cy="743300"/>
          </a:xfrm>
          <a:prstGeom prst="rect">
            <a:avLst/>
          </a:prstGeom>
          <a:noFill/>
          <a:ln>
            <a:noFill/>
          </a:ln>
        </p:spPr>
      </p:pic>
      <p:pic>
        <p:nvPicPr>
          <p:cNvPr id="25" name="Google Shape;25;p3"/>
          <p:cNvPicPr preferRelativeResize="0"/>
          <p:nvPr/>
        </p:nvPicPr>
        <p:blipFill>
          <a:blip r:embed="rId7">
            <a:alphaModFix/>
          </a:blip>
          <a:stretch>
            <a:fillRect/>
          </a:stretch>
        </p:blipFill>
        <p:spPr>
          <a:xfrm>
            <a:off x="4970051" y="1759867"/>
            <a:ext cx="2251899" cy="757589"/>
          </a:xfrm>
          <a:prstGeom prst="rect">
            <a:avLst/>
          </a:prstGeom>
          <a:noFill/>
          <a:ln>
            <a:noFill/>
          </a:ln>
        </p:spPr>
      </p:pic>
      <p:pic>
        <p:nvPicPr>
          <p:cNvPr id="26" name="Google Shape;26;p3"/>
          <p:cNvPicPr preferRelativeResize="0"/>
          <p:nvPr/>
        </p:nvPicPr>
        <p:blipFill>
          <a:blip r:embed="rId2">
            <a:alphaModFix/>
          </a:blip>
          <a:stretch>
            <a:fillRect/>
          </a:stretch>
        </p:blipFill>
        <p:spPr>
          <a:xfrm>
            <a:off x="7134734" y="90234"/>
            <a:ext cx="2209409" cy="743300"/>
          </a:xfrm>
          <a:prstGeom prst="rect">
            <a:avLst/>
          </a:prstGeom>
          <a:noFill/>
          <a:ln>
            <a:noFill/>
          </a:ln>
        </p:spPr>
      </p:pic>
      <p:sp>
        <p:nvSpPr>
          <p:cNvPr id="27" name="Google Shape;27;p3"/>
          <p:cNvSpPr txBox="1"/>
          <p:nvPr/>
        </p:nvSpPr>
        <p:spPr>
          <a:xfrm>
            <a:off x="134967" y="127901"/>
            <a:ext cx="5676800" cy="984845"/>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 sz="2400">
                <a:latin typeface="Roboto"/>
                <a:ea typeface="Roboto"/>
                <a:cs typeface="Roboto"/>
                <a:sym typeface="Roboto"/>
              </a:rPr>
              <a:t>INFITX Icon and Logo Page &lt;DO NOT USE&gt;</a:t>
            </a:r>
            <a:endParaRPr sz="2400">
              <a:latin typeface="Roboto"/>
              <a:ea typeface="Roboto"/>
              <a:cs typeface="Roboto"/>
              <a:sym typeface="Roboto"/>
            </a:endParaRPr>
          </a:p>
        </p:txBody>
      </p:sp>
      <p:sp>
        <p:nvSpPr>
          <p:cNvPr id="28" name="Google Shape;28;p3"/>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25000792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FITX 2">
  <p:cSld name="INFITX 2">
    <p:bg>
      <p:bgPr>
        <a:solidFill>
          <a:schemeClr val="lt1"/>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ctrTitle"/>
          </p:nvPr>
        </p:nvSpPr>
        <p:spPr>
          <a:xfrm>
            <a:off x="911133" y="2725767"/>
            <a:ext cx="10673600" cy="1677600"/>
          </a:xfrm>
          <a:prstGeom prst="rect">
            <a:avLst/>
          </a:prstGeom>
        </p:spPr>
        <p:txBody>
          <a:bodyPr spcFirstLastPara="1" wrap="square" lIns="91425" tIns="91425" rIns="91425" bIns="91425" anchor="b" anchorCtr="0">
            <a:norm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31" name="Google Shape;31;p4"/>
          <p:cNvSpPr txBox="1">
            <a:spLocks noGrp="1"/>
          </p:cNvSpPr>
          <p:nvPr>
            <p:ph type="subTitle" idx="1"/>
          </p:nvPr>
        </p:nvSpPr>
        <p:spPr>
          <a:xfrm>
            <a:off x="911133" y="4452433"/>
            <a:ext cx="8092000" cy="2070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1780AD"/>
              </a:buClr>
              <a:buSzPts val="2600"/>
              <a:buFont typeface="Roboto Medium"/>
              <a:buNone/>
              <a:defRPr sz="3467">
                <a:solidFill>
                  <a:srgbClr val="1780AD"/>
                </a:solidFill>
                <a:latin typeface="Roboto Medium"/>
                <a:ea typeface="Roboto Medium"/>
                <a:cs typeface="Roboto Medium"/>
                <a:sym typeface="Roboto Medium"/>
              </a:defRPr>
            </a:lvl1pPr>
            <a:lvl2pPr lvl="1" algn="ctr" rtl="0">
              <a:lnSpc>
                <a:spcPct val="100000"/>
              </a:lnSpc>
              <a:spcBef>
                <a:spcPts val="0"/>
              </a:spcBef>
              <a:spcAft>
                <a:spcPts val="0"/>
              </a:spcAft>
              <a:buSzPts val="2600"/>
              <a:buNone/>
              <a:defRPr sz="3467"/>
            </a:lvl2pPr>
            <a:lvl3pPr lvl="2" algn="ctr" rtl="0">
              <a:lnSpc>
                <a:spcPct val="100000"/>
              </a:lnSpc>
              <a:spcBef>
                <a:spcPts val="0"/>
              </a:spcBef>
              <a:spcAft>
                <a:spcPts val="0"/>
              </a:spcAft>
              <a:buSzPts val="2600"/>
              <a:buNone/>
              <a:defRPr sz="3467"/>
            </a:lvl3pPr>
            <a:lvl4pPr lvl="3" algn="ctr" rtl="0">
              <a:lnSpc>
                <a:spcPct val="100000"/>
              </a:lnSpc>
              <a:spcBef>
                <a:spcPts val="0"/>
              </a:spcBef>
              <a:spcAft>
                <a:spcPts val="0"/>
              </a:spcAft>
              <a:buSzPts val="2600"/>
              <a:buNone/>
              <a:defRPr sz="3467"/>
            </a:lvl4pPr>
            <a:lvl5pPr lvl="4" algn="ctr" rtl="0">
              <a:lnSpc>
                <a:spcPct val="100000"/>
              </a:lnSpc>
              <a:spcBef>
                <a:spcPts val="0"/>
              </a:spcBef>
              <a:spcAft>
                <a:spcPts val="0"/>
              </a:spcAft>
              <a:buSzPts val="2600"/>
              <a:buNone/>
              <a:defRPr sz="3467"/>
            </a:lvl5pPr>
            <a:lvl6pPr lvl="5" algn="ctr" rtl="0">
              <a:lnSpc>
                <a:spcPct val="100000"/>
              </a:lnSpc>
              <a:spcBef>
                <a:spcPts val="0"/>
              </a:spcBef>
              <a:spcAft>
                <a:spcPts val="0"/>
              </a:spcAft>
              <a:buSzPts val="2600"/>
              <a:buNone/>
              <a:defRPr sz="3467"/>
            </a:lvl6pPr>
            <a:lvl7pPr lvl="6" algn="ctr" rtl="0">
              <a:lnSpc>
                <a:spcPct val="100000"/>
              </a:lnSpc>
              <a:spcBef>
                <a:spcPts val="0"/>
              </a:spcBef>
              <a:spcAft>
                <a:spcPts val="0"/>
              </a:spcAft>
              <a:buSzPts val="2600"/>
              <a:buNone/>
              <a:defRPr sz="3467"/>
            </a:lvl7pPr>
            <a:lvl8pPr lvl="7" algn="ctr" rtl="0">
              <a:lnSpc>
                <a:spcPct val="100000"/>
              </a:lnSpc>
              <a:spcBef>
                <a:spcPts val="0"/>
              </a:spcBef>
              <a:spcAft>
                <a:spcPts val="0"/>
              </a:spcAft>
              <a:buSzPts val="2600"/>
              <a:buNone/>
              <a:defRPr sz="3467"/>
            </a:lvl8pPr>
            <a:lvl9pPr lvl="8" algn="ctr" rtl="0">
              <a:lnSpc>
                <a:spcPct val="100000"/>
              </a:lnSpc>
              <a:spcBef>
                <a:spcPts val="0"/>
              </a:spcBef>
              <a:spcAft>
                <a:spcPts val="0"/>
              </a:spcAft>
              <a:buSzPts val="2600"/>
              <a:buNone/>
              <a:defRPr sz="3467"/>
            </a:lvl9pPr>
          </a:lstStyle>
          <a:p>
            <a:endParaRPr/>
          </a:p>
        </p:txBody>
      </p:sp>
      <p:sp>
        <p:nvSpPr>
          <p:cNvPr id="32" name="Google Shape;32;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Medium"/>
                <a:ea typeface="Roboto Medium"/>
                <a:cs typeface="Roboto Medium"/>
                <a:sym typeface="Roboto Medium"/>
              </a:defRPr>
            </a:lvl1pPr>
            <a:lvl2pPr lvl="1" rtl="0">
              <a:buNone/>
              <a:defRPr>
                <a:latin typeface="Roboto Medium"/>
                <a:ea typeface="Roboto Medium"/>
                <a:cs typeface="Roboto Medium"/>
                <a:sym typeface="Roboto Medium"/>
              </a:defRPr>
            </a:lvl2pPr>
            <a:lvl3pPr lvl="2" rtl="0">
              <a:buNone/>
              <a:defRPr>
                <a:latin typeface="Roboto Medium"/>
                <a:ea typeface="Roboto Medium"/>
                <a:cs typeface="Roboto Medium"/>
                <a:sym typeface="Roboto Medium"/>
              </a:defRPr>
            </a:lvl3pPr>
            <a:lvl4pPr lvl="3" rtl="0">
              <a:buNone/>
              <a:defRPr>
                <a:latin typeface="Roboto Medium"/>
                <a:ea typeface="Roboto Medium"/>
                <a:cs typeface="Roboto Medium"/>
                <a:sym typeface="Roboto Medium"/>
              </a:defRPr>
            </a:lvl4pPr>
            <a:lvl5pPr lvl="4" rtl="0">
              <a:buNone/>
              <a:defRPr>
                <a:latin typeface="Roboto Medium"/>
                <a:ea typeface="Roboto Medium"/>
                <a:cs typeface="Roboto Medium"/>
                <a:sym typeface="Roboto Medium"/>
              </a:defRPr>
            </a:lvl5pPr>
            <a:lvl6pPr lvl="5" rtl="0">
              <a:buNone/>
              <a:defRPr>
                <a:latin typeface="Roboto Medium"/>
                <a:ea typeface="Roboto Medium"/>
                <a:cs typeface="Roboto Medium"/>
                <a:sym typeface="Roboto Medium"/>
              </a:defRPr>
            </a:lvl6pPr>
            <a:lvl7pPr lvl="6" rtl="0">
              <a:buNone/>
              <a:defRPr>
                <a:latin typeface="Roboto Medium"/>
                <a:ea typeface="Roboto Medium"/>
                <a:cs typeface="Roboto Medium"/>
                <a:sym typeface="Roboto Medium"/>
              </a:defRPr>
            </a:lvl7pPr>
            <a:lvl8pPr lvl="7" rtl="0">
              <a:buNone/>
              <a:defRPr>
                <a:latin typeface="Roboto Medium"/>
                <a:ea typeface="Roboto Medium"/>
                <a:cs typeface="Roboto Medium"/>
                <a:sym typeface="Roboto Medium"/>
              </a:defRPr>
            </a:lvl8pPr>
            <a:lvl9pPr lvl="8" rtl="0">
              <a:buNone/>
              <a:defRPr>
                <a:latin typeface="Roboto Medium"/>
                <a:ea typeface="Roboto Medium"/>
                <a:cs typeface="Roboto Medium"/>
                <a:sym typeface="Roboto Medium"/>
              </a:defRPr>
            </a:lvl9pPr>
          </a:lstStyle>
          <a:p>
            <a:fld id="{00000000-1234-1234-1234-123412341234}" type="slidenum">
              <a:rPr lang="en" smtClean="0"/>
              <a:pPr/>
              <a:t>‹#›</a:t>
            </a:fld>
            <a:endParaRPr lang="en"/>
          </a:p>
        </p:txBody>
      </p:sp>
      <p:pic>
        <p:nvPicPr>
          <p:cNvPr id="33" name="Google Shape;33;p4"/>
          <p:cNvPicPr preferRelativeResize="0"/>
          <p:nvPr/>
        </p:nvPicPr>
        <p:blipFill>
          <a:blip r:embed="rId2">
            <a:alphaModFix/>
          </a:blip>
          <a:stretch>
            <a:fillRect/>
          </a:stretch>
        </p:blipFill>
        <p:spPr>
          <a:xfrm>
            <a:off x="4529302" y="195833"/>
            <a:ext cx="3133399" cy="1054168"/>
          </a:xfrm>
          <a:prstGeom prst="rect">
            <a:avLst/>
          </a:prstGeom>
          <a:noFill/>
          <a:ln>
            <a:noFill/>
          </a:ln>
        </p:spPr>
      </p:pic>
      <p:sp>
        <p:nvSpPr>
          <p:cNvPr id="34" name="Google Shape;34;p4"/>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pic>
        <p:nvPicPr>
          <p:cNvPr id="35" name="Google Shape;35;p4"/>
          <p:cNvPicPr preferRelativeResize="0"/>
          <p:nvPr/>
        </p:nvPicPr>
        <p:blipFill>
          <a:blip r:embed="rId3">
            <a:alphaModFix/>
          </a:blip>
          <a:stretch>
            <a:fillRect/>
          </a:stretch>
        </p:blipFill>
        <p:spPr>
          <a:xfrm>
            <a:off x="1435315" y="1249999"/>
            <a:ext cx="2256152" cy="1054167"/>
          </a:xfrm>
          <a:prstGeom prst="rect">
            <a:avLst/>
          </a:prstGeom>
          <a:noFill/>
          <a:ln>
            <a:noFill/>
          </a:ln>
        </p:spPr>
      </p:pic>
      <p:pic>
        <p:nvPicPr>
          <p:cNvPr id="36" name="Google Shape;36;p4"/>
          <p:cNvPicPr preferRelativeResize="0"/>
          <p:nvPr/>
        </p:nvPicPr>
        <p:blipFill>
          <a:blip r:embed="rId4">
            <a:alphaModFix/>
          </a:blip>
          <a:stretch>
            <a:fillRect/>
          </a:stretch>
        </p:blipFill>
        <p:spPr>
          <a:xfrm>
            <a:off x="7814637" y="1338759"/>
            <a:ext cx="2754500" cy="876632"/>
          </a:xfrm>
          <a:prstGeom prst="rect">
            <a:avLst/>
          </a:prstGeom>
          <a:noFill/>
          <a:ln>
            <a:noFill/>
          </a:ln>
        </p:spPr>
      </p:pic>
    </p:spTree>
    <p:extLst>
      <p:ext uri="{BB962C8B-B14F-4D97-AF65-F5344CB8AC3E}">
        <p14:creationId xmlns:p14="http://schemas.microsoft.com/office/powerpoint/2010/main" val="21655195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NFITX 1">
  <p:cSld name="INFITX 1">
    <p:bg>
      <p:bgPr>
        <a:solidFill>
          <a:srgbClr val="081621"/>
        </a:solidFill>
        <a:effectLst/>
      </p:bgPr>
    </p:bg>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l="19017" t="4079" r="23613" b="4244"/>
          <a:stretch/>
        </p:blipFill>
        <p:spPr>
          <a:xfrm>
            <a:off x="2" y="1"/>
            <a:ext cx="4291365" cy="6858001"/>
          </a:xfrm>
          <a:prstGeom prst="rect">
            <a:avLst/>
          </a:prstGeom>
          <a:noFill/>
          <a:ln>
            <a:noFill/>
          </a:ln>
        </p:spPr>
      </p:pic>
      <p:sp>
        <p:nvSpPr>
          <p:cNvPr id="39" name="Google Shape;39;p5"/>
          <p:cNvSpPr txBox="1">
            <a:spLocks noGrp="1"/>
          </p:cNvSpPr>
          <p:nvPr>
            <p:ph type="ctrTitle"/>
          </p:nvPr>
        </p:nvSpPr>
        <p:spPr>
          <a:xfrm>
            <a:off x="3687967" y="1822300"/>
            <a:ext cx="8030800" cy="22476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40" name="Google Shape;40;p5"/>
          <p:cNvSpPr txBox="1">
            <a:spLocks noGrp="1"/>
          </p:cNvSpPr>
          <p:nvPr>
            <p:ph type="subTitle" idx="1"/>
          </p:nvPr>
        </p:nvSpPr>
        <p:spPr>
          <a:xfrm>
            <a:off x="3687967" y="4022567"/>
            <a:ext cx="8178400" cy="2247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1780AD"/>
              </a:buClr>
              <a:buSzPts val="2600"/>
              <a:buFont typeface="Roboto Medium"/>
              <a:buNone/>
              <a:defRPr sz="3467">
                <a:solidFill>
                  <a:srgbClr val="1780AD"/>
                </a:solidFill>
                <a:latin typeface="Roboto Medium"/>
                <a:ea typeface="Roboto Medium"/>
                <a:cs typeface="Roboto Medium"/>
                <a:sym typeface="Roboto Medium"/>
              </a:defRPr>
            </a:lvl1pPr>
            <a:lvl2pPr lvl="1" algn="ctr" rtl="0">
              <a:lnSpc>
                <a:spcPct val="100000"/>
              </a:lnSpc>
              <a:spcBef>
                <a:spcPts val="0"/>
              </a:spcBef>
              <a:spcAft>
                <a:spcPts val="0"/>
              </a:spcAft>
              <a:buSzPts val="2600"/>
              <a:buNone/>
              <a:defRPr sz="3467"/>
            </a:lvl2pPr>
            <a:lvl3pPr lvl="2" algn="ctr" rtl="0">
              <a:lnSpc>
                <a:spcPct val="100000"/>
              </a:lnSpc>
              <a:spcBef>
                <a:spcPts val="0"/>
              </a:spcBef>
              <a:spcAft>
                <a:spcPts val="0"/>
              </a:spcAft>
              <a:buSzPts val="2600"/>
              <a:buNone/>
              <a:defRPr sz="3467"/>
            </a:lvl3pPr>
            <a:lvl4pPr lvl="3" algn="ctr" rtl="0">
              <a:lnSpc>
                <a:spcPct val="100000"/>
              </a:lnSpc>
              <a:spcBef>
                <a:spcPts val="0"/>
              </a:spcBef>
              <a:spcAft>
                <a:spcPts val="0"/>
              </a:spcAft>
              <a:buSzPts val="2600"/>
              <a:buNone/>
              <a:defRPr sz="3467"/>
            </a:lvl4pPr>
            <a:lvl5pPr lvl="4" algn="ctr" rtl="0">
              <a:lnSpc>
                <a:spcPct val="100000"/>
              </a:lnSpc>
              <a:spcBef>
                <a:spcPts val="0"/>
              </a:spcBef>
              <a:spcAft>
                <a:spcPts val="0"/>
              </a:spcAft>
              <a:buSzPts val="2600"/>
              <a:buNone/>
              <a:defRPr sz="3467"/>
            </a:lvl5pPr>
            <a:lvl6pPr lvl="5" algn="ctr" rtl="0">
              <a:lnSpc>
                <a:spcPct val="100000"/>
              </a:lnSpc>
              <a:spcBef>
                <a:spcPts val="0"/>
              </a:spcBef>
              <a:spcAft>
                <a:spcPts val="0"/>
              </a:spcAft>
              <a:buSzPts val="2600"/>
              <a:buNone/>
              <a:defRPr sz="3467"/>
            </a:lvl6pPr>
            <a:lvl7pPr lvl="6" algn="ctr" rtl="0">
              <a:lnSpc>
                <a:spcPct val="100000"/>
              </a:lnSpc>
              <a:spcBef>
                <a:spcPts val="0"/>
              </a:spcBef>
              <a:spcAft>
                <a:spcPts val="0"/>
              </a:spcAft>
              <a:buSzPts val="2600"/>
              <a:buNone/>
              <a:defRPr sz="3467"/>
            </a:lvl7pPr>
            <a:lvl8pPr lvl="7" algn="ctr" rtl="0">
              <a:lnSpc>
                <a:spcPct val="100000"/>
              </a:lnSpc>
              <a:spcBef>
                <a:spcPts val="0"/>
              </a:spcBef>
              <a:spcAft>
                <a:spcPts val="0"/>
              </a:spcAft>
              <a:buSzPts val="2600"/>
              <a:buNone/>
              <a:defRPr sz="3467"/>
            </a:lvl8pPr>
            <a:lvl9pPr lvl="8" algn="ctr" rtl="0">
              <a:lnSpc>
                <a:spcPct val="100000"/>
              </a:lnSpc>
              <a:spcBef>
                <a:spcPts val="0"/>
              </a:spcBef>
              <a:spcAft>
                <a:spcPts val="0"/>
              </a:spcAft>
              <a:buSzPts val="2600"/>
              <a:buNone/>
              <a:defRPr sz="3467"/>
            </a:lvl9pPr>
          </a:lstStyle>
          <a:p>
            <a:endParaRPr/>
          </a:p>
        </p:txBody>
      </p:sp>
      <p:sp>
        <p:nvSpPr>
          <p:cNvPr id="41" name="Google Shape;41;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Medium"/>
                <a:ea typeface="Roboto Medium"/>
                <a:cs typeface="Roboto Medium"/>
                <a:sym typeface="Roboto Medium"/>
              </a:defRPr>
            </a:lvl1pPr>
            <a:lvl2pPr lvl="1" rtl="0">
              <a:buNone/>
              <a:defRPr>
                <a:latin typeface="Roboto Medium"/>
                <a:ea typeface="Roboto Medium"/>
                <a:cs typeface="Roboto Medium"/>
                <a:sym typeface="Roboto Medium"/>
              </a:defRPr>
            </a:lvl2pPr>
            <a:lvl3pPr lvl="2" rtl="0">
              <a:buNone/>
              <a:defRPr>
                <a:latin typeface="Roboto Medium"/>
                <a:ea typeface="Roboto Medium"/>
                <a:cs typeface="Roboto Medium"/>
                <a:sym typeface="Roboto Medium"/>
              </a:defRPr>
            </a:lvl3pPr>
            <a:lvl4pPr lvl="3" rtl="0">
              <a:buNone/>
              <a:defRPr>
                <a:latin typeface="Roboto Medium"/>
                <a:ea typeface="Roboto Medium"/>
                <a:cs typeface="Roboto Medium"/>
                <a:sym typeface="Roboto Medium"/>
              </a:defRPr>
            </a:lvl4pPr>
            <a:lvl5pPr lvl="4" rtl="0">
              <a:buNone/>
              <a:defRPr>
                <a:latin typeface="Roboto Medium"/>
                <a:ea typeface="Roboto Medium"/>
                <a:cs typeface="Roboto Medium"/>
                <a:sym typeface="Roboto Medium"/>
              </a:defRPr>
            </a:lvl5pPr>
            <a:lvl6pPr lvl="5" rtl="0">
              <a:buNone/>
              <a:defRPr>
                <a:latin typeface="Roboto Medium"/>
                <a:ea typeface="Roboto Medium"/>
                <a:cs typeface="Roboto Medium"/>
                <a:sym typeface="Roboto Medium"/>
              </a:defRPr>
            </a:lvl6pPr>
            <a:lvl7pPr lvl="6" rtl="0">
              <a:buNone/>
              <a:defRPr>
                <a:latin typeface="Roboto Medium"/>
                <a:ea typeface="Roboto Medium"/>
                <a:cs typeface="Roboto Medium"/>
                <a:sym typeface="Roboto Medium"/>
              </a:defRPr>
            </a:lvl7pPr>
            <a:lvl8pPr lvl="7" rtl="0">
              <a:buNone/>
              <a:defRPr>
                <a:latin typeface="Roboto Medium"/>
                <a:ea typeface="Roboto Medium"/>
                <a:cs typeface="Roboto Medium"/>
                <a:sym typeface="Roboto Medium"/>
              </a:defRPr>
            </a:lvl8pPr>
            <a:lvl9pPr lvl="8" rtl="0">
              <a:buNone/>
              <a:defRPr>
                <a:latin typeface="Roboto Medium"/>
                <a:ea typeface="Roboto Medium"/>
                <a:cs typeface="Roboto Medium"/>
                <a:sym typeface="Roboto Medium"/>
              </a:defRPr>
            </a:lvl9pPr>
          </a:lstStyle>
          <a:p>
            <a:fld id="{00000000-1234-1234-1234-123412341234}" type="slidenum">
              <a:rPr lang="en" smtClean="0"/>
              <a:pPr/>
              <a:t>‹#›</a:t>
            </a:fld>
            <a:endParaRPr lang="en"/>
          </a:p>
        </p:txBody>
      </p:sp>
      <p:sp>
        <p:nvSpPr>
          <p:cNvPr id="42" name="Google Shape;42;p5"/>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solidFill>
                  <a:srgbClr val="1780AD"/>
                </a:solidFill>
                <a:latin typeface="Montserrat"/>
                <a:ea typeface="Montserrat"/>
                <a:cs typeface="Montserrat"/>
                <a:sym typeface="Montserrat"/>
              </a:rPr>
              <a:t>Company  Confidential</a:t>
            </a:r>
            <a:endParaRPr sz="933">
              <a:solidFill>
                <a:srgbClr val="1780AD"/>
              </a:solidFill>
              <a:latin typeface="Montserrat"/>
              <a:ea typeface="Montserrat"/>
              <a:cs typeface="Montserrat"/>
              <a:sym typeface="Montserrat"/>
            </a:endParaRPr>
          </a:p>
        </p:txBody>
      </p:sp>
    </p:spTree>
    <p:extLst>
      <p:ext uri="{BB962C8B-B14F-4D97-AF65-F5344CB8AC3E}">
        <p14:creationId xmlns:p14="http://schemas.microsoft.com/office/powerpoint/2010/main" val="792476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NFITX 1 1">
  <p:cSld name="INFITX 1 1">
    <p:bg>
      <p:bgPr>
        <a:solidFill>
          <a:srgbClr val="081621"/>
        </a:solidFill>
        <a:effectLst/>
      </p:bgPr>
    </p:bg>
    <p:spTree>
      <p:nvGrpSpPr>
        <p:cNvPr id="1" name="Shape 43"/>
        <p:cNvGrpSpPr/>
        <p:nvPr/>
      </p:nvGrpSpPr>
      <p:grpSpPr>
        <a:xfrm>
          <a:off x="0" y="0"/>
          <a:ext cx="0" cy="0"/>
          <a:chOff x="0" y="0"/>
          <a:chExt cx="0" cy="0"/>
        </a:xfrm>
      </p:grpSpPr>
      <p:sp>
        <p:nvSpPr>
          <p:cNvPr id="44" name="Google Shape;44;p6"/>
          <p:cNvSpPr txBox="1">
            <a:spLocks noGrp="1"/>
          </p:cNvSpPr>
          <p:nvPr>
            <p:ph type="ctrTitle"/>
          </p:nvPr>
        </p:nvSpPr>
        <p:spPr>
          <a:xfrm>
            <a:off x="3687967" y="1822300"/>
            <a:ext cx="8030800" cy="22476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45" name="Google Shape;45;p6"/>
          <p:cNvSpPr txBox="1">
            <a:spLocks noGrp="1"/>
          </p:cNvSpPr>
          <p:nvPr>
            <p:ph type="subTitle" idx="1"/>
          </p:nvPr>
        </p:nvSpPr>
        <p:spPr>
          <a:xfrm>
            <a:off x="3687967" y="4022567"/>
            <a:ext cx="8178400" cy="2247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1780AD"/>
              </a:buClr>
              <a:buSzPts val="2600"/>
              <a:buFont typeface="Roboto Medium"/>
              <a:buNone/>
              <a:defRPr sz="3467">
                <a:solidFill>
                  <a:srgbClr val="1780AD"/>
                </a:solidFill>
                <a:latin typeface="Roboto Medium"/>
                <a:ea typeface="Roboto Medium"/>
                <a:cs typeface="Roboto Medium"/>
                <a:sym typeface="Roboto Medium"/>
              </a:defRPr>
            </a:lvl1pPr>
            <a:lvl2pPr lvl="1" algn="ctr" rtl="0">
              <a:lnSpc>
                <a:spcPct val="100000"/>
              </a:lnSpc>
              <a:spcBef>
                <a:spcPts val="0"/>
              </a:spcBef>
              <a:spcAft>
                <a:spcPts val="0"/>
              </a:spcAft>
              <a:buSzPts val="2600"/>
              <a:buNone/>
              <a:defRPr sz="3467"/>
            </a:lvl2pPr>
            <a:lvl3pPr lvl="2" algn="ctr" rtl="0">
              <a:lnSpc>
                <a:spcPct val="100000"/>
              </a:lnSpc>
              <a:spcBef>
                <a:spcPts val="0"/>
              </a:spcBef>
              <a:spcAft>
                <a:spcPts val="0"/>
              </a:spcAft>
              <a:buSzPts val="2600"/>
              <a:buNone/>
              <a:defRPr sz="3467"/>
            </a:lvl3pPr>
            <a:lvl4pPr lvl="3" algn="ctr" rtl="0">
              <a:lnSpc>
                <a:spcPct val="100000"/>
              </a:lnSpc>
              <a:spcBef>
                <a:spcPts val="0"/>
              </a:spcBef>
              <a:spcAft>
                <a:spcPts val="0"/>
              </a:spcAft>
              <a:buSzPts val="2600"/>
              <a:buNone/>
              <a:defRPr sz="3467"/>
            </a:lvl4pPr>
            <a:lvl5pPr lvl="4" algn="ctr" rtl="0">
              <a:lnSpc>
                <a:spcPct val="100000"/>
              </a:lnSpc>
              <a:spcBef>
                <a:spcPts val="0"/>
              </a:spcBef>
              <a:spcAft>
                <a:spcPts val="0"/>
              </a:spcAft>
              <a:buSzPts val="2600"/>
              <a:buNone/>
              <a:defRPr sz="3467"/>
            </a:lvl5pPr>
            <a:lvl6pPr lvl="5" algn="ctr" rtl="0">
              <a:lnSpc>
                <a:spcPct val="100000"/>
              </a:lnSpc>
              <a:spcBef>
                <a:spcPts val="0"/>
              </a:spcBef>
              <a:spcAft>
                <a:spcPts val="0"/>
              </a:spcAft>
              <a:buSzPts val="2600"/>
              <a:buNone/>
              <a:defRPr sz="3467"/>
            </a:lvl6pPr>
            <a:lvl7pPr lvl="6" algn="ctr" rtl="0">
              <a:lnSpc>
                <a:spcPct val="100000"/>
              </a:lnSpc>
              <a:spcBef>
                <a:spcPts val="0"/>
              </a:spcBef>
              <a:spcAft>
                <a:spcPts val="0"/>
              </a:spcAft>
              <a:buSzPts val="2600"/>
              <a:buNone/>
              <a:defRPr sz="3467"/>
            </a:lvl7pPr>
            <a:lvl8pPr lvl="7" algn="ctr" rtl="0">
              <a:lnSpc>
                <a:spcPct val="100000"/>
              </a:lnSpc>
              <a:spcBef>
                <a:spcPts val="0"/>
              </a:spcBef>
              <a:spcAft>
                <a:spcPts val="0"/>
              </a:spcAft>
              <a:buSzPts val="2600"/>
              <a:buNone/>
              <a:defRPr sz="3467"/>
            </a:lvl8pPr>
            <a:lvl9pPr lvl="8" algn="ctr" rtl="0">
              <a:lnSpc>
                <a:spcPct val="100000"/>
              </a:lnSpc>
              <a:spcBef>
                <a:spcPts val="0"/>
              </a:spcBef>
              <a:spcAft>
                <a:spcPts val="0"/>
              </a:spcAft>
              <a:buSzPts val="2600"/>
              <a:buNone/>
              <a:defRPr sz="3467"/>
            </a:lvl9pPr>
          </a:lstStyle>
          <a:p>
            <a:endParaRPr/>
          </a:p>
        </p:txBody>
      </p:sp>
      <p:sp>
        <p:nvSpPr>
          <p:cNvPr id="46" name="Google Shape;46;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Medium"/>
                <a:ea typeface="Roboto Medium"/>
                <a:cs typeface="Roboto Medium"/>
                <a:sym typeface="Roboto Medium"/>
              </a:defRPr>
            </a:lvl1pPr>
            <a:lvl2pPr lvl="1" rtl="0">
              <a:buNone/>
              <a:defRPr>
                <a:latin typeface="Roboto Medium"/>
                <a:ea typeface="Roboto Medium"/>
                <a:cs typeface="Roboto Medium"/>
                <a:sym typeface="Roboto Medium"/>
              </a:defRPr>
            </a:lvl2pPr>
            <a:lvl3pPr lvl="2" rtl="0">
              <a:buNone/>
              <a:defRPr>
                <a:latin typeface="Roboto Medium"/>
                <a:ea typeface="Roboto Medium"/>
                <a:cs typeface="Roboto Medium"/>
                <a:sym typeface="Roboto Medium"/>
              </a:defRPr>
            </a:lvl3pPr>
            <a:lvl4pPr lvl="3" rtl="0">
              <a:buNone/>
              <a:defRPr>
                <a:latin typeface="Roboto Medium"/>
                <a:ea typeface="Roboto Medium"/>
                <a:cs typeface="Roboto Medium"/>
                <a:sym typeface="Roboto Medium"/>
              </a:defRPr>
            </a:lvl4pPr>
            <a:lvl5pPr lvl="4" rtl="0">
              <a:buNone/>
              <a:defRPr>
                <a:latin typeface="Roboto Medium"/>
                <a:ea typeface="Roboto Medium"/>
                <a:cs typeface="Roboto Medium"/>
                <a:sym typeface="Roboto Medium"/>
              </a:defRPr>
            </a:lvl5pPr>
            <a:lvl6pPr lvl="5" rtl="0">
              <a:buNone/>
              <a:defRPr>
                <a:latin typeface="Roboto Medium"/>
                <a:ea typeface="Roboto Medium"/>
                <a:cs typeface="Roboto Medium"/>
                <a:sym typeface="Roboto Medium"/>
              </a:defRPr>
            </a:lvl6pPr>
            <a:lvl7pPr lvl="6" rtl="0">
              <a:buNone/>
              <a:defRPr>
                <a:latin typeface="Roboto Medium"/>
                <a:ea typeface="Roboto Medium"/>
                <a:cs typeface="Roboto Medium"/>
                <a:sym typeface="Roboto Medium"/>
              </a:defRPr>
            </a:lvl7pPr>
            <a:lvl8pPr lvl="7" rtl="0">
              <a:buNone/>
              <a:defRPr>
                <a:latin typeface="Roboto Medium"/>
                <a:ea typeface="Roboto Medium"/>
                <a:cs typeface="Roboto Medium"/>
                <a:sym typeface="Roboto Medium"/>
              </a:defRPr>
            </a:lvl8pPr>
            <a:lvl9pPr lvl="8" rtl="0">
              <a:buNone/>
              <a:defRPr>
                <a:latin typeface="Roboto Medium"/>
                <a:ea typeface="Roboto Medium"/>
                <a:cs typeface="Roboto Medium"/>
                <a:sym typeface="Roboto Medium"/>
              </a:defRPr>
            </a:lvl9pPr>
          </a:lstStyle>
          <a:p>
            <a:fld id="{00000000-1234-1234-1234-123412341234}" type="slidenum">
              <a:rPr lang="en" smtClean="0"/>
              <a:pPr/>
              <a:t>‹#›</a:t>
            </a:fld>
            <a:endParaRPr lang="en"/>
          </a:p>
        </p:txBody>
      </p:sp>
      <p:sp>
        <p:nvSpPr>
          <p:cNvPr id="47" name="Google Shape;47;p6"/>
          <p:cNvSpPr txBox="1"/>
          <p:nvPr/>
        </p:nvSpPr>
        <p:spPr>
          <a:xfrm>
            <a:off x="4743100" y="6522401"/>
            <a:ext cx="2776800" cy="410393"/>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 sz="1067">
                <a:solidFill>
                  <a:srgbClr val="1780AD"/>
                </a:solidFill>
                <a:latin typeface="Roboto"/>
                <a:ea typeface="Roboto"/>
                <a:cs typeface="Roboto"/>
                <a:sym typeface="Roboto"/>
              </a:rPr>
              <a:t>Inclusive Financial Technology Experts</a:t>
            </a:r>
            <a:endParaRPr sz="1067">
              <a:solidFill>
                <a:srgbClr val="1780AD"/>
              </a:solidFill>
              <a:latin typeface="Roboto"/>
              <a:ea typeface="Roboto"/>
              <a:cs typeface="Roboto"/>
              <a:sym typeface="Roboto"/>
            </a:endParaRPr>
          </a:p>
        </p:txBody>
      </p:sp>
      <p:pic>
        <p:nvPicPr>
          <p:cNvPr id="48" name="Google Shape;48;p6"/>
          <p:cNvPicPr preferRelativeResize="0"/>
          <p:nvPr/>
        </p:nvPicPr>
        <p:blipFill>
          <a:blip r:embed="rId2">
            <a:alphaModFix/>
          </a:blip>
          <a:stretch>
            <a:fillRect/>
          </a:stretch>
        </p:blipFill>
        <p:spPr>
          <a:xfrm>
            <a:off x="220233" y="220200"/>
            <a:ext cx="1790499" cy="1790499"/>
          </a:xfrm>
          <a:prstGeom prst="rect">
            <a:avLst/>
          </a:prstGeom>
          <a:noFill/>
          <a:ln>
            <a:noFill/>
          </a:ln>
        </p:spPr>
      </p:pic>
    </p:spTree>
    <p:extLst>
      <p:ext uri="{BB962C8B-B14F-4D97-AF65-F5344CB8AC3E}">
        <p14:creationId xmlns:p14="http://schemas.microsoft.com/office/powerpoint/2010/main" val="10858932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Font typeface="Roboto"/>
              <a:buNone/>
              <a:defRPr sz="4800">
                <a:latin typeface="Roboto"/>
                <a:ea typeface="Roboto"/>
                <a:cs typeface="Roboto"/>
                <a:sym typeface="Roboto"/>
              </a:defRPr>
            </a:lvl1pPr>
            <a:lvl2pPr lvl="1" algn="ctr" rtl="0">
              <a:spcBef>
                <a:spcPts val="0"/>
              </a:spcBef>
              <a:spcAft>
                <a:spcPts val="0"/>
              </a:spcAft>
              <a:buSzPts val="3600"/>
              <a:buFont typeface="Roboto"/>
              <a:buNone/>
              <a:defRPr sz="4800">
                <a:latin typeface="Roboto"/>
                <a:ea typeface="Roboto"/>
                <a:cs typeface="Roboto"/>
                <a:sym typeface="Roboto"/>
              </a:defRPr>
            </a:lvl2pPr>
            <a:lvl3pPr lvl="2" algn="ctr" rtl="0">
              <a:spcBef>
                <a:spcPts val="0"/>
              </a:spcBef>
              <a:spcAft>
                <a:spcPts val="0"/>
              </a:spcAft>
              <a:buSzPts val="3600"/>
              <a:buFont typeface="Roboto"/>
              <a:buNone/>
              <a:defRPr sz="4800">
                <a:latin typeface="Roboto"/>
                <a:ea typeface="Roboto"/>
                <a:cs typeface="Roboto"/>
                <a:sym typeface="Roboto"/>
              </a:defRPr>
            </a:lvl3pPr>
            <a:lvl4pPr lvl="3" algn="ctr" rtl="0">
              <a:spcBef>
                <a:spcPts val="0"/>
              </a:spcBef>
              <a:spcAft>
                <a:spcPts val="0"/>
              </a:spcAft>
              <a:buSzPts val="3600"/>
              <a:buFont typeface="Roboto"/>
              <a:buNone/>
              <a:defRPr sz="4800">
                <a:latin typeface="Roboto"/>
                <a:ea typeface="Roboto"/>
                <a:cs typeface="Roboto"/>
                <a:sym typeface="Roboto"/>
              </a:defRPr>
            </a:lvl4pPr>
            <a:lvl5pPr lvl="4" algn="ctr" rtl="0">
              <a:spcBef>
                <a:spcPts val="0"/>
              </a:spcBef>
              <a:spcAft>
                <a:spcPts val="0"/>
              </a:spcAft>
              <a:buSzPts val="3600"/>
              <a:buFont typeface="Roboto"/>
              <a:buNone/>
              <a:defRPr sz="4800">
                <a:latin typeface="Roboto"/>
                <a:ea typeface="Roboto"/>
                <a:cs typeface="Roboto"/>
                <a:sym typeface="Roboto"/>
              </a:defRPr>
            </a:lvl5pPr>
            <a:lvl6pPr lvl="5" algn="ctr" rtl="0">
              <a:spcBef>
                <a:spcPts val="0"/>
              </a:spcBef>
              <a:spcAft>
                <a:spcPts val="0"/>
              </a:spcAft>
              <a:buSzPts val="3600"/>
              <a:buFont typeface="Roboto"/>
              <a:buNone/>
              <a:defRPr sz="4800">
                <a:latin typeface="Roboto"/>
                <a:ea typeface="Roboto"/>
                <a:cs typeface="Roboto"/>
                <a:sym typeface="Roboto"/>
              </a:defRPr>
            </a:lvl6pPr>
            <a:lvl7pPr lvl="6" algn="ctr" rtl="0">
              <a:spcBef>
                <a:spcPts val="0"/>
              </a:spcBef>
              <a:spcAft>
                <a:spcPts val="0"/>
              </a:spcAft>
              <a:buSzPts val="3600"/>
              <a:buFont typeface="Roboto"/>
              <a:buNone/>
              <a:defRPr sz="4800">
                <a:latin typeface="Roboto"/>
                <a:ea typeface="Roboto"/>
                <a:cs typeface="Roboto"/>
                <a:sym typeface="Roboto"/>
              </a:defRPr>
            </a:lvl7pPr>
            <a:lvl8pPr lvl="7" algn="ctr" rtl="0">
              <a:spcBef>
                <a:spcPts val="0"/>
              </a:spcBef>
              <a:spcAft>
                <a:spcPts val="0"/>
              </a:spcAft>
              <a:buSzPts val="3600"/>
              <a:buFont typeface="Roboto"/>
              <a:buNone/>
              <a:defRPr sz="4800">
                <a:latin typeface="Roboto"/>
                <a:ea typeface="Roboto"/>
                <a:cs typeface="Roboto"/>
                <a:sym typeface="Roboto"/>
              </a:defRPr>
            </a:lvl8pPr>
            <a:lvl9pPr lvl="8" algn="ctr" rtl="0">
              <a:spcBef>
                <a:spcPts val="0"/>
              </a:spcBef>
              <a:spcAft>
                <a:spcPts val="0"/>
              </a:spcAft>
              <a:buSzPts val="3600"/>
              <a:buFont typeface="Roboto"/>
              <a:buNone/>
              <a:defRPr sz="4800">
                <a:latin typeface="Roboto"/>
                <a:ea typeface="Roboto"/>
                <a:cs typeface="Roboto"/>
                <a:sym typeface="Roboto"/>
              </a:defRPr>
            </a:lvl9pPr>
          </a:lstStyle>
          <a:p>
            <a:endParaRPr/>
          </a:p>
        </p:txBody>
      </p:sp>
      <p:sp>
        <p:nvSpPr>
          <p:cNvPr id="51" name="Google Shape;5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pic>
        <p:nvPicPr>
          <p:cNvPr id="52" name="Google Shape;52;p7"/>
          <p:cNvPicPr preferRelativeResize="0"/>
          <p:nvPr/>
        </p:nvPicPr>
        <p:blipFill>
          <a:blip r:embed="rId2">
            <a:alphaModFix/>
          </a:blip>
          <a:stretch>
            <a:fillRect/>
          </a:stretch>
        </p:blipFill>
        <p:spPr>
          <a:xfrm>
            <a:off x="9877934" y="90234"/>
            <a:ext cx="2209409" cy="743300"/>
          </a:xfrm>
          <a:prstGeom prst="rect">
            <a:avLst/>
          </a:prstGeom>
          <a:noFill/>
          <a:ln>
            <a:noFill/>
          </a:ln>
        </p:spPr>
      </p:pic>
      <p:sp>
        <p:nvSpPr>
          <p:cNvPr id="53" name="Google Shape;53;p7"/>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23772876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Font typeface="Roboto"/>
              <a:buNone/>
              <a:defRPr sz="4800">
                <a:latin typeface="Roboto"/>
                <a:ea typeface="Roboto"/>
                <a:cs typeface="Roboto"/>
                <a:sym typeface="Roboto"/>
              </a:defRPr>
            </a:lvl1pPr>
            <a:lvl2pPr lvl="1" algn="ctr" rtl="0">
              <a:spcBef>
                <a:spcPts val="0"/>
              </a:spcBef>
              <a:spcAft>
                <a:spcPts val="0"/>
              </a:spcAft>
              <a:buSzPts val="3600"/>
              <a:buFont typeface="Roboto"/>
              <a:buNone/>
              <a:defRPr sz="4800">
                <a:latin typeface="Roboto"/>
                <a:ea typeface="Roboto"/>
                <a:cs typeface="Roboto"/>
                <a:sym typeface="Roboto"/>
              </a:defRPr>
            </a:lvl2pPr>
            <a:lvl3pPr lvl="2" algn="ctr" rtl="0">
              <a:spcBef>
                <a:spcPts val="0"/>
              </a:spcBef>
              <a:spcAft>
                <a:spcPts val="0"/>
              </a:spcAft>
              <a:buSzPts val="3600"/>
              <a:buFont typeface="Roboto"/>
              <a:buNone/>
              <a:defRPr sz="4800">
                <a:latin typeface="Roboto"/>
                <a:ea typeface="Roboto"/>
                <a:cs typeface="Roboto"/>
                <a:sym typeface="Roboto"/>
              </a:defRPr>
            </a:lvl3pPr>
            <a:lvl4pPr lvl="3" algn="ctr" rtl="0">
              <a:spcBef>
                <a:spcPts val="0"/>
              </a:spcBef>
              <a:spcAft>
                <a:spcPts val="0"/>
              </a:spcAft>
              <a:buSzPts val="3600"/>
              <a:buFont typeface="Roboto"/>
              <a:buNone/>
              <a:defRPr sz="4800">
                <a:latin typeface="Roboto"/>
                <a:ea typeface="Roboto"/>
                <a:cs typeface="Roboto"/>
                <a:sym typeface="Roboto"/>
              </a:defRPr>
            </a:lvl4pPr>
            <a:lvl5pPr lvl="4" algn="ctr" rtl="0">
              <a:spcBef>
                <a:spcPts val="0"/>
              </a:spcBef>
              <a:spcAft>
                <a:spcPts val="0"/>
              </a:spcAft>
              <a:buSzPts val="3600"/>
              <a:buFont typeface="Roboto"/>
              <a:buNone/>
              <a:defRPr sz="4800">
                <a:latin typeface="Roboto"/>
                <a:ea typeface="Roboto"/>
                <a:cs typeface="Roboto"/>
                <a:sym typeface="Roboto"/>
              </a:defRPr>
            </a:lvl5pPr>
            <a:lvl6pPr lvl="5" algn="ctr" rtl="0">
              <a:spcBef>
                <a:spcPts val="0"/>
              </a:spcBef>
              <a:spcAft>
                <a:spcPts val="0"/>
              </a:spcAft>
              <a:buSzPts val="3600"/>
              <a:buFont typeface="Roboto"/>
              <a:buNone/>
              <a:defRPr sz="4800">
                <a:latin typeface="Roboto"/>
                <a:ea typeface="Roboto"/>
                <a:cs typeface="Roboto"/>
                <a:sym typeface="Roboto"/>
              </a:defRPr>
            </a:lvl6pPr>
            <a:lvl7pPr lvl="6" algn="ctr" rtl="0">
              <a:spcBef>
                <a:spcPts val="0"/>
              </a:spcBef>
              <a:spcAft>
                <a:spcPts val="0"/>
              </a:spcAft>
              <a:buSzPts val="3600"/>
              <a:buFont typeface="Roboto"/>
              <a:buNone/>
              <a:defRPr sz="4800">
                <a:latin typeface="Roboto"/>
                <a:ea typeface="Roboto"/>
                <a:cs typeface="Roboto"/>
                <a:sym typeface="Roboto"/>
              </a:defRPr>
            </a:lvl7pPr>
            <a:lvl8pPr lvl="7" algn="ctr" rtl="0">
              <a:spcBef>
                <a:spcPts val="0"/>
              </a:spcBef>
              <a:spcAft>
                <a:spcPts val="0"/>
              </a:spcAft>
              <a:buSzPts val="3600"/>
              <a:buFont typeface="Roboto"/>
              <a:buNone/>
              <a:defRPr sz="4800">
                <a:latin typeface="Roboto"/>
                <a:ea typeface="Roboto"/>
                <a:cs typeface="Roboto"/>
                <a:sym typeface="Roboto"/>
              </a:defRPr>
            </a:lvl8pPr>
            <a:lvl9pPr lvl="8" algn="ctr" rtl="0">
              <a:spcBef>
                <a:spcPts val="0"/>
              </a:spcBef>
              <a:spcAft>
                <a:spcPts val="0"/>
              </a:spcAft>
              <a:buSzPts val="3600"/>
              <a:buFont typeface="Roboto"/>
              <a:buNone/>
              <a:defRPr sz="4800">
                <a:latin typeface="Roboto"/>
                <a:ea typeface="Roboto"/>
                <a:cs typeface="Roboto"/>
                <a:sym typeface="Roboto"/>
              </a:defRPr>
            </a:lvl9pPr>
          </a:lstStyle>
          <a:p>
            <a:endParaRPr/>
          </a:p>
        </p:txBody>
      </p:sp>
      <p:sp>
        <p:nvSpPr>
          <p:cNvPr id="56" name="Google Shape;56;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pic>
        <p:nvPicPr>
          <p:cNvPr id="57" name="Google Shape;57;p8"/>
          <p:cNvPicPr preferRelativeResize="0"/>
          <p:nvPr/>
        </p:nvPicPr>
        <p:blipFill>
          <a:blip r:embed="rId2">
            <a:alphaModFix/>
          </a:blip>
          <a:stretch>
            <a:fillRect/>
          </a:stretch>
        </p:blipFill>
        <p:spPr>
          <a:xfrm>
            <a:off x="9836100" y="90234"/>
            <a:ext cx="2251899" cy="743300"/>
          </a:xfrm>
          <a:prstGeom prst="rect">
            <a:avLst/>
          </a:prstGeom>
          <a:noFill/>
          <a:ln>
            <a:noFill/>
          </a:ln>
        </p:spPr>
      </p:pic>
      <p:sp>
        <p:nvSpPr>
          <p:cNvPr id="58" name="Google Shape;58;p8"/>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4515878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9"/>
        <p:cNvGrpSpPr/>
        <p:nvPr/>
      </p:nvGrpSpPr>
      <p:grpSpPr>
        <a:xfrm>
          <a:off x="0" y="0"/>
          <a:ext cx="0" cy="0"/>
          <a:chOff x="0" y="0"/>
          <a:chExt cx="0" cy="0"/>
        </a:xfrm>
      </p:grpSpPr>
      <p:sp>
        <p:nvSpPr>
          <p:cNvPr id="60" name="Google Shape;60;p9"/>
          <p:cNvSpPr/>
          <p:nvPr/>
        </p:nvSpPr>
        <p:spPr>
          <a:xfrm>
            <a:off x="-21700" y="-21700"/>
            <a:ext cx="12252400" cy="1091200"/>
          </a:xfrm>
          <a:prstGeom prst="rect">
            <a:avLst/>
          </a:prstGeom>
          <a:solidFill>
            <a:srgbClr val="08162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9"/>
          <p:cNvSpPr txBox="1">
            <a:spLocks noGrp="1"/>
          </p:cNvSpPr>
          <p:nvPr>
            <p:ph type="title"/>
          </p:nvPr>
        </p:nvSpPr>
        <p:spPr>
          <a:xfrm>
            <a:off x="415600" y="172143"/>
            <a:ext cx="8320000" cy="763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9"/>
          <p:cNvSpPr txBox="1">
            <a:spLocks noGrp="1"/>
          </p:cNvSpPr>
          <p:nvPr>
            <p:ph type="body" idx="1"/>
          </p:nvPr>
        </p:nvSpPr>
        <p:spPr>
          <a:xfrm>
            <a:off x="415600" y="1446633"/>
            <a:ext cx="11360800" cy="47468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Font typeface="Roboto"/>
              <a:buChar char="○"/>
              <a:defRPr>
                <a:latin typeface="Roboto"/>
                <a:ea typeface="Roboto"/>
                <a:cs typeface="Roboto"/>
                <a:sym typeface="Roboto"/>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63" name="Google Shape;63;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grpSp>
        <p:nvGrpSpPr>
          <p:cNvPr id="64" name="Google Shape;64;p9"/>
          <p:cNvGrpSpPr/>
          <p:nvPr/>
        </p:nvGrpSpPr>
        <p:grpSpPr>
          <a:xfrm>
            <a:off x="-21699" y="1058795"/>
            <a:ext cx="12252500" cy="60959"/>
            <a:chOff x="-16275" y="794131"/>
            <a:chExt cx="9189375" cy="73800"/>
          </a:xfrm>
        </p:grpSpPr>
        <p:sp>
          <p:nvSpPr>
            <p:cNvPr id="65" name="Google Shape;65;p9"/>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9"/>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9"/>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68" name="Google Shape;68;p9"/>
          <p:cNvPicPr preferRelativeResize="0"/>
          <p:nvPr/>
        </p:nvPicPr>
        <p:blipFill>
          <a:blip r:embed="rId2">
            <a:alphaModFix/>
          </a:blip>
          <a:stretch>
            <a:fillRect/>
          </a:stretch>
        </p:blipFill>
        <p:spPr>
          <a:xfrm>
            <a:off x="9836100" y="90234"/>
            <a:ext cx="2251899" cy="743300"/>
          </a:xfrm>
          <a:prstGeom prst="rect">
            <a:avLst/>
          </a:prstGeom>
          <a:noFill/>
          <a:ln>
            <a:noFill/>
          </a:ln>
        </p:spPr>
      </p:pic>
      <p:sp>
        <p:nvSpPr>
          <p:cNvPr id="69" name="Google Shape;69;p9"/>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239619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D5334-B1E7-4638-B7A6-85C7126A3E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M"/>
          </a:p>
        </p:txBody>
      </p:sp>
      <p:sp>
        <p:nvSpPr>
          <p:cNvPr id="3" name="Text Placeholder 2">
            <a:extLst>
              <a:ext uri="{FF2B5EF4-FFF2-40B4-BE49-F238E27FC236}">
                <a16:creationId xmlns:a16="http://schemas.microsoft.com/office/drawing/2014/main" id="{68BBEDB3-5048-48F9-AD7A-9A1E538458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3F7EA0-7EF0-46F8-AFA1-4F9A54AEFE43}"/>
              </a:ext>
            </a:extLst>
          </p:cNvPr>
          <p:cNvSpPr>
            <a:spLocks noGrp="1"/>
          </p:cNvSpPr>
          <p:nvPr>
            <p:ph type="dt" sz="half" idx="10"/>
          </p:nvPr>
        </p:nvSpPr>
        <p:spPr/>
        <p:txBody>
          <a:bodyPr/>
          <a:lstStyle/>
          <a:p>
            <a:fld id="{B6E1E5A2-EAD6-4E81-A71D-A4F3DFFBF9BC}" type="datetimeFigureOut">
              <a:rPr lang="en-ZM" smtClean="0"/>
              <a:t>11/13/2024</a:t>
            </a:fld>
            <a:endParaRPr lang="en-ZM" dirty="0"/>
          </a:p>
        </p:txBody>
      </p:sp>
      <p:sp>
        <p:nvSpPr>
          <p:cNvPr id="5" name="Footer Placeholder 4">
            <a:extLst>
              <a:ext uri="{FF2B5EF4-FFF2-40B4-BE49-F238E27FC236}">
                <a16:creationId xmlns:a16="http://schemas.microsoft.com/office/drawing/2014/main" id="{91808C95-A529-47D8-A49D-22CAC9FCB4BE}"/>
              </a:ext>
            </a:extLst>
          </p:cNvPr>
          <p:cNvSpPr>
            <a:spLocks noGrp="1"/>
          </p:cNvSpPr>
          <p:nvPr>
            <p:ph type="ftr" sz="quarter" idx="11"/>
          </p:nvPr>
        </p:nvSpPr>
        <p:spPr/>
        <p:txBody>
          <a:bodyPr/>
          <a:lstStyle/>
          <a:p>
            <a:r>
              <a:rPr lang="en-GB" dirty="0"/>
              <a:t>www.comesabusinesscouncil.org</a:t>
            </a:r>
            <a:endParaRPr lang="en-ZM" dirty="0"/>
          </a:p>
        </p:txBody>
      </p:sp>
      <p:sp>
        <p:nvSpPr>
          <p:cNvPr id="6" name="Slide Number Placeholder 5">
            <a:extLst>
              <a:ext uri="{FF2B5EF4-FFF2-40B4-BE49-F238E27FC236}">
                <a16:creationId xmlns:a16="http://schemas.microsoft.com/office/drawing/2014/main" id="{283C27C3-CAE6-4283-8D2D-BDF1CC4CABC7}"/>
              </a:ext>
            </a:extLst>
          </p:cNvPr>
          <p:cNvSpPr>
            <a:spLocks noGrp="1"/>
          </p:cNvSpPr>
          <p:nvPr>
            <p:ph type="sldNum" sz="quarter" idx="12"/>
          </p:nvPr>
        </p:nvSpPr>
        <p:spPr/>
        <p:txBody>
          <a:bodyPr/>
          <a:lstStyle/>
          <a:p>
            <a:fld id="{9A814D2A-679B-42C2-86E6-D1B452D471BB}" type="slidenum">
              <a:rPr lang="en-ZM" smtClean="0"/>
              <a:t>‹#›</a:t>
            </a:fld>
            <a:endParaRPr lang="en-ZM" dirty="0"/>
          </a:p>
        </p:txBody>
      </p:sp>
      <p:pic>
        <p:nvPicPr>
          <p:cNvPr id="7" name="Picture 6">
            <a:extLst>
              <a:ext uri="{FF2B5EF4-FFF2-40B4-BE49-F238E27FC236}">
                <a16:creationId xmlns:a16="http://schemas.microsoft.com/office/drawing/2014/main" id="{1E181792-5071-E9F7-053A-23BFA63C386C}"/>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t="9310"/>
          <a:stretch/>
        </p:blipFill>
        <p:spPr>
          <a:xfrm>
            <a:off x="-3049" y="-8322"/>
            <a:ext cx="12192000" cy="1218990"/>
          </a:xfrm>
          <a:prstGeom prst="rect">
            <a:avLst/>
          </a:prstGeom>
          <a:effectLst>
            <a:outerShdw blurRad="50800" dist="38100" dir="5400000" sx="102000" sy="102000" algn="t" rotWithShape="0">
              <a:prstClr val="black">
                <a:alpha val="46000"/>
              </a:prstClr>
            </a:outerShdw>
          </a:effectLst>
        </p:spPr>
      </p:pic>
    </p:spTree>
    <p:extLst>
      <p:ext uri="{BB962C8B-B14F-4D97-AF65-F5344CB8AC3E}">
        <p14:creationId xmlns:p14="http://schemas.microsoft.com/office/powerpoint/2010/main" val="16373034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70"/>
        <p:cNvGrpSpPr/>
        <p:nvPr/>
      </p:nvGrpSpPr>
      <p:grpSpPr>
        <a:xfrm>
          <a:off x="0" y="0"/>
          <a:ext cx="0" cy="0"/>
          <a:chOff x="0" y="0"/>
          <a:chExt cx="0" cy="0"/>
        </a:xfrm>
      </p:grpSpPr>
      <p:sp>
        <p:nvSpPr>
          <p:cNvPr id="71" name="Google Shape;71;p10"/>
          <p:cNvSpPr/>
          <p:nvPr/>
        </p:nvSpPr>
        <p:spPr>
          <a:xfrm>
            <a:off x="-21700" y="-21700"/>
            <a:ext cx="12252400" cy="1091200"/>
          </a:xfrm>
          <a:prstGeom prst="rect">
            <a:avLst/>
          </a:prstGeom>
          <a:solidFill>
            <a:srgbClr val="08162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10"/>
          <p:cNvSpPr txBox="1">
            <a:spLocks noGrp="1"/>
          </p:cNvSpPr>
          <p:nvPr>
            <p:ph type="title"/>
          </p:nvPr>
        </p:nvSpPr>
        <p:spPr>
          <a:xfrm>
            <a:off x="415600" y="172143"/>
            <a:ext cx="8320000" cy="763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 name="Google Shape;73;p10"/>
          <p:cNvSpPr txBox="1">
            <a:spLocks noGrp="1"/>
          </p:cNvSpPr>
          <p:nvPr>
            <p:ph type="body" idx="1"/>
          </p:nvPr>
        </p:nvSpPr>
        <p:spPr>
          <a:xfrm>
            <a:off x="415600" y="1446633"/>
            <a:ext cx="11360800" cy="47468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Font typeface="Roboto"/>
              <a:buChar char="○"/>
              <a:defRPr>
                <a:latin typeface="Roboto"/>
                <a:ea typeface="Roboto"/>
                <a:cs typeface="Roboto"/>
                <a:sym typeface="Roboto"/>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74" name="Google Shape;7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grpSp>
        <p:nvGrpSpPr>
          <p:cNvPr id="75" name="Google Shape;75;p10"/>
          <p:cNvGrpSpPr/>
          <p:nvPr/>
        </p:nvGrpSpPr>
        <p:grpSpPr>
          <a:xfrm>
            <a:off x="-21699" y="1058795"/>
            <a:ext cx="12252500" cy="60959"/>
            <a:chOff x="-16275" y="794131"/>
            <a:chExt cx="9189375" cy="73800"/>
          </a:xfrm>
        </p:grpSpPr>
        <p:sp>
          <p:nvSpPr>
            <p:cNvPr id="76" name="Google Shape;76;p10"/>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10"/>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10"/>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79" name="Google Shape;79;p10"/>
          <p:cNvPicPr preferRelativeResize="0"/>
          <p:nvPr/>
        </p:nvPicPr>
        <p:blipFill>
          <a:blip r:embed="rId2">
            <a:alphaModFix/>
          </a:blip>
          <a:stretch>
            <a:fillRect/>
          </a:stretch>
        </p:blipFill>
        <p:spPr>
          <a:xfrm>
            <a:off x="9836100" y="90234"/>
            <a:ext cx="2251899" cy="743300"/>
          </a:xfrm>
          <a:prstGeom prst="rect">
            <a:avLst/>
          </a:prstGeom>
          <a:noFill/>
          <a:ln>
            <a:noFill/>
          </a:ln>
        </p:spPr>
      </p:pic>
      <p:sp>
        <p:nvSpPr>
          <p:cNvPr id="80" name="Google Shape;80;p10"/>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31040513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3">
  <p:cSld name="Title and body 3">
    <p:spTree>
      <p:nvGrpSpPr>
        <p:cNvPr id="1" name="Shape 81"/>
        <p:cNvGrpSpPr/>
        <p:nvPr/>
      </p:nvGrpSpPr>
      <p:grpSpPr>
        <a:xfrm>
          <a:off x="0" y="0"/>
          <a:ext cx="0" cy="0"/>
          <a:chOff x="0" y="0"/>
          <a:chExt cx="0" cy="0"/>
        </a:xfrm>
      </p:grpSpPr>
      <p:sp>
        <p:nvSpPr>
          <p:cNvPr id="82" name="Google Shape;82;p11"/>
          <p:cNvSpPr/>
          <p:nvPr/>
        </p:nvSpPr>
        <p:spPr>
          <a:xfrm>
            <a:off x="-21700" y="-21700"/>
            <a:ext cx="12252400" cy="1091200"/>
          </a:xfrm>
          <a:prstGeom prst="rect">
            <a:avLst/>
          </a:prstGeom>
          <a:solidFill>
            <a:srgbClr val="08162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3" name="Google Shape;83;p11"/>
          <p:cNvSpPr txBox="1">
            <a:spLocks noGrp="1"/>
          </p:cNvSpPr>
          <p:nvPr>
            <p:ph type="title"/>
          </p:nvPr>
        </p:nvSpPr>
        <p:spPr>
          <a:xfrm>
            <a:off x="415600" y="172143"/>
            <a:ext cx="8320000" cy="763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11"/>
          <p:cNvSpPr txBox="1">
            <a:spLocks noGrp="1"/>
          </p:cNvSpPr>
          <p:nvPr>
            <p:ph type="body" idx="1"/>
          </p:nvPr>
        </p:nvSpPr>
        <p:spPr>
          <a:xfrm>
            <a:off x="415600" y="1470833"/>
            <a:ext cx="11360800" cy="47468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Font typeface="Roboto"/>
              <a:buChar char="○"/>
              <a:defRPr>
                <a:latin typeface="Roboto"/>
                <a:ea typeface="Roboto"/>
                <a:cs typeface="Roboto"/>
                <a:sym typeface="Roboto"/>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85" name="Google Shape;85;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grpSp>
        <p:nvGrpSpPr>
          <p:cNvPr id="86" name="Google Shape;86;p11"/>
          <p:cNvGrpSpPr/>
          <p:nvPr/>
        </p:nvGrpSpPr>
        <p:grpSpPr>
          <a:xfrm>
            <a:off x="-21699" y="1058795"/>
            <a:ext cx="12252500" cy="60959"/>
            <a:chOff x="-16275" y="794131"/>
            <a:chExt cx="9189375" cy="73800"/>
          </a:xfrm>
        </p:grpSpPr>
        <p:sp>
          <p:nvSpPr>
            <p:cNvPr id="87" name="Google Shape;87;p11"/>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11"/>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11"/>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90" name="Google Shape;90;p11"/>
          <p:cNvPicPr preferRelativeResize="0"/>
          <p:nvPr/>
        </p:nvPicPr>
        <p:blipFill>
          <a:blip r:embed="rId2">
            <a:alphaModFix/>
          </a:blip>
          <a:stretch>
            <a:fillRect/>
          </a:stretch>
        </p:blipFill>
        <p:spPr>
          <a:xfrm>
            <a:off x="9836100" y="90234"/>
            <a:ext cx="2251899" cy="757589"/>
          </a:xfrm>
          <a:prstGeom prst="rect">
            <a:avLst/>
          </a:prstGeom>
          <a:noFill/>
          <a:ln>
            <a:noFill/>
          </a:ln>
        </p:spPr>
      </p:pic>
      <p:sp>
        <p:nvSpPr>
          <p:cNvPr id="91" name="Google Shape;91;p11"/>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2624499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3 1">
  <p:cSld name="Title and body 3 1">
    <p:spTree>
      <p:nvGrpSpPr>
        <p:cNvPr id="1" name="Shape 92"/>
        <p:cNvGrpSpPr/>
        <p:nvPr/>
      </p:nvGrpSpPr>
      <p:grpSpPr>
        <a:xfrm>
          <a:off x="0" y="0"/>
          <a:ext cx="0" cy="0"/>
          <a:chOff x="0" y="0"/>
          <a:chExt cx="0" cy="0"/>
        </a:xfrm>
      </p:grpSpPr>
      <p:sp>
        <p:nvSpPr>
          <p:cNvPr id="93" name="Google Shape;93;p12"/>
          <p:cNvSpPr/>
          <p:nvPr/>
        </p:nvSpPr>
        <p:spPr>
          <a:xfrm>
            <a:off x="-21700" y="-21700"/>
            <a:ext cx="12252400" cy="1091200"/>
          </a:xfrm>
          <a:prstGeom prst="rect">
            <a:avLst/>
          </a:prstGeom>
          <a:solidFill>
            <a:srgbClr val="08162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12"/>
          <p:cNvSpPr txBox="1">
            <a:spLocks noGrp="1"/>
          </p:cNvSpPr>
          <p:nvPr>
            <p:ph type="title"/>
          </p:nvPr>
        </p:nvSpPr>
        <p:spPr>
          <a:xfrm>
            <a:off x="415600" y="172143"/>
            <a:ext cx="8320000" cy="763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 name="Google Shape;95;p12"/>
          <p:cNvSpPr txBox="1">
            <a:spLocks noGrp="1"/>
          </p:cNvSpPr>
          <p:nvPr>
            <p:ph type="body" idx="1"/>
          </p:nvPr>
        </p:nvSpPr>
        <p:spPr>
          <a:xfrm>
            <a:off x="415600" y="1470833"/>
            <a:ext cx="11360800" cy="47468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Font typeface="Roboto"/>
              <a:buChar char="○"/>
              <a:defRPr>
                <a:latin typeface="Roboto"/>
                <a:ea typeface="Roboto"/>
                <a:cs typeface="Roboto"/>
                <a:sym typeface="Roboto"/>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96" name="Google Shape;96;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grpSp>
        <p:nvGrpSpPr>
          <p:cNvPr id="97" name="Google Shape;97;p12"/>
          <p:cNvGrpSpPr/>
          <p:nvPr/>
        </p:nvGrpSpPr>
        <p:grpSpPr>
          <a:xfrm>
            <a:off x="-21699" y="1058795"/>
            <a:ext cx="12252500" cy="60959"/>
            <a:chOff x="-16275" y="794131"/>
            <a:chExt cx="9189375" cy="73800"/>
          </a:xfrm>
        </p:grpSpPr>
        <p:sp>
          <p:nvSpPr>
            <p:cNvPr id="98" name="Google Shape;98;p12"/>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12"/>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12"/>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01" name="Google Shape;101;p12"/>
          <p:cNvPicPr preferRelativeResize="0"/>
          <p:nvPr/>
        </p:nvPicPr>
        <p:blipFill>
          <a:blip r:embed="rId2">
            <a:alphaModFix/>
          </a:blip>
          <a:stretch>
            <a:fillRect/>
          </a:stretch>
        </p:blipFill>
        <p:spPr>
          <a:xfrm>
            <a:off x="9836100" y="90234"/>
            <a:ext cx="2251899" cy="757589"/>
          </a:xfrm>
          <a:prstGeom prst="rect">
            <a:avLst/>
          </a:prstGeom>
          <a:noFill/>
          <a:ln>
            <a:noFill/>
          </a:ln>
        </p:spPr>
      </p:pic>
      <p:sp>
        <p:nvSpPr>
          <p:cNvPr id="102" name="Google Shape;102;p12"/>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18250959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103"/>
        <p:cNvGrpSpPr/>
        <p:nvPr/>
      </p:nvGrpSpPr>
      <p:grpSpPr>
        <a:xfrm>
          <a:off x="0" y="0"/>
          <a:ext cx="0" cy="0"/>
          <a:chOff x="0" y="0"/>
          <a:chExt cx="0" cy="0"/>
        </a:xfrm>
      </p:grpSpPr>
      <p:sp>
        <p:nvSpPr>
          <p:cNvPr id="104" name="Google Shape;104;p13"/>
          <p:cNvSpPr/>
          <p:nvPr/>
        </p:nvSpPr>
        <p:spPr>
          <a:xfrm>
            <a:off x="-21700" y="-21700"/>
            <a:ext cx="12252800" cy="6949600"/>
          </a:xfrm>
          <a:prstGeom prst="rect">
            <a:avLst/>
          </a:prstGeom>
          <a:solidFill>
            <a:srgbClr val="08162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13"/>
          <p:cNvSpPr txBox="1">
            <a:spLocks noGrp="1"/>
          </p:cNvSpPr>
          <p:nvPr>
            <p:ph type="title"/>
          </p:nvPr>
        </p:nvSpPr>
        <p:spPr>
          <a:xfrm>
            <a:off x="415600" y="172143"/>
            <a:ext cx="8320000" cy="763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 name="Google Shape;106;p13"/>
          <p:cNvSpPr txBox="1">
            <a:spLocks noGrp="1"/>
          </p:cNvSpPr>
          <p:nvPr>
            <p:ph type="body" idx="1"/>
          </p:nvPr>
        </p:nvSpPr>
        <p:spPr>
          <a:xfrm>
            <a:off x="415600" y="1345033"/>
            <a:ext cx="11360800" cy="47468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Clr>
                <a:schemeClr val="lt1"/>
              </a:buClr>
              <a:buSzPts val="1800"/>
              <a:buChar char="●"/>
              <a:defRPr>
                <a:solidFill>
                  <a:schemeClr val="lt1"/>
                </a:solidFill>
              </a:defRPr>
            </a:lvl1pPr>
            <a:lvl2pPr marL="1219170" lvl="1" indent="-423323" rtl="0">
              <a:spcBef>
                <a:spcPts val="0"/>
              </a:spcBef>
              <a:spcAft>
                <a:spcPts val="0"/>
              </a:spcAft>
              <a:buClr>
                <a:schemeClr val="lt1"/>
              </a:buClr>
              <a:buSzPts val="1400"/>
              <a:buChar char="○"/>
              <a:defRPr>
                <a:solidFill>
                  <a:schemeClr val="lt1"/>
                </a:solidFill>
              </a:defRPr>
            </a:lvl2pPr>
            <a:lvl3pPr marL="1828754" lvl="2" indent="-423323" rtl="0">
              <a:spcBef>
                <a:spcPts val="0"/>
              </a:spcBef>
              <a:spcAft>
                <a:spcPts val="0"/>
              </a:spcAft>
              <a:buClr>
                <a:schemeClr val="lt1"/>
              </a:buClr>
              <a:buSzPts val="1400"/>
              <a:buChar char="■"/>
              <a:defRPr>
                <a:solidFill>
                  <a:schemeClr val="lt1"/>
                </a:solidFill>
              </a:defRPr>
            </a:lvl3pPr>
            <a:lvl4pPr marL="2438339" lvl="3" indent="-423323" rtl="0">
              <a:spcBef>
                <a:spcPts val="0"/>
              </a:spcBef>
              <a:spcAft>
                <a:spcPts val="0"/>
              </a:spcAft>
              <a:buClr>
                <a:schemeClr val="lt1"/>
              </a:buClr>
              <a:buSzPts val="1400"/>
              <a:buChar char="●"/>
              <a:defRPr>
                <a:solidFill>
                  <a:schemeClr val="lt1"/>
                </a:solidFill>
              </a:defRPr>
            </a:lvl4pPr>
            <a:lvl5pPr marL="3047924" lvl="4" indent="-423323" rtl="0">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marL="3657509" lvl="5" indent="-423323" rtl="0">
              <a:spcBef>
                <a:spcPts val="0"/>
              </a:spcBef>
              <a:spcAft>
                <a:spcPts val="0"/>
              </a:spcAft>
              <a:buClr>
                <a:schemeClr val="lt1"/>
              </a:buClr>
              <a:buSzPts val="1400"/>
              <a:buChar char="■"/>
              <a:defRPr>
                <a:solidFill>
                  <a:schemeClr val="lt1"/>
                </a:solidFill>
              </a:defRPr>
            </a:lvl6pPr>
            <a:lvl7pPr marL="4267093" lvl="6" indent="-423323" rtl="0">
              <a:spcBef>
                <a:spcPts val="0"/>
              </a:spcBef>
              <a:spcAft>
                <a:spcPts val="0"/>
              </a:spcAft>
              <a:buClr>
                <a:schemeClr val="lt1"/>
              </a:buClr>
              <a:buSzPts val="1400"/>
              <a:buChar char="●"/>
              <a:defRPr>
                <a:solidFill>
                  <a:schemeClr val="lt1"/>
                </a:solidFill>
              </a:defRPr>
            </a:lvl7pPr>
            <a:lvl8pPr marL="4876678" lvl="7" indent="-423323" rtl="0">
              <a:spcBef>
                <a:spcPts val="0"/>
              </a:spcBef>
              <a:spcAft>
                <a:spcPts val="0"/>
              </a:spcAft>
              <a:buClr>
                <a:schemeClr val="lt1"/>
              </a:buClr>
              <a:buSzPts val="1400"/>
              <a:buChar char="○"/>
              <a:defRPr>
                <a:solidFill>
                  <a:schemeClr val="lt1"/>
                </a:solidFill>
              </a:defRPr>
            </a:lvl8pPr>
            <a:lvl9pPr marL="5486263" lvl="8" indent="-423323" rtl="0">
              <a:spcBef>
                <a:spcPts val="0"/>
              </a:spcBef>
              <a:spcAft>
                <a:spcPts val="0"/>
              </a:spcAft>
              <a:buClr>
                <a:schemeClr val="lt1"/>
              </a:buClr>
              <a:buSzPts val="1400"/>
              <a:buChar char="■"/>
              <a:defRPr>
                <a:solidFill>
                  <a:schemeClr val="lt1"/>
                </a:solidFill>
              </a:defRPr>
            </a:lvl9pPr>
          </a:lstStyle>
          <a:p>
            <a:endParaRPr/>
          </a:p>
        </p:txBody>
      </p:sp>
      <p:sp>
        <p:nvSpPr>
          <p:cNvPr id="107" name="Google Shape;107;p1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solidFill>
                  <a:schemeClr val="lt1"/>
                </a:solidFill>
                <a:latin typeface="Roboto"/>
                <a:ea typeface="Roboto"/>
                <a:cs typeface="Roboto"/>
                <a:sym typeface="Roboto"/>
              </a:defRPr>
            </a:lvl1pPr>
            <a:lvl2pPr lvl="1" rtl="0">
              <a:buNone/>
              <a:defRPr>
                <a:solidFill>
                  <a:schemeClr val="lt1"/>
                </a:solidFill>
                <a:latin typeface="Roboto"/>
                <a:ea typeface="Roboto"/>
                <a:cs typeface="Roboto"/>
                <a:sym typeface="Roboto"/>
              </a:defRPr>
            </a:lvl2pPr>
            <a:lvl3pPr lvl="2" rtl="0">
              <a:buNone/>
              <a:defRPr>
                <a:solidFill>
                  <a:schemeClr val="lt1"/>
                </a:solidFill>
                <a:latin typeface="Roboto"/>
                <a:ea typeface="Roboto"/>
                <a:cs typeface="Roboto"/>
                <a:sym typeface="Roboto"/>
              </a:defRPr>
            </a:lvl3pPr>
            <a:lvl4pPr lvl="3" rtl="0">
              <a:buNone/>
              <a:defRPr>
                <a:solidFill>
                  <a:schemeClr val="lt1"/>
                </a:solidFill>
                <a:latin typeface="Roboto"/>
                <a:ea typeface="Roboto"/>
                <a:cs typeface="Roboto"/>
                <a:sym typeface="Roboto"/>
              </a:defRPr>
            </a:lvl4pPr>
            <a:lvl5pPr lvl="4" rtl="0">
              <a:buNone/>
              <a:defRPr>
                <a:solidFill>
                  <a:schemeClr val="lt1"/>
                </a:solidFill>
                <a:latin typeface="Roboto"/>
                <a:ea typeface="Roboto"/>
                <a:cs typeface="Roboto"/>
                <a:sym typeface="Roboto"/>
              </a:defRPr>
            </a:lvl5pPr>
            <a:lvl6pPr lvl="5" rtl="0">
              <a:buNone/>
              <a:defRPr>
                <a:solidFill>
                  <a:schemeClr val="lt1"/>
                </a:solidFill>
                <a:latin typeface="Roboto"/>
                <a:ea typeface="Roboto"/>
                <a:cs typeface="Roboto"/>
                <a:sym typeface="Roboto"/>
              </a:defRPr>
            </a:lvl6pPr>
            <a:lvl7pPr lvl="6" rtl="0">
              <a:buNone/>
              <a:defRPr>
                <a:solidFill>
                  <a:schemeClr val="lt1"/>
                </a:solidFill>
                <a:latin typeface="Roboto"/>
                <a:ea typeface="Roboto"/>
                <a:cs typeface="Roboto"/>
                <a:sym typeface="Roboto"/>
              </a:defRPr>
            </a:lvl7pPr>
            <a:lvl8pPr lvl="7" rtl="0">
              <a:buNone/>
              <a:defRPr>
                <a:solidFill>
                  <a:schemeClr val="lt1"/>
                </a:solidFill>
                <a:latin typeface="Roboto"/>
                <a:ea typeface="Roboto"/>
                <a:cs typeface="Roboto"/>
                <a:sym typeface="Roboto"/>
              </a:defRPr>
            </a:lvl8pPr>
            <a:lvl9pPr lvl="8" rtl="0">
              <a:buNone/>
              <a:defRPr>
                <a:solidFill>
                  <a:schemeClr val="lt1"/>
                </a:solidFill>
                <a:latin typeface="Roboto"/>
                <a:ea typeface="Roboto"/>
                <a:cs typeface="Roboto"/>
                <a:sym typeface="Roboto"/>
              </a:defRPr>
            </a:lvl9pPr>
          </a:lstStyle>
          <a:p>
            <a:fld id="{00000000-1234-1234-1234-123412341234}" type="slidenum">
              <a:rPr lang="en" smtClean="0"/>
              <a:pPr/>
              <a:t>‹#›</a:t>
            </a:fld>
            <a:endParaRPr lang="en"/>
          </a:p>
        </p:txBody>
      </p:sp>
      <p:grpSp>
        <p:nvGrpSpPr>
          <p:cNvPr id="108" name="Google Shape;108;p13"/>
          <p:cNvGrpSpPr/>
          <p:nvPr/>
        </p:nvGrpSpPr>
        <p:grpSpPr>
          <a:xfrm>
            <a:off x="-21699" y="1058795"/>
            <a:ext cx="12252500" cy="60959"/>
            <a:chOff x="-16275" y="794131"/>
            <a:chExt cx="9189375" cy="73800"/>
          </a:xfrm>
        </p:grpSpPr>
        <p:sp>
          <p:nvSpPr>
            <p:cNvPr id="109" name="Google Shape;109;p13"/>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13"/>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13"/>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12" name="Google Shape;112;p13"/>
          <p:cNvPicPr preferRelativeResize="0"/>
          <p:nvPr/>
        </p:nvPicPr>
        <p:blipFill>
          <a:blip r:embed="rId2">
            <a:alphaModFix/>
          </a:blip>
          <a:stretch>
            <a:fillRect/>
          </a:stretch>
        </p:blipFill>
        <p:spPr>
          <a:xfrm>
            <a:off x="9836100" y="90234"/>
            <a:ext cx="2251899" cy="757589"/>
          </a:xfrm>
          <a:prstGeom prst="rect">
            <a:avLst/>
          </a:prstGeom>
          <a:noFill/>
          <a:ln>
            <a:noFill/>
          </a:ln>
        </p:spPr>
      </p:pic>
      <p:sp>
        <p:nvSpPr>
          <p:cNvPr id="113" name="Google Shape;113;p13"/>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solidFill>
                  <a:schemeClr val="lt1"/>
                </a:solidFill>
                <a:latin typeface="Montserrat"/>
                <a:ea typeface="Montserrat"/>
                <a:cs typeface="Montserrat"/>
                <a:sym typeface="Montserrat"/>
              </a:rPr>
              <a:t>Company  Confidential</a:t>
            </a:r>
            <a:endParaRPr sz="933">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26302364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1 1">
  <p:cSld name="Title and body 1 1">
    <p:spTree>
      <p:nvGrpSpPr>
        <p:cNvPr id="1" name="Shape 114"/>
        <p:cNvGrpSpPr/>
        <p:nvPr/>
      </p:nvGrpSpPr>
      <p:grpSpPr>
        <a:xfrm>
          <a:off x="0" y="0"/>
          <a:ext cx="0" cy="0"/>
          <a:chOff x="0" y="0"/>
          <a:chExt cx="0" cy="0"/>
        </a:xfrm>
      </p:grpSpPr>
      <p:sp>
        <p:nvSpPr>
          <p:cNvPr id="115" name="Google Shape;115;p14"/>
          <p:cNvSpPr/>
          <p:nvPr/>
        </p:nvSpPr>
        <p:spPr>
          <a:xfrm>
            <a:off x="-21700" y="-21700"/>
            <a:ext cx="12252800" cy="6949600"/>
          </a:xfrm>
          <a:prstGeom prst="rect">
            <a:avLst/>
          </a:prstGeom>
          <a:solidFill>
            <a:srgbClr val="08162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14"/>
          <p:cNvSpPr txBox="1">
            <a:spLocks noGrp="1"/>
          </p:cNvSpPr>
          <p:nvPr>
            <p:ph type="title"/>
          </p:nvPr>
        </p:nvSpPr>
        <p:spPr>
          <a:xfrm>
            <a:off x="415600" y="172143"/>
            <a:ext cx="8320000" cy="763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14"/>
          <p:cNvSpPr txBox="1">
            <a:spLocks noGrp="1"/>
          </p:cNvSpPr>
          <p:nvPr>
            <p:ph type="body" idx="1"/>
          </p:nvPr>
        </p:nvSpPr>
        <p:spPr>
          <a:xfrm>
            <a:off x="415600" y="1345033"/>
            <a:ext cx="11360800" cy="47468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Clr>
                <a:schemeClr val="lt1"/>
              </a:buClr>
              <a:buSzPts val="1800"/>
              <a:buChar char="●"/>
              <a:defRPr>
                <a:solidFill>
                  <a:schemeClr val="lt1"/>
                </a:solidFill>
              </a:defRPr>
            </a:lvl1pPr>
            <a:lvl2pPr marL="1219170" lvl="1" indent="-423323" rtl="0">
              <a:spcBef>
                <a:spcPts val="0"/>
              </a:spcBef>
              <a:spcAft>
                <a:spcPts val="0"/>
              </a:spcAft>
              <a:buClr>
                <a:schemeClr val="lt1"/>
              </a:buClr>
              <a:buSzPts val="1400"/>
              <a:buChar char="○"/>
              <a:defRPr>
                <a:solidFill>
                  <a:schemeClr val="lt1"/>
                </a:solidFill>
              </a:defRPr>
            </a:lvl2pPr>
            <a:lvl3pPr marL="1828754" lvl="2" indent="-423323" rtl="0">
              <a:spcBef>
                <a:spcPts val="0"/>
              </a:spcBef>
              <a:spcAft>
                <a:spcPts val="0"/>
              </a:spcAft>
              <a:buClr>
                <a:schemeClr val="lt1"/>
              </a:buClr>
              <a:buSzPts val="1400"/>
              <a:buChar char="■"/>
              <a:defRPr>
                <a:solidFill>
                  <a:schemeClr val="lt1"/>
                </a:solidFill>
              </a:defRPr>
            </a:lvl3pPr>
            <a:lvl4pPr marL="2438339" lvl="3" indent="-423323" rtl="0">
              <a:spcBef>
                <a:spcPts val="0"/>
              </a:spcBef>
              <a:spcAft>
                <a:spcPts val="0"/>
              </a:spcAft>
              <a:buClr>
                <a:schemeClr val="lt1"/>
              </a:buClr>
              <a:buSzPts val="1400"/>
              <a:buChar char="●"/>
              <a:defRPr>
                <a:solidFill>
                  <a:schemeClr val="lt1"/>
                </a:solidFill>
              </a:defRPr>
            </a:lvl4pPr>
            <a:lvl5pPr marL="3047924" lvl="4" indent="-423323" rtl="0">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marL="3657509" lvl="5" indent="-423323" rtl="0">
              <a:spcBef>
                <a:spcPts val="0"/>
              </a:spcBef>
              <a:spcAft>
                <a:spcPts val="0"/>
              </a:spcAft>
              <a:buClr>
                <a:schemeClr val="lt1"/>
              </a:buClr>
              <a:buSzPts val="1400"/>
              <a:buChar char="■"/>
              <a:defRPr>
                <a:solidFill>
                  <a:schemeClr val="lt1"/>
                </a:solidFill>
              </a:defRPr>
            </a:lvl6pPr>
            <a:lvl7pPr marL="4267093" lvl="6" indent="-423323" rtl="0">
              <a:spcBef>
                <a:spcPts val="0"/>
              </a:spcBef>
              <a:spcAft>
                <a:spcPts val="0"/>
              </a:spcAft>
              <a:buClr>
                <a:schemeClr val="lt1"/>
              </a:buClr>
              <a:buSzPts val="1400"/>
              <a:buChar char="●"/>
              <a:defRPr>
                <a:solidFill>
                  <a:schemeClr val="lt1"/>
                </a:solidFill>
              </a:defRPr>
            </a:lvl7pPr>
            <a:lvl8pPr marL="4876678" lvl="7" indent="-423323" rtl="0">
              <a:spcBef>
                <a:spcPts val="0"/>
              </a:spcBef>
              <a:spcAft>
                <a:spcPts val="0"/>
              </a:spcAft>
              <a:buClr>
                <a:schemeClr val="lt1"/>
              </a:buClr>
              <a:buSzPts val="1400"/>
              <a:buChar char="○"/>
              <a:defRPr>
                <a:solidFill>
                  <a:schemeClr val="lt1"/>
                </a:solidFill>
              </a:defRPr>
            </a:lvl8pPr>
            <a:lvl9pPr marL="5486263" lvl="8" indent="-423323" rtl="0">
              <a:spcBef>
                <a:spcPts val="0"/>
              </a:spcBef>
              <a:spcAft>
                <a:spcPts val="0"/>
              </a:spcAft>
              <a:buClr>
                <a:schemeClr val="lt1"/>
              </a:buClr>
              <a:buSzPts val="1400"/>
              <a:buChar char="■"/>
              <a:defRPr>
                <a:solidFill>
                  <a:schemeClr val="lt1"/>
                </a:solidFill>
              </a:defRPr>
            </a:lvl9pPr>
          </a:lstStyle>
          <a:p>
            <a:endParaRPr/>
          </a:p>
        </p:txBody>
      </p:sp>
      <p:sp>
        <p:nvSpPr>
          <p:cNvPr id="118" name="Google Shape;118;p1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solidFill>
                  <a:schemeClr val="lt1"/>
                </a:solidFill>
                <a:latin typeface="Roboto"/>
                <a:ea typeface="Roboto"/>
                <a:cs typeface="Roboto"/>
                <a:sym typeface="Roboto"/>
              </a:defRPr>
            </a:lvl1pPr>
            <a:lvl2pPr lvl="1" rtl="0">
              <a:buNone/>
              <a:defRPr>
                <a:solidFill>
                  <a:schemeClr val="lt1"/>
                </a:solidFill>
                <a:latin typeface="Roboto"/>
                <a:ea typeface="Roboto"/>
                <a:cs typeface="Roboto"/>
                <a:sym typeface="Roboto"/>
              </a:defRPr>
            </a:lvl2pPr>
            <a:lvl3pPr lvl="2" rtl="0">
              <a:buNone/>
              <a:defRPr>
                <a:solidFill>
                  <a:schemeClr val="lt1"/>
                </a:solidFill>
                <a:latin typeface="Roboto"/>
                <a:ea typeface="Roboto"/>
                <a:cs typeface="Roboto"/>
                <a:sym typeface="Roboto"/>
              </a:defRPr>
            </a:lvl3pPr>
            <a:lvl4pPr lvl="3" rtl="0">
              <a:buNone/>
              <a:defRPr>
                <a:solidFill>
                  <a:schemeClr val="lt1"/>
                </a:solidFill>
                <a:latin typeface="Roboto"/>
                <a:ea typeface="Roboto"/>
                <a:cs typeface="Roboto"/>
                <a:sym typeface="Roboto"/>
              </a:defRPr>
            </a:lvl4pPr>
            <a:lvl5pPr lvl="4" rtl="0">
              <a:buNone/>
              <a:defRPr>
                <a:solidFill>
                  <a:schemeClr val="lt1"/>
                </a:solidFill>
                <a:latin typeface="Roboto"/>
                <a:ea typeface="Roboto"/>
                <a:cs typeface="Roboto"/>
                <a:sym typeface="Roboto"/>
              </a:defRPr>
            </a:lvl5pPr>
            <a:lvl6pPr lvl="5" rtl="0">
              <a:buNone/>
              <a:defRPr>
                <a:solidFill>
                  <a:schemeClr val="lt1"/>
                </a:solidFill>
                <a:latin typeface="Roboto"/>
                <a:ea typeface="Roboto"/>
                <a:cs typeface="Roboto"/>
                <a:sym typeface="Roboto"/>
              </a:defRPr>
            </a:lvl6pPr>
            <a:lvl7pPr lvl="6" rtl="0">
              <a:buNone/>
              <a:defRPr>
                <a:solidFill>
                  <a:schemeClr val="lt1"/>
                </a:solidFill>
                <a:latin typeface="Roboto"/>
                <a:ea typeface="Roboto"/>
                <a:cs typeface="Roboto"/>
                <a:sym typeface="Roboto"/>
              </a:defRPr>
            </a:lvl7pPr>
            <a:lvl8pPr lvl="7" rtl="0">
              <a:buNone/>
              <a:defRPr>
                <a:solidFill>
                  <a:schemeClr val="lt1"/>
                </a:solidFill>
                <a:latin typeface="Roboto"/>
                <a:ea typeface="Roboto"/>
                <a:cs typeface="Roboto"/>
                <a:sym typeface="Roboto"/>
              </a:defRPr>
            </a:lvl8pPr>
            <a:lvl9pPr lvl="8" rtl="0">
              <a:buNone/>
              <a:defRPr>
                <a:solidFill>
                  <a:schemeClr val="lt1"/>
                </a:solidFill>
                <a:latin typeface="Roboto"/>
                <a:ea typeface="Roboto"/>
                <a:cs typeface="Roboto"/>
                <a:sym typeface="Roboto"/>
              </a:defRPr>
            </a:lvl9pPr>
          </a:lstStyle>
          <a:p>
            <a:fld id="{00000000-1234-1234-1234-123412341234}" type="slidenum">
              <a:rPr lang="en" smtClean="0"/>
              <a:pPr/>
              <a:t>‹#›</a:t>
            </a:fld>
            <a:endParaRPr lang="en"/>
          </a:p>
        </p:txBody>
      </p:sp>
      <p:grpSp>
        <p:nvGrpSpPr>
          <p:cNvPr id="119" name="Google Shape;119;p14"/>
          <p:cNvGrpSpPr/>
          <p:nvPr/>
        </p:nvGrpSpPr>
        <p:grpSpPr>
          <a:xfrm>
            <a:off x="-21699" y="1058795"/>
            <a:ext cx="12252500" cy="60959"/>
            <a:chOff x="-16275" y="794131"/>
            <a:chExt cx="9189375" cy="73800"/>
          </a:xfrm>
        </p:grpSpPr>
        <p:sp>
          <p:nvSpPr>
            <p:cNvPr id="120" name="Google Shape;120;p14"/>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14"/>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14"/>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23" name="Google Shape;123;p14"/>
          <p:cNvPicPr preferRelativeResize="0"/>
          <p:nvPr/>
        </p:nvPicPr>
        <p:blipFill>
          <a:blip r:embed="rId2">
            <a:alphaModFix/>
          </a:blip>
          <a:stretch>
            <a:fillRect/>
          </a:stretch>
        </p:blipFill>
        <p:spPr>
          <a:xfrm>
            <a:off x="9836100" y="90234"/>
            <a:ext cx="2251899" cy="757589"/>
          </a:xfrm>
          <a:prstGeom prst="rect">
            <a:avLst/>
          </a:prstGeom>
          <a:noFill/>
          <a:ln>
            <a:noFill/>
          </a:ln>
        </p:spPr>
      </p:pic>
      <p:sp>
        <p:nvSpPr>
          <p:cNvPr id="124" name="Google Shape;124;p14"/>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solidFill>
                  <a:schemeClr val="lt1"/>
                </a:solidFill>
                <a:latin typeface="Montserrat"/>
                <a:ea typeface="Montserrat"/>
                <a:cs typeface="Montserrat"/>
                <a:sym typeface="Montserrat"/>
              </a:rPr>
              <a:t>Company  Confidential</a:t>
            </a:r>
            <a:endParaRPr sz="933">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7768851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25"/>
        <p:cNvGrpSpPr/>
        <p:nvPr/>
      </p:nvGrpSpPr>
      <p:grpSpPr>
        <a:xfrm>
          <a:off x="0" y="0"/>
          <a:ext cx="0" cy="0"/>
          <a:chOff x="0" y="0"/>
          <a:chExt cx="0" cy="0"/>
        </a:xfrm>
      </p:grpSpPr>
      <p:sp>
        <p:nvSpPr>
          <p:cNvPr id="126" name="Google Shape;126;p1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Montserrat"/>
              <a:buChar char="●"/>
              <a:defRPr sz="1867">
                <a:latin typeface="Montserrat"/>
                <a:ea typeface="Montserrat"/>
                <a:cs typeface="Montserrat"/>
                <a:sym typeface="Montserrat"/>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127" name="Google Shape;127;p1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Montserrat"/>
              <a:buChar char="●"/>
              <a:defRPr sz="1867">
                <a:latin typeface="Montserrat"/>
                <a:ea typeface="Montserrat"/>
                <a:cs typeface="Montserrat"/>
                <a:sym typeface="Montserrat"/>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128" name="Google Shape;128;p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pic>
        <p:nvPicPr>
          <p:cNvPr id="129" name="Google Shape;129;p15"/>
          <p:cNvPicPr preferRelativeResize="0"/>
          <p:nvPr/>
        </p:nvPicPr>
        <p:blipFill>
          <a:blip r:embed="rId2">
            <a:alphaModFix/>
          </a:blip>
          <a:stretch>
            <a:fillRect/>
          </a:stretch>
        </p:blipFill>
        <p:spPr>
          <a:xfrm>
            <a:off x="9877934" y="90234"/>
            <a:ext cx="2209409" cy="743300"/>
          </a:xfrm>
          <a:prstGeom prst="rect">
            <a:avLst/>
          </a:prstGeom>
          <a:noFill/>
          <a:ln>
            <a:noFill/>
          </a:ln>
        </p:spPr>
      </p:pic>
      <p:sp>
        <p:nvSpPr>
          <p:cNvPr id="130" name="Google Shape;130;p15"/>
          <p:cNvSpPr txBox="1">
            <a:spLocks noGrp="1"/>
          </p:cNvSpPr>
          <p:nvPr>
            <p:ph type="title"/>
          </p:nvPr>
        </p:nvSpPr>
        <p:spPr>
          <a:xfrm>
            <a:off x="415600" y="295233"/>
            <a:ext cx="83996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Montserrat"/>
              <a:buNone/>
              <a:defRPr>
                <a:latin typeface="Montserrat"/>
                <a:ea typeface="Montserrat"/>
                <a:cs typeface="Montserrat"/>
                <a:sym typeface="Montserrat"/>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131" name="Google Shape;131;p15"/>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22965540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2 1">
  <p:cSld name="Title and two columns 2 1">
    <p:spTree>
      <p:nvGrpSpPr>
        <p:cNvPr id="1" name="Shape 132"/>
        <p:cNvGrpSpPr/>
        <p:nvPr/>
      </p:nvGrpSpPr>
      <p:grpSpPr>
        <a:xfrm>
          <a:off x="0" y="0"/>
          <a:ext cx="0" cy="0"/>
          <a:chOff x="0" y="0"/>
          <a:chExt cx="0" cy="0"/>
        </a:xfrm>
      </p:grpSpPr>
      <p:sp>
        <p:nvSpPr>
          <p:cNvPr id="133" name="Google Shape;133;p16"/>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Roboto"/>
              <a:buChar char="●"/>
              <a:defRPr sz="1867">
                <a:latin typeface="Roboto"/>
                <a:ea typeface="Roboto"/>
                <a:cs typeface="Roboto"/>
                <a:sym typeface="Roboto"/>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134" name="Google Shape;134;p16"/>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Roboto"/>
              <a:buChar char="●"/>
              <a:defRPr sz="1867">
                <a:latin typeface="Roboto"/>
                <a:ea typeface="Roboto"/>
                <a:cs typeface="Roboto"/>
                <a:sym typeface="Roboto"/>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135" name="Google Shape;135;p1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pic>
        <p:nvPicPr>
          <p:cNvPr id="136" name="Google Shape;136;p16"/>
          <p:cNvPicPr preferRelativeResize="0"/>
          <p:nvPr/>
        </p:nvPicPr>
        <p:blipFill>
          <a:blip r:embed="rId2">
            <a:alphaModFix/>
          </a:blip>
          <a:stretch>
            <a:fillRect/>
          </a:stretch>
        </p:blipFill>
        <p:spPr>
          <a:xfrm>
            <a:off x="9836100" y="90234"/>
            <a:ext cx="2251899" cy="743300"/>
          </a:xfrm>
          <a:prstGeom prst="rect">
            <a:avLst/>
          </a:prstGeom>
          <a:noFill/>
          <a:ln>
            <a:noFill/>
          </a:ln>
        </p:spPr>
      </p:pic>
      <p:sp>
        <p:nvSpPr>
          <p:cNvPr id="137" name="Google Shape;137;p16"/>
          <p:cNvSpPr txBox="1">
            <a:spLocks noGrp="1"/>
          </p:cNvSpPr>
          <p:nvPr>
            <p:ph type="title"/>
          </p:nvPr>
        </p:nvSpPr>
        <p:spPr>
          <a:xfrm>
            <a:off x="415600" y="295233"/>
            <a:ext cx="83996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138" name="Google Shape;138;p16"/>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16035060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39"/>
        <p:cNvGrpSpPr/>
        <p:nvPr/>
      </p:nvGrpSpPr>
      <p:grpSpPr>
        <a:xfrm>
          <a:off x="0" y="0"/>
          <a:ext cx="0" cy="0"/>
          <a:chOff x="0" y="0"/>
          <a:chExt cx="0" cy="0"/>
        </a:xfrm>
      </p:grpSpPr>
      <p:sp>
        <p:nvSpPr>
          <p:cNvPr id="140" name="Google Shape;140;p17"/>
          <p:cNvSpPr txBox="1">
            <a:spLocks noGrp="1"/>
          </p:cNvSpPr>
          <p:nvPr>
            <p:ph type="title"/>
          </p:nvPr>
        </p:nvSpPr>
        <p:spPr>
          <a:xfrm>
            <a:off x="415600" y="149633"/>
            <a:ext cx="8399600" cy="1007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141" name="Google Shape;141;p17"/>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Roboto"/>
              <a:buChar char="●"/>
              <a:defRPr sz="1867">
                <a:latin typeface="Roboto"/>
                <a:ea typeface="Roboto"/>
                <a:cs typeface="Roboto"/>
                <a:sym typeface="Roboto"/>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142" name="Google Shape;142;p17"/>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Roboto"/>
              <a:buChar char="●"/>
              <a:defRPr sz="1867">
                <a:latin typeface="Roboto"/>
                <a:ea typeface="Roboto"/>
                <a:cs typeface="Roboto"/>
                <a:sym typeface="Roboto"/>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143" name="Google Shape;143;p1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grpSp>
        <p:nvGrpSpPr>
          <p:cNvPr id="144" name="Google Shape;144;p17"/>
          <p:cNvGrpSpPr/>
          <p:nvPr/>
        </p:nvGrpSpPr>
        <p:grpSpPr>
          <a:xfrm>
            <a:off x="-21699" y="1058795"/>
            <a:ext cx="12252500" cy="60959"/>
            <a:chOff x="-16275" y="794131"/>
            <a:chExt cx="9189375" cy="73800"/>
          </a:xfrm>
        </p:grpSpPr>
        <p:sp>
          <p:nvSpPr>
            <p:cNvPr id="145" name="Google Shape;145;p17"/>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17"/>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17"/>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48" name="Google Shape;148;p17"/>
          <p:cNvPicPr preferRelativeResize="0"/>
          <p:nvPr/>
        </p:nvPicPr>
        <p:blipFill>
          <a:blip r:embed="rId2">
            <a:alphaModFix/>
          </a:blip>
          <a:stretch>
            <a:fillRect/>
          </a:stretch>
        </p:blipFill>
        <p:spPr>
          <a:xfrm>
            <a:off x="9836100" y="90234"/>
            <a:ext cx="2251899" cy="743300"/>
          </a:xfrm>
          <a:prstGeom prst="rect">
            <a:avLst/>
          </a:prstGeom>
          <a:noFill/>
          <a:ln>
            <a:noFill/>
          </a:ln>
        </p:spPr>
      </p:pic>
      <p:sp>
        <p:nvSpPr>
          <p:cNvPr id="149" name="Google Shape;149;p17"/>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32970876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1 1">
  <p:cSld name="Title and two columns 1 1">
    <p:spTree>
      <p:nvGrpSpPr>
        <p:cNvPr id="1" name="Shape 150"/>
        <p:cNvGrpSpPr/>
        <p:nvPr/>
      </p:nvGrpSpPr>
      <p:grpSpPr>
        <a:xfrm>
          <a:off x="0" y="0"/>
          <a:ext cx="0" cy="0"/>
          <a:chOff x="0" y="0"/>
          <a:chExt cx="0" cy="0"/>
        </a:xfrm>
      </p:grpSpPr>
      <p:sp>
        <p:nvSpPr>
          <p:cNvPr id="151" name="Google Shape;151;p18"/>
          <p:cNvSpPr txBox="1">
            <a:spLocks noGrp="1"/>
          </p:cNvSpPr>
          <p:nvPr>
            <p:ph type="title"/>
          </p:nvPr>
        </p:nvSpPr>
        <p:spPr>
          <a:xfrm>
            <a:off x="415600" y="149633"/>
            <a:ext cx="8399600" cy="1007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152" name="Google Shape;152;p18"/>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Roboto"/>
              <a:buChar char="●"/>
              <a:defRPr sz="1867">
                <a:latin typeface="Roboto"/>
                <a:ea typeface="Roboto"/>
                <a:cs typeface="Roboto"/>
                <a:sym typeface="Roboto"/>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153" name="Google Shape;153;p18"/>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Roboto"/>
              <a:buChar char="●"/>
              <a:defRPr sz="1867">
                <a:latin typeface="Roboto"/>
                <a:ea typeface="Roboto"/>
                <a:cs typeface="Roboto"/>
                <a:sym typeface="Roboto"/>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154" name="Google Shape;154;p1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grpSp>
        <p:nvGrpSpPr>
          <p:cNvPr id="155" name="Google Shape;155;p18"/>
          <p:cNvGrpSpPr/>
          <p:nvPr/>
        </p:nvGrpSpPr>
        <p:grpSpPr>
          <a:xfrm>
            <a:off x="-21699" y="1058795"/>
            <a:ext cx="12252500" cy="60959"/>
            <a:chOff x="-16275" y="794131"/>
            <a:chExt cx="9189375" cy="73800"/>
          </a:xfrm>
        </p:grpSpPr>
        <p:sp>
          <p:nvSpPr>
            <p:cNvPr id="156" name="Google Shape;156;p18"/>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18"/>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18"/>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59" name="Google Shape;159;p18"/>
          <p:cNvPicPr preferRelativeResize="0"/>
          <p:nvPr/>
        </p:nvPicPr>
        <p:blipFill>
          <a:blip r:embed="rId2">
            <a:alphaModFix/>
          </a:blip>
          <a:stretch>
            <a:fillRect/>
          </a:stretch>
        </p:blipFill>
        <p:spPr>
          <a:xfrm>
            <a:off x="9836100" y="90234"/>
            <a:ext cx="2251899" cy="743300"/>
          </a:xfrm>
          <a:prstGeom prst="rect">
            <a:avLst/>
          </a:prstGeom>
          <a:noFill/>
          <a:ln>
            <a:noFill/>
          </a:ln>
        </p:spPr>
      </p:pic>
      <p:sp>
        <p:nvSpPr>
          <p:cNvPr id="160" name="Google Shape;160;p18"/>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17316976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61"/>
        <p:cNvGrpSpPr/>
        <p:nvPr/>
      </p:nvGrpSpPr>
      <p:grpSpPr>
        <a:xfrm>
          <a:off x="0" y="0"/>
          <a:ext cx="0" cy="0"/>
          <a:chOff x="0" y="0"/>
          <a:chExt cx="0" cy="0"/>
        </a:xfrm>
      </p:grpSpPr>
      <p:sp>
        <p:nvSpPr>
          <p:cNvPr id="162" name="Google Shape;162;p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pic>
        <p:nvPicPr>
          <p:cNvPr id="163" name="Google Shape;163;p19"/>
          <p:cNvPicPr preferRelativeResize="0"/>
          <p:nvPr/>
        </p:nvPicPr>
        <p:blipFill>
          <a:blip r:embed="rId2">
            <a:alphaModFix/>
          </a:blip>
          <a:stretch>
            <a:fillRect/>
          </a:stretch>
        </p:blipFill>
        <p:spPr>
          <a:xfrm>
            <a:off x="9877934" y="90234"/>
            <a:ext cx="2209409" cy="743300"/>
          </a:xfrm>
          <a:prstGeom prst="rect">
            <a:avLst/>
          </a:prstGeom>
          <a:noFill/>
          <a:ln>
            <a:noFill/>
          </a:ln>
        </p:spPr>
      </p:pic>
      <p:sp>
        <p:nvSpPr>
          <p:cNvPr id="164" name="Google Shape;164;p19"/>
          <p:cNvSpPr txBox="1">
            <a:spLocks noGrp="1"/>
          </p:cNvSpPr>
          <p:nvPr>
            <p:ph type="title"/>
          </p:nvPr>
        </p:nvSpPr>
        <p:spPr>
          <a:xfrm>
            <a:off x="415600" y="295233"/>
            <a:ext cx="83996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165" name="Google Shape;165;p19"/>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3385021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410E1-F402-4379-8530-1E19F55ED93B}"/>
              </a:ext>
            </a:extLst>
          </p:cNvPr>
          <p:cNvSpPr>
            <a:spLocks noGrp="1"/>
          </p:cNvSpPr>
          <p:nvPr>
            <p:ph type="title"/>
          </p:nvPr>
        </p:nvSpPr>
        <p:spPr/>
        <p:txBody>
          <a:bodyPr/>
          <a:lstStyle/>
          <a:p>
            <a:r>
              <a:rPr lang="en-US"/>
              <a:t>Click to edit Master title style</a:t>
            </a:r>
            <a:endParaRPr lang="en-ZM"/>
          </a:p>
        </p:txBody>
      </p:sp>
      <p:sp>
        <p:nvSpPr>
          <p:cNvPr id="3" name="Content Placeholder 2">
            <a:extLst>
              <a:ext uri="{FF2B5EF4-FFF2-40B4-BE49-F238E27FC236}">
                <a16:creationId xmlns:a16="http://schemas.microsoft.com/office/drawing/2014/main" id="{D78F81AC-71AB-4D70-9B08-962F8A06AE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M"/>
          </a:p>
        </p:txBody>
      </p:sp>
      <p:sp>
        <p:nvSpPr>
          <p:cNvPr id="4" name="Content Placeholder 3">
            <a:extLst>
              <a:ext uri="{FF2B5EF4-FFF2-40B4-BE49-F238E27FC236}">
                <a16:creationId xmlns:a16="http://schemas.microsoft.com/office/drawing/2014/main" id="{2195CDC8-5F07-49E6-AC82-934E3E8DEC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M"/>
          </a:p>
        </p:txBody>
      </p:sp>
      <p:sp>
        <p:nvSpPr>
          <p:cNvPr id="5" name="Date Placeholder 4">
            <a:extLst>
              <a:ext uri="{FF2B5EF4-FFF2-40B4-BE49-F238E27FC236}">
                <a16:creationId xmlns:a16="http://schemas.microsoft.com/office/drawing/2014/main" id="{5D17FDAF-096F-4EDF-8F38-35A1C5D74C78}"/>
              </a:ext>
            </a:extLst>
          </p:cNvPr>
          <p:cNvSpPr>
            <a:spLocks noGrp="1"/>
          </p:cNvSpPr>
          <p:nvPr>
            <p:ph type="dt" sz="half" idx="10"/>
          </p:nvPr>
        </p:nvSpPr>
        <p:spPr/>
        <p:txBody>
          <a:bodyPr/>
          <a:lstStyle/>
          <a:p>
            <a:fld id="{B6E1E5A2-EAD6-4E81-A71D-A4F3DFFBF9BC}" type="datetimeFigureOut">
              <a:rPr lang="en-ZM" smtClean="0"/>
              <a:t>11/13/2024</a:t>
            </a:fld>
            <a:endParaRPr lang="en-ZM" dirty="0"/>
          </a:p>
        </p:txBody>
      </p:sp>
      <p:sp>
        <p:nvSpPr>
          <p:cNvPr id="6" name="Footer Placeholder 5">
            <a:extLst>
              <a:ext uri="{FF2B5EF4-FFF2-40B4-BE49-F238E27FC236}">
                <a16:creationId xmlns:a16="http://schemas.microsoft.com/office/drawing/2014/main" id="{8447A33B-1201-4E70-9584-D6CC531C7E23}"/>
              </a:ext>
            </a:extLst>
          </p:cNvPr>
          <p:cNvSpPr>
            <a:spLocks noGrp="1"/>
          </p:cNvSpPr>
          <p:nvPr>
            <p:ph type="ftr" sz="quarter" idx="11"/>
          </p:nvPr>
        </p:nvSpPr>
        <p:spPr/>
        <p:txBody>
          <a:bodyPr/>
          <a:lstStyle/>
          <a:p>
            <a:r>
              <a:rPr lang="en-GB" dirty="0"/>
              <a:t>www.comesabusinesscouncil.org</a:t>
            </a:r>
            <a:endParaRPr lang="en-ZM" dirty="0"/>
          </a:p>
        </p:txBody>
      </p:sp>
      <p:sp>
        <p:nvSpPr>
          <p:cNvPr id="7" name="Slide Number Placeholder 6">
            <a:extLst>
              <a:ext uri="{FF2B5EF4-FFF2-40B4-BE49-F238E27FC236}">
                <a16:creationId xmlns:a16="http://schemas.microsoft.com/office/drawing/2014/main" id="{10E48653-A2FF-4D98-B0C3-1DE1AC710BAE}"/>
              </a:ext>
            </a:extLst>
          </p:cNvPr>
          <p:cNvSpPr>
            <a:spLocks noGrp="1"/>
          </p:cNvSpPr>
          <p:nvPr>
            <p:ph type="sldNum" sz="quarter" idx="12"/>
          </p:nvPr>
        </p:nvSpPr>
        <p:spPr/>
        <p:txBody>
          <a:bodyPr/>
          <a:lstStyle/>
          <a:p>
            <a:fld id="{9A814D2A-679B-42C2-86E6-D1B452D471BB}" type="slidenum">
              <a:rPr lang="en-ZM" smtClean="0"/>
              <a:t>‹#›</a:t>
            </a:fld>
            <a:endParaRPr lang="en-ZM" dirty="0"/>
          </a:p>
        </p:txBody>
      </p:sp>
      <p:pic>
        <p:nvPicPr>
          <p:cNvPr id="8" name="Picture 7">
            <a:extLst>
              <a:ext uri="{FF2B5EF4-FFF2-40B4-BE49-F238E27FC236}">
                <a16:creationId xmlns:a16="http://schemas.microsoft.com/office/drawing/2014/main" id="{B588F907-2619-BFED-DDF9-F5F2197912C9}"/>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t="9310"/>
          <a:stretch/>
        </p:blipFill>
        <p:spPr>
          <a:xfrm>
            <a:off x="-3049" y="-8322"/>
            <a:ext cx="12192000" cy="1218990"/>
          </a:xfrm>
          <a:prstGeom prst="rect">
            <a:avLst/>
          </a:prstGeom>
          <a:effectLst>
            <a:outerShdw blurRad="50800" dist="38100" dir="5400000" sx="102000" sy="102000" algn="t" rotWithShape="0">
              <a:prstClr val="black">
                <a:alpha val="46000"/>
              </a:prstClr>
            </a:outerShdw>
          </a:effectLst>
        </p:spPr>
      </p:pic>
    </p:spTree>
    <p:extLst>
      <p:ext uri="{BB962C8B-B14F-4D97-AF65-F5344CB8AC3E}">
        <p14:creationId xmlns:p14="http://schemas.microsoft.com/office/powerpoint/2010/main" val="297566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66"/>
        <p:cNvGrpSpPr/>
        <p:nvPr/>
      </p:nvGrpSpPr>
      <p:grpSpPr>
        <a:xfrm>
          <a:off x="0" y="0"/>
          <a:ext cx="0" cy="0"/>
          <a:chOff x="0" y="0"/>
          <a:chExt cx="0" cy="0"/>
        </a:xfrm>
      </p:grpSpPr>
      <p:sp>
        <p:nvSpPr>
          <p:cNvPr id="167" name="Google Shape;167;p20"/>
          <p:cNvSpPr txBox="1">
            <a:spLocks noGrp="1"/>
          </p:cNvSpPr>
          <p:nvPr>
            <p:ph type="title"/>
          </p:nvPr>
        </p:nvSpPr>
        <p:spPr>
          <a:xfrm>
            <a:off x="415600" y="149633"/>
            <a:ext cx="8399600" cy="1007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168" name="Google Shape;168;p20"/>
          <p:cNvSpPr txBox="1">
            <a:spLocks noGrp="1"/>
          </p:cNvSpPr>
          <p:nvPr>
            <p:ph type="body" idx="1"/>
          </p:nvPr>
        </p:nvSpPr>
        <p:spPr>
          <a:xfrm>
            <a:off x="415600" y="1392900"/>
            <a:ext cx="11392800" cy="4699200"/>
          </a:xfrm>
          <a:prstGeom prst="rect">
            <a:avLst/>
          </a:prstGeom>
        </p:spPr>
        <p:txBody>
          <a:bodyPr spcFirstLastPara="1" wrap="square" lIns="91425" tIns="91425" rIns="91425" bIns="91425" anchor="t" anchorCtr="0">
            <a:normAutofit/>
          </a:bodyPr>
          <a:lstStyle>
            <a:lvl1pPr marL="609585" lvl="0" indent="-440256" rtl="0">
              <a:spcBef>
                <a:spcPts val="0"/>
              </a:spcBef>
              <a:spcAft>
                <a:spcPts val="0"/>
              </a:spcAft>
              <a:buSzPts val="1600"/>
              <a:buFont typeface="Roboto"/>
              <a:buChar char="●"/>
              <a:defRPr sz="2133">
                <a:latin typeface="Roboto"/>
                <a:ea typeface="Roboto"/>
                <a:cs typeface="Roboto"/>
                <a:sym typeface="Roboto"/>
              </a:defRPr>
            </a:lvl1pPr>
            <a:lvl2pPr marL="1219170" lvl="1" indent="-440256" rtl="0">
              <a:spcBef>
                <a:spcPts val="0"/>
              </a:spcBef>
              <a:spcAft>
                <a:spcPts val="0"/>
              </a:spcAft>
              <a:buSzPts val="1600"/>
              <a:buFont typeface="Roboto"/>
              <a:buChar char="○"/>
              <a:defRPr sz="2133">
                <a:latin typeface="Roboto"/>
                <a:ea typeface="Roboto"/>
                <a:cs typeface="Roboto"/>
                <a:sym typeface="Roboto"/>
              </a:defRPr>
            </a:lvl2pPr>
            <a:lvl3pPr marL="1828754" lvl="2" indent="-440256" rtl="0">
              <a:spcBef>
                <a:spcPts val="0"/>
              </a:spcBef>
              <a:spcAft>
                <a:spcPts val="0"/>
              </a:spcAft>
              <a:buSzPts val="1600"/>
              <a:buFont typeface="Roboto"/>
              <a:buChar char="■"/>
              <a:defRPr sz="2133">
                <a:latin typeface="Roboto"/>
                <a:ea typeface="Roboto"/>
                <a:cs typeface="Roboto"/>
                <a:sym typeface="Roboto"/>
              </a:defRPr>
            </a:lvl3pPr>
            <a:lvl4pPr marL="2438339" lvl="3" indent="-440256" rtl="0">
              <a:spcBef>
                <a:spcPts val="0"/>
              </a:spcBef>
              <a:spcAft>
                <a:spcPts val="0"/>
              </a:spcAft>
              <a:buSzPts val="1600"/>
              <a:buFont typeface="Roboto"/>
              <a:buChar char="●"/>
              <a:defRPr sz="2133">
                <a:latin typeface="Roboto"/>
                <a:ea typeface="Roboto"/>
                <a:cs typeface="Roboto"/>
                <a:sym typeface="Roboto"/>
              </a:defRPr>
            </a:lvl4pPr>
            <a:lvl5pPr marL="3047924" lvl="4" indent="-440256" rtl="0">
              <a:spcBef>
                <a:spcPts val="0"/>
              </a:spcBef>
              <a:spcAft>
                <a:spcPts val="0"/>
              </a:spcAft>
              <a:buSzPts val="1600"/>
              <a:buFont typeface="Roboto"/>
              <a:buChar char="○"/>
              <a:defRPr sz="2133">
                <a:latin typeface="Roboto"/>
                <a:ea typeface="Roboto"/>
                <a:cs typeface="Roboto"/>
                <a:sym typeface="Roboto"/>
              </a:defRPr>
            </a:lvl5pPr>
            <a:lvl6pPr marL="3657509" lvl="5" indent="-440256" rtl="0">
              <a:spcBef>
                <a:spcPts val="0"/>
              </a:spcBef>
              <a:spcAft>
                <a:spcPts val="0"/>
              </a:spcAft>
              <a:buSzPts val="1600"/>
              <a:buFont typeface="Roboto"/>
              <a:buChar char="■"/>
              <a:defRPr sz="2133">
                <a:latin typeface="Roboto"/>
                <a:ea typeface="Roboto"/>
                <a:cs typeface="Roboto"/>
                <a:sym typeface="Roboto"/>
              </a:defRPr>
            </a:lvl6pPr>
            <a:lvl7pPr marL="4267093" lvl="6" indent="-440256" rtl="0">
              <a:spcBef>
                <a:spcPts val="0"/>
              </a:spcBef>
              <a:spcAft>
                <a:spcPts val="0"/>
              </a:spcAft>
              <a:buSzPts val="1600"/>
              <a:buFont typeface="Roboto"/>
              <a:buChar char="●"/>
              <a:defRPr sz="2133">
                <a:latin typeface="Roboto"/>
                <a:ea typeface="Roboto"/>
                <a:cs typeface="Roboto"/>
                <a:sym typeface="Roboto"/>
              </a:defRPr>
            </a:lvl7pPr>
            <a:lvl8pPr marL="4876678" lvl="7" indent="-440256" rtl="0">
              <a:spcBef>
                <a:spcPts val="0"/>
              </a:spcBef>
              <a:spcAft>
                <a:spcPts val="0"/>
              </a:spcAft>
              <a:buSzPts val="1600"/>
              <a:buFont typeface="Roboto"/>
              <a:buChar char="○"/>
              <a:defRPr sz="2133">
                <a:latin typeface="Roboto"/>
                <a:ea typeface="Roboto"/>
                <a:cs typeface="Roboto"/>
                <a:sym typeface="Roboto"/>
              </a:defRPr>
            </a:lvl8pPr>
            <a:lvl9pPr marL="5486263" lvl="8" indent="-440256" rtl="0">
              <a:spcBef>
                <a:spcPts val="0"/>
              </a:spcBef>
              <a:spcAft>
                <a:spcPts val="0"/>
              </a:spcAft>
              <a:buSzPts val="1600"/>
              <a:buFont typeface="Roboto"/>
              <a:buChar char="■"/>
              <a:defRPr sz="2133">
                <a:latin typeface="Roboto"/>
                <a:ea typeface="Roboto"/>
                <a:cs typeface="Roboto"/>
                <a:sym typeface="Roboto"/>
              </a:defRPr>
            </a:lvl9pPr>
          </a:lstStyle>
          <a:p>
            <a:endParaRPr/>
          </a:p>
        </p:txBody>
      </p:sp>
      <p:sp>
        <p:nvSpPr>
          <p:cNvPr id="169" name="Google Shape;169;p2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grpSp>
        <p:nvGrpSpPr>
          <p:cNvPr id="170" name="Google Shape;170;p20"/>
          <p:cNvGrpSpPr/>
          <p:nvPr/>
        </p:nvGrpSpPr>
        <p:grpSpPr>
          <a:xfrm>
            <a:off x="-21699" y="1058795"/>
            <a:ext cx="12252500" cy="60959"/>
            <a:chOff x="-16275" y="794131"/>
            <a:chExt cx="9189375" cy="73800"/>
          </a:xfrm>
        </p:grpSpPr>
        <p:sp>
          <p:nvSpPr>
            <p:cNvPr id="171" name="Google Shape;171;p20"/>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20"/>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20"/>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74" name="Google Shape;174;p20"/>
          <p:cNvPicPr preferRelativeResize="0"/>
          <p:nvPr/>
        </p:nvPicPr>
        <p:blipFill>
          <a:blip r:embed="rId2">
            <a:alphaModFix/>
          </a:blip>
          <a:stretch>
            <a:fillRect/>
          </a:stretch>
        </p:blipFill>
        <p:spPr>
          <a:xfrm>
            <a:off x="9836100" y="90234"/>
            <a:ext cx="2251899" cy="743300"/>
          </a:xfrm>
          <a:prstGeom prst="rect">
            <a:avLst/>
          </a:prstGeom>
          <a:noFill/>
          <a:ln>
            <a:noFill/>
          </a:ln>
        </p:spPr>
      </p:pic>
      <p:sp>
        <p:nvSpPr>
          <p:cNvPr id="175" name="Google Shape;175;p20"/>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16225706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text 1">
  <p:cSld name="One column text 1">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415600" y="149633"/>
            <a:ext cx="8399600" cy="1007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178" name="Google Shape;178;p21"/>
          <p:cNvSpPr txBox="1">
            <a:spLocks noGrp="1"/>
          </p:cNvSpPr>
          <p:nvPr>
            <p:ph type="body" idx="1"/>
          </p:nvPr>
        </p:nvSpPr>
        <p:spPr>
          <a:xfrm>
            <a:off x="415600" y="1392900"/>
            <a:ext cx="11392800" cy="4699200"/>
          </a:xfrm>
          <a:prstGeom prst="rect">
            <a:avLst/>
          </a:prstGeom>
        </p:spPr>
        <p:txBody>
          <a:bodyPr spcFirstLastPara="1" wrap="square" lIns="91425" tIns="91425" rIns="91425" bIns="91425" anchor="t" anchorCtr="0">
            <a:normAutofit/>
          </a:bodyPr>
          <a:lstStyle>
            <a:lvl1pPr marL="609585" lvl="0" indent="-440256" rtl="0">
              <a:spcBef>
                <a:spcPts val="0"/>
              </a:spcBef>
              <a:spcAft>
                <a:spcPts val="0"/>
              </a:spcAft>
              <a:buSzPts val="1600"/>
              <a:buFont typeface="Roboto"/>
              <a:buChar char="●"/>
              <a:defRPr sz="2133">
                <a:latin typeface="Roboto"/>
                <a:ea typeface="Roboto"/>
                <a:cs typeface="Roboto"/>
                <a:sym typeface="Roboto"/>
              </a:defRPr>
            </a:lvl1pPr>
            <a:lvl2pPr marL="1219170" lvl="1" indent="-440256" rtl="0">
              <a:spcBef>
                <a:spcPts val="0"/>
              </a:spcBef>
              <a:spcAft>
                <a:spcPts val="0"/>
              </a:spcAft>
              <a:buSzPts val="1600"/>
              <a:buFont typeface="Roboto"/>
              <a:buChar char="○"/>
              <a:defRPr sz="2133">
                <a:latin typeface="Roboto"/>
                <a:ea typeface="Roboto"/>
                <a:cs typeface="Roboto"/>
                <a:sym typeface="Roboto"/>
              </a:defRPr>
            </a:lvl2pPr>
            <a:lvl3pPr marL="1828754" lvl="2" indent="-440256" rtl="0">
              <a:spcBef>
                <a:spcPts val="0"/>
              </a:spcBef>
              <a:spcAft>
                <a:spcPts val="0"/>
              </a:spcAft>
              <a:buSzPts val="1600"/>
              <a:buFont typeface="Roboto"/>
              <a:buChar char="■"/>
              <a:defRPr sz="2133">
                <a:latin typeface="Roboto"/>
                <a:ea typeface="Roboto"/>
                <a:cs typeface="Roboto"/>
                <a:sym typeface="Roboto"/>
              </a:defRPr>
            </a:lvl3pPr>
            <a:lvl4pPr marL="2438339" lvl="3" indent="-440256" rtl="0">
              <a:spcBef>
                <a:spcPts val="0"/>
              </a:spcBef>
              <a:spcAft>
                <a:spcPts val="0"/>
              </a:spcAft>
              <a:buSzPts val="1600"/>
              <a:buFont typeface="Roboto"/>
              <a:buChar char="●"/>
              <a:defRPr sz="2133">
                <a:latin typeface="Roboto"/>
                <a:ea typeface="Roboto"/>
                <a:cs typeface="Roboto"/>
                <a:sym typeface="Roboto"/>
              </a:defRPr>
            </a:lvl4pPr>
            <a:lvl5pPr marL="3047924" lvl="4" indent="-440256" rtl="0">
              <a:spcBef>
                <a:spcPts val="0"/>
              </a:spcBef>
              <a:spcAft>
                <a:spcPts val="0"/>
              </a:spcAft>
              <a:buSzPts val="1600"/>
              <a:buFont typeface="Roboto"/>
              <a:buChar char="○"/>
              <a:defRPr sz="2133">
                <a:latin typeface="Roboto"/>
                <a:ea typeface="Roboto"/>
                <a:cs typeface="Roboto"/>
                <a:sym typeface="Roboto"/>
              </a:defRPr>
            </a:lvl5pPr>
            <a:lvl6pPr marL="3657509" lvl="5" indent="-440256" rtl="0">
              <a:spcBef>
                <a:spcPts val="0"/>
              </a:spcBef>
              <a:spcAft>
                <a:spcPts val="0"/>
              </a:spcAft>
              <a:buSzPts val="1600"/>
              <a:buFont typeface="Roboto"/>
              <a:buChar char="■"/>
              <a:defRPr sz="2133">
                <a:latin typeface="Roboto"/>
                <a:ea typeface="Roboto"/>
                <a:cs typeface="Roboto"/>
                <a:sym typeface="Roboto"/>
              </a:defRPr>
            </a:lvl6pPr>
            <a:lvl7pPr marL="4267093" lvl="6" indent="-440256" rtl="0">
              <a:spcBef>
                <a:spcPts val="0"/>
              </a:spcBef>
              <a:spcAft>
                <a:spcPts val="0"/>
              </a:spcAft>
              <a:buSzPts val="1600"/>
              <a:buFont typeface="Roboto"/>
              <a:buChar char="●"/>
              <a:defRPr sz="2133">
                <a:latin typeface="Roboto"/>
                <a:ea typeface="Roboto"/>
                <a:cs typeface="Roboto"/>
                <a:sym typeface="Roboto"/>
              </a:defRPr>
            </a:lvl7pPr>
            <a:lvl8pPr marL="4876678" lvl="7" indent="-440256" rtl="0">
              <a:spcBef>
                <a:spcPts val="0"/>
              </a:spcBef>
              <a:spcAft>
                <a:spcPts val="0"/>
              </a:spcAft>
              <a:buSzPts val="1600"/>
              <a:buFont typeface="Roboto"/>
              <a:buChar char="○"/>
              <a:defRPr sz="2133">
                <a:latin typeface="Roboto"/>
                <a:ea typeface="Roboto"/>
                <a:cs typeface="Roboto"/>
                <a:sym typeface="Roboto"/>
              </a:defRPr>
            </a:lvl8pPr>
            <a:lvl9pPr marL="5486263" lvl="8" indent="-440256" rtl="0">
              <a:spcBef>
                <a:spcPts val="0"/>
              </a:spcBef>
              <a:spcAft>
                <a:spcPts val="0"/>
              </a:spcAft>
              <a:buSzPts val="1600"/>
              <a:buFont typeface="Roboto"/>
              <a:buChar char="■"/>
              <a:defRPr sz="2133">
                <a:latin typeface="Roboto"/>
                <a:ea typeface="Roboto"/>
                <a:cs typeface="Roboto"/>
                <a:sym typeface="Roboto"/>
              </a:defRPr>
            </a:lvl9pPr>
          </a:lstStyle>
          <a:p>
            <a:endParaRPr/>
          </a:p>
        </p:txBody>
      </p:sp>
      <p:sp>
        <p:nvSpPr>
          <p:cNvPr id="179" name="Google Shape;179;p2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grpSp>
        <p:nvGrpSpPr>
          <p:cNvPr id="180" name="Google Shape;180;p21"/>
          <p:cNvGrpSpPr/>
          <p:nvPr/>
        </p:nvGrpSpPr>
        <p:grpSpPr>
          <a:xfrm>
            <a:off x="-21699" y="1058795"/>
            <a:ext cx="12252500" cy="60959"/>
            <a:chOff x="-16275" y="794131"/>
            <a:chExt cx="9189375" cy="73800"/>
          </a:xfrm>
        </p:grpSpPr>
        <p:sp>
          <p:nvSpPr>
            <p:cNvPr id="181" name="Google Shape;181;p21"/>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21"/>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21"/>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84" name="Google Shape;184;p21"/>
          <p:cNvPicPr preferRelativeResize="0"/>
          <p:nvPr/>
        </p:nvPicPr>
        <p:blipFill>
          <a:blip r:embed="rId2">
            <a:alphaModFix/>
          </a:blip>
          <a:stretch>
            <a:fillRect/>
          </a:stretch>
        </p:blipFill>
        <p:spPr>
          <a:xfrm>
            <a:off x="9836100" y="90234"/>
            <a:ext cx="2251899" cy="743300"/>
          </a:xfrm>
          <a:prstGeom prst="rect">
            <a:avLst/>
          </a:prstGeom>
          <a:noFill/>
          <a:ln>
            <a:noFill/>
          </a:ln>
        </p:spPr>
      </p:pic>
      <p:sp>
        <p:nvSpPr>
          <p:cNvPr id="185" name="Google Shape;185;p21"/>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37978890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86"/>
        <p:cNvGrpSpPr/>
        <p:nvPr/>
      </p:nvGrpSpPr>
      <p:grpSpPr>
        <a:xfrm>
          <a:off x="0" y="0"/>
          <a:ext cx="0" cy="0"/>
          <a:chOff x="0" y="0"/>
          <a:chExt cx="0" cy="0"/>
        </a:xfrm>
      </p:grpSpPr>
      <p:sp>
        <p:nvSpPr>
          <p:cNvPr id="187" name="Google Shape;187;p22"/>
          <p:cNvSpPr txBox="1">
            <a:spLocks noGrp="1"/>
          </p:cNvSpPr>
          <p:nvPr>
            <p:ph type="title"/>
          </p:nvPr>
        </p:nvSpPr>
        <p:spPr>
          <a:xfrm>
            <a:off x="3536100" y="1670433"/>
            <a:ext cx="8492000" cy="2148000"/>
          </a:xfrm>
          <a:prstGeom prst="rect">
            <a:avLst/>
          </a:prstGeom>
        </p:spPr>
        <p:txBody>
          <a:bodyPr spcFirstLastPara="1" wrap="square" lIns="91425" tIns="91425" rIns="91425" bIns="91425" anchor="ctr" anchorCtr="0">
            <a:normAutofit/>
          </a:bodyPr>
          <a:lstStyle>
            <a:lvl1pPr lvl="0" rtl="0">
              <a:spcBef>
                <a:spcPts val="0"/>
              </a:spcBef>
              <a:spcAft>
                <a:spcPts val="0"/>
              </a:spcAft>
              <a:buSzPts val="4300"/>
              <a:buFont typeface="Roboto Medium"/>
              <a:buNone/>
              <a:defRPr sz="5733">
                <a:latin typeface="Roboto Medium"/>
                <a:ea typeface="Roboto Medium"/>
                <a:cs typeface="Roboto Medium"/>
                <a:sym typeface="Roboto Medium"/>
              </a:defRPr>
            </a:lvl1pPr>
            <a:lvl2pPr lvl="1" rtl="0">
              <a:spcBef>
                <a:spcPts val="0"/>
              </a:spcBef>
              <a:spcAft>
                <a:spcPts val="0"/>
              </a:spcAft>
              <a:buSzPts val="4300"/>
              <a:buNone/>
              <a:defRPr sz="5733"/>
            </a:lvl2pPr>
            <a:lvl3pPr lvl="2" rtl="0">
              <a:spcBef>
                <a:spcPts val="0"/>
              </a:spcBef>
              <a:spcAft>
                <a:spcPts val="0"/>
              </a:spcAft>
              <a:buSzPts val="4300"/>
              <a:buNone/>
              <a:defRPr sz="5733"/>
            </a:lvl3pPr>
            <a:lvl4pPr lvl="3" rtl="0">
              <a:spcBef>
                <a:spcPts val="0"/>
              </a:spcBef>
              <a:spcAft>
                <a:spcPts val="0"/>
              </a:spcAft>
              <a:buSzPts val="4300"/>
              <a:buNone/>
              <a:defRPr sz="5733"/>
            </a:lvl4pPr>
            <a:lvl5pPr lvl="4" rtl="0">
              <a:spcBef>
                <a:spcPts val="0"/>
              </a:spcBef>
              <a:spcAft>
                <a:spcPts val="0"/>
              </a:spcAft>
              <a:buSzPts val="4300"/>
              <a:buNone/>
              <a:defRPr sz="5733"/>
            </a:lvl5pPr>
            <a:lvl6pPr lvl="5" rtl="0">
              <a:spcBef>
                <a:spcPts val="0"/>
              </a:spcBef>
              <a:spcAft>
                <a:spcPts val="0"/>
              </a:spcAft>
              <a:buSzPts val="4300"/>
              <a:buNone/>
              <a:defRPr sz="5733"/>
            </a:lvl6pPr>
            <a:lvl7pPr lvl="6" rtl="0">
              <a:spcBef>
                <a:spcPts val="0"/>
              </a:spcBef>
              <a:spcAft>
                <a:spcPts val="0"/>
              </a:spcAft>
              <a:buSzPts val="4300"/>
              <a:buNone/>
              <a:defRPr sz="5733"/>
            </a:lvl7pPr>
            <a:lvl8pPr lvl="7" rtl="0">
              <a:spcBef>
                <a:spcPts val="0"/>
              </a:spcBef>
              <a:spcAft>
                <a:spcPts val="0"/>
              </a:spcAft>
              <a:buSzPts val="4300"/>
              <a:buNone/>
              <a:defRPr sz="5733"/>
            </a:lvl8pPr>
            <a:lvl9pPr lvl="8" rtl="0">
              <a:spcBef>
                <a:spcPts val="0"/>
              </a:spcBef>
              <a:spcAft>
                <a:spcPts val="0"/>
              </a:spcAft>
              <a:buSzPts val="4300"/>
              <a:buNone/>
              <a:defRPr sz="5733"/>
            </a:lvl9pPr>
          </a:lstStyle>
          <a:p>
            <a:endParaRPr/>
          </a:p>
        </p:txBody>
      </p:sp>
      <p:sp>
        <p:nvSpPr>
          <p:cNvPr id="188" name="Google Shape;188;p2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sp>
        <p:nvSpPr>
          <p:cNvPr id="189" name="Google Shape;189;p22"/>
          <p:cNvSpPr txBox="1">
            <a:spLocks noGrp="1"/>
          </p:cNvSpPr>
          <p:nvPr>
            <p:ph type="subTitle" idx="1"/>
          </p:nvPr>
        </p:nvSpPr>
        <p:spPr>
          <a:xfrm>
            <a:off x="3536100" y="3818433"/>
            <a:ext cx="8492000" cy="2070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1780AD"/>
              </a:buClr>
              <a:buSzPts val="2600"/>
              <a:buFont typeface="Roboto Medium"/>
              <a:buNone/>
              <a:defRPr sz="3467">
                <a:solidFill>
                  <a:srgbClr val="1780AD"/>
                </a:solidFill>
                <a:latin typeface="Roboto Medium"/>
                <a:ea typeface="Roboto Medium"/>
                <a:cs typeface="Roboto Medium"/>
                <a:sym typeface="Roboto Medium"/>
              </a:defRPr>
            </a:lvl1pPr>
            <a:lvl2pPr lvl="1" algn="ctr" rtl="0">
              <a:lnSpc>
                <a:spcPct val="100000"/>
              </a:lnSpc>
              <a:spcBef>
                <a:spcPts val="0"/>
              </a:spcBef>
              <a:spcAft>
                <a:spcPts val="0"/>
              </a:spcAft>
              <a:buSzPts val="2600"/>
              <a:buNone/>
              <a:defRPr sz="3467"/>
            </a:lvl2pPr>
            <a:lvl3pPr lvl="2" algn="ctr" rtl="0">
              <a:lnSpc>
                <a:spcPct val="100000"/>
              </a:lnSpc>
              <a:spcBef>
                <a:spcPts val="0"/>
              </a:spcBef>
              <a:spcAft>
                <a:spcPts val="0"/>
              </a:spcAft>
              <a:buSzPts val="2600"/>
              <a:buNone/>
              <a:defRPr sz="3467"/>
            </a:lvl3pPr>
            <a:lvl4pPr lvl="3" algn="ctr" rtl="0">
              <a:lnSpc>
                <a:spcPct val="100000"/>
              </a:lnSpc>
              <a:spcBef>
                <a:spcPts val="0"/>
              </a:spcBef>
              <a:spcAft>
                <a:spcPts val="0"/>
              </a:spcAft>
              <a:buSzPts val="2600"/>
              <a:buNone/>
              <a:defRPr sz="3467"/>
            </a:lvl4pPr>
            <a:lvl5pPr lvl="4" algn="ctr" rtl="0">
              <a:lnSpc>
                <a:spcPct val="100000"/>
              </a:lnSpc>
              <a:spcBef>
                <a:spcPts val="0"/>
              </a:spcBef>
              <a:spcAft>
                <a:spcPts val="0"/>
              </a:spcAft>
              <a:buSzPts val="2600"/>
              <a:buNone/>
              <a:defRPr sz="3467"/>
            </a:lvl5pPr>
            <a:lvl6pPr lvl="5" algn="ctr" rtl="0">
              <a:lnSpc>
                <a:spcPct val="100000"/>
              </a:lnSpc>
              <a:spcBef>
                <a:spcPts val="0"/>
              </a:spcBef>
              <a:spcAft>
                <a:spcPts val="0"/>
              </a:spcAft>
              <a:buSzPts val="2600"/>
              <a:buNone/>
              <a:defRPr sz="3467"/>
            </a:lvl6pPr>
            <a:lvl7pPr lvl="6" algn="ctr" rtl="0">
              <a:lnSpc>
                <a:spcPct val="100000"/>
              </a:lnSpc>
              <a:spcBef>
                <a:spcPts val="0"/>
              </a:spcBef>
              <a:spcAft>
                <a:spcPts val="0"/>
              </a:spcAft>
              <a:buSzPts val="2600"/>
              <a:buNone/>
              <a:defRPr sz="3467"/>
            </a:lvl7pPr>
            <a:lvl8pPr lvl="7" algn="ctr" rtl="0">
              <a:lnSpc>
                <a:spcPct val="100000"/>
              </a:lnSpc>
              <a:spcBef>
                <a:spcPts val="0"/>
              </a:spcBef>
              <a:spcAft>
                <a:spcPts val="0"/>
              </a:spcAft>
              <a:buSzPts val="2600"/>
              <a:buNone/>
              <a:defRPr sz="3467"/>
            </a:lvl8pPr>
            <a:lvl9pPr lvl="8" algn="ctr" rtl="0">
              <a:lnSpc>
                <a:spcPct val="100000"/>
              </a:lnSpc>
              <a:spcBef>
                <a:spcPts val="0"/>
              </a:spcBef>
              <a:spcAft>
                <a:spcPts val="0"/>
              </a:spcAft>
              <a:buSzPts val="2600"/>
              <a:buNone/>
              <a:defRPr sz="3467"/>
            </a:lvl9pPr>
          </a:lstStyle>
          <a:p>
            <a:endParaRPr/>
          </a:p>
        </p:txBody>
      </p:sp>
      <p:sp>
        <p:nvSpPr>
          <p:cNvPr id="190" name="Google Shape;190;p22"/>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pic>
        <p:nvPicPr>
          <p:cNvPr id="191" name="Google Shape;191;p22"/>
          <p:cNvPicPr preferRelativeResize="0"/>
          <p:nvPr/>
        </p:nvPicPr>
        <p:blipFill>
          <a:blip r:embed="rId2">
            <a:alphaModFix/>
          </a:blip>
          <a:stretch>
            <a:fillRect/>
          </a:stretch>
        </p:blipFill>
        <p:spPr>
          <a:xfrm>
            <a:off x="-915937" y="1"/>
            <a:ext cx="5692677" cy="6858001"/>
          </a:xfrm>
          <a:prstGeom prst="rect">
            <a:avLst/>
          </a:prstGeom>
          <a:noFill/>
          <a:ln>
            <a:noFill/>
          </a:ln>
        </p:spPr>
      </p:pic>
    </p:spTree>
    <p:extLst>
      <p:ext uri="{BB962C8B-B14F-4D97-AF65-F5344CB8AC3E}">
        <p14:creationId xmlns:p14="http://schemas.microsoft.com/office/powerpoint/2010/main" val="12342649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92"/>
        <p:cNvGrpSpPr/>
        <p:nvPr/>
      </p:nvGrpSpPr>
      <p:grpSpPr>
        <a:xfrm>
          <a:off x="0" y="0"/>
          <a:ext cx="0" cy="0"/>
          <a:chOff x="0" y="0"/>
          <a:chExt cx="0" cy="0"/>
        </a:xfrm>
      </p:grpSpPr>
      <p:sp>
        <p:nvSpPr>
          <p:cNvPr id="193" name="Google Shape;193;p23"/>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4" name="Google Shape;194;p23"/>
          <p:cNvSpPr txBox="1">
            <a:spLocks noGrp="1"/>
          </p:cNvSpPr>
          <p:nvPr>
            <p:ph type="title"/>
          </p:nvPr>
        </p:nvSpPr>
        <p:spPr>
          <a:xfrm>
            <a:off x="354000" y="1847433"/>
            <a:ext cx="5393600" cy="19764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Font typeface="Montserrat"/>
              <a:buNone/>
              <a:defRPr sz="5600">
                <a:latin typeface="Montserrat"/>
                <a:ea typeface="Montserrat"/>
                <a:cs typeface="Montserrat"/>
                <a:sym typeface="Montserrat"/>
              </a:defRPr>
            </a:lvl1pPr>
            <a:lvl2pPr lvl="1" algn="ctr" rtl="0">
              <a:spcBef>
                <a:spcPts val="0"/>
              </a:spcBef>
              <a:spcAft>
                <a:spcPts val="0"/>
              </a:spcAft>
              <a:buSzPts val="4200"/>
              <a:buFont typeface="Roboto"/>
              <a:buNone/>
              <a:defRPr sz="5600">
                <a:latin typeface="Roboto"/>
                <a:ea typeface="Roboto"/>
                <a:cs typeface="Roboto"/>
                <a:sym typeface="Roboto"/>
              </a:defRPr>
            </a:lvl2pPr>
            <a:lvl3pPr lvl="2" algn="ctr" rtl="0">
              <a:spcBef>
                <a:spcPts val="0"/>
              </a:spcBef>
              <a:spcAft>
                <a:spcPts val="0"/>
              </a:spcAft>
              <a:buSzPts val="4200"/>
              <a:buFont typeface="Roboto"/>
              <a:buNone/>
              <a:defRPr sz="5600">
                <a:latin typeface="Roboto"/>
                <a:ea typeface="Roboto"/>
                <a:cs typeface="Roboto"/>
                <a:sym typeface="Roboto"/>
              </a:defRPr>
            </a:lvl3pPr>
            <a:lvl4pPr lvl="3" algn="ctr" rtl="0">
              <a:spcBef>
                <a:spcPts val="0"/>
              </a:spcBef>
              <a:spcAft>
                <a:spcPts val="0"/>
              </a:spcAft>
              <a:buSzPts val="4200"/>
              <a:buFont typeface="Roboto"/>
              <a:buNone/>
              <a:defRPr sz="5600">
                <a:latin typeface="Roboto"/>
                <a:ea typeface="Roboto"/>
                <a:cs typeface="Roboto"/>
                <a:sym typeface="Roboto"/>
              </a:defRPr>
            </a:lvl4pPr>
            <a:lvl5pPr lvl="4" algn="ctr" rtl="0">
              <a:spcBef>
                <a:spcPts val="0"/>
              </a:spcBef>
              <a:spcAft>
                <a:spcPts val="0"/>
              </a:spcAft>
              <a:buSzPts val="4200"/>
              <a:buFont typeface="Roboto"/>
              <a:buNone/>
              <a:defRPr sz="5600">
                <a:latin typeface="Roboto"/>
                <a:ea typeface="Roboto"/>
                <a:cs typeface="Roboto"/>
                <a:sym typeface="Roboto"/>
              </a:defRPr>
            </a:lvl5pPr>
            <a:lvl6pPr lvl="5" algn="ctr" rtl="0">
              <a:spcBef>
                <a:spcPts val="0"/>
              </a:spcBef>
              <a:spcAft>
                <a:spcPts val="0"/>
              </a:spcAft>
              <a:buSzPts val="4200"/>
              <a:buFont typeface="Roboto"/>
              <a:buNone/>
              <a:defRPr sz="5600">
                <a:latin typeface="Roboto"/>
                <a:ea typeface="Roboto"/>
                <a:cs typeface="Roboto"/>
                <a:sym typeface="Roboto"/>
              </a:defRPr>
            </a:lvl6pPr>
            <a:lvl7pPr lvl="6" algn="ctr" rtl="0">
              <a:spcBef>
                <a:spcPts val="0"/>
              </a:spcBef>
              <a:spcAft>
                <a:spcPts val="0"/>
              </a:spcAft>
              <a:buSzPts val="4200"/>
              <a:buFont typeface="Roboto"/>
              <a:buNone/>
              <a:defRPr sz="5600">
                <a:latin typeface="Roboto"/>
                <a:ea typeface="Roboto"/>
                <a:cs typeface="Roboto"/>
                <a:sym typeface="Roboto"/>
              </a:defRPr>
            </a:lvl7pPr>
            <a:lvl8pPr lvl="7" algn="ctr" rtl="0">
              <a:spcBef>
                <a:spcPts val="0"/>
              </a:spcBef>
              <a:spcAft>
                <a:spcPts val="0"/>
              </a:spcAft>
              <a:buSzPts val="4200"/>
              <a:buFont typeface="Roboto"/>
              <a:buNone/>
              <a:defRPr sz="5600">
                <a:latin typeface="Roboto"/>
                <a:ea typeface="Roboto"/>
                <a:cs typeface="Roboto"/>
                <a:sym typeface="Roboto"/>
              </a:defRPr>
            </a:lvl8pPr>
            <a:lvl9pPr lvl="8" algn="ctr" rtl="0">
              <a:spcBef>
                <a:spcPts val="0"/>
              </a:spcBef>
              <a:spcAft>
                <a:spcPts val="0"/>
              </a:spcAft>
              <a:buSzPts val="4200"/>
              <a:buFont typeface="Roboto"/>
              <a:buNone/>
              <a:defRPr sz="5600">
                <a:latin typeface="Roboto"/>
                <a:ea typeface="Roboto"/>
                <a:cs typeface="Roboto"/>
                <a:sym typeface="Roboto"/>
              </a:defRPr>
            </a:lvl9pPr>
          </a:lstStyle>
          <a:p>
            <a:endParaRPr/>
          </a:p>
        </p:txBody>
      </p:sp>
      <p:sp>
        <p:nvSpPr>
          <p:cNvPr id="195" name="Google Shape;195;p23"/>
          <p:cNvSpPr txBox="1">
            <a:spLocks noGrp="1"/>
          </p:cNvSpPr>
          <p:nvPr>
            <p:ph type="subTitle" idx="1"/>
          </p:nvPr>
        </p:nvSpPr>
        <p:spPr>
          <a:xfrm>
            <a:off x="354000" y="3940633"/>
            <a:ext cx="5393600" cy="1646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Font typeface="Montserrat"/>
              <a:buNone/>
              <a:defRPr sz="2800">
                <a:latin typeface="Montserrat"/>
                <a:ea typeface="Montserrat"/>
                <a:cs typeface="Montserrat"/>
                <a:sym typeface="Montserrat"/>
              </a:defRPr>
            </a:lvl1pPr>
            <a:lvl2pPr lvl="1" algn="ctr" rtl="0">
              <a:lnSpc>
                <a:spcPct val="100000"/>
              </a:lnSpc>
              <a:spcBef>
                <a:spcPts val="0"/>
              </a:spcBef>
              <a:spcAft>
                <a:spcPts val="0"/>
              </a:spcAft>
              <a:buSzPts val="2100"/>
              <a:buFont typeface="Roboto"/>
              <a:buNone/>
              <a:defRPr sz="2800">
                <a:latin typeface="Roboto"/>
                <a:ea typeface="Roboto"/>
                <a:cs typeface="Roboto"/>
                <a:sym typeface="Roboto"/>
              </a:defRPr>
            </a:lvl2pPr>
            <a:lvl3pPr lvl="2" algn="ctr" rtl="0">
              <a:lnSpc>
                <a:spcPct val="100000"/>
              </a:lnSpc>
              <a:spcBef>
                <a:spcPts val="0"/>
              </a:spcBef>
              <a:spcAft>
                <a:spcPts val="0"/>
              </a:spcAft>
              <a:buSzPts val="2100"/>
              <a:buFont typeface="Roboto"/>
              <a:buNone/>
              <a:defRPr sz="2800">
                <a:latin typeface="Roboto"/>
                <a:ea typeface="Roboto"/>
                <a:cs typeface="Roboto"/>
                <a:sym typeface="Roboto"/>
              </a:defRPr>
            </a:lvl3pPr>
            <a:lvl4pPr lvl="3" algn="ctr" rtl="0">
              <a:lnSpc>
                <a:spcPct val="100000"/>
              </a:lnSpc>
              <a:spcBef>
                <a:spcPts val="0"/>
              </a:spcBef>
              <a:spcAft>
                <a:spcPts val="0"/>
              </a:spcAft>
              <a:buSzPts val="2100"/>
              <a:buFont typeface="Roboto"/>
              <a:buNone/>
              <a:defRPr sz="2800">
                <a:latin typeface="Roboto"/>
                <a:ea typeface="Roboto"/>
                <a:cs typeface="Roboto"/>
                <a:sym typeface="Roboto"/>
              </a:defRPr>
            </a:lvl4pPr>
            <a:lvl5pPr lvl="4" algn="ctr" rtl="0">
              <a:lnSpc>
                <a:spcPct val="100000"/>
              </a:lnSpc>
              <a:spcBef>
                <a:spcPts val="0"/>
              </a:spcBef>
              <a:spcAft>
                <a:spcPts val="0"/>
              </a:spcAft>
              <a:buSzPts val="2100"/>
              <a:buFont typeface="Roboto"/>
              <a:buNone/>
              <a:defRPr sz="2800">
                <a:latin typeface="Roboto"/>
                <a:ea typeface="Roboto"/>
                <a:cs typeface="Roboto"/>
                <a:sym typeface="Roboto"/>
              </a:defRPr>
            </a:lvl5pPr>
            <a:lvl6pPr lvl="5" algn="ctr" rtl="0">
              <a:lnSpc>
                <a:spcPct val="100000"/>
              </a:lnSpc>
              <a:spcBef>
                <a:spcPts val="0"/>
              </a:spcBef>
              <a:spcAft>
                <a:spcPts val="0"/>
              </a:spcAft>
              <a:buSzPts val="2100"/>
              <a:buFont typeface="Roboto"/>
              <a:buNone/>
              <a:defRPr sz="2800">
                <a:latin typeface="Roboto"/>
                <a:ea typeface="Roboto"/>
                <a:cs typeface="Roboto"/>
                <a:sym typeface="Roboto"/>
              </a:defRPr>
            </a:lvl6pPr>
            <a:lvl7pPr lvl="6" algn="ctr" rtl="0">
              <a:lnSpc>
                <a:spcPct val="100000"/>
              </a:lnSpc>
              <a:spcBef>
                <a:spcPts val="0"/>
              </a:spcBef>
              <a:spcAft>
                <a:spcPts val="0"/>
              </a:spcAft>
              <a:buSzPts val="2100"/>
              <a:buFont typeface="Roboto"/>
              <a:buNone/>
              <a:defRPr sz="2800">
                <a:latin typeface="Roboto"/>
                <a:ea typeface="Roboto"/>
                <a:cs typeface="Roboto"/>
                <a:sym typeface="Roboto"/>
              </a:defRPr>
            </a:lvl7pPr>
            <a:lvl8pPr lvl="7" algn="ctr" rtl="0">
              <a:lnSpc>
                <a:spcPct val="100000"/>
              </a:lnSpc>
              <a:spcBef>
                <a:spcPts val="0"/>
              </a:spcBef>
              <a:spcAft>
                <a:spcPts val="0"/>
              </a:spcAft>
              <a:buSzPts val="2100"/>
              <a:buFont typeface="Roboto"/>
              <a:buNone/>
              <a:defRPr sz="2800">
                <a:latin typeface="Roboto"/>
                <a:ea typeface="Roboto"/>
                <a:cs typeface="Roboto"/>
                <a:sym typeface="Roboto"/>
              </a:defRPr>
            </a:lvl8pPr>
            <a:lvl9pPr lvl="8" algn="ctr" rtl="0">
              <a:lnSpc>
                <a:spcPct val="100000"/>
              </a:lnSpc>
              <a:spcBef>
                <a:spcPts val="0"/>
              </a:spcBef>
              <a:spcAft>
                <a:spcPts val="0"/>
              </a:spcAft>
              <a:buSzPts val="2100"/>
              <a:buFont typeface="Roboto"/>
              <a:buNone/>
              <a:defRPr sz="2800">
                <a:latin typeface="Roboto"/>
                <a:ea typeface="Roboto"/>
                <a:cs typeface="Roboto"/>
                <a:sym typeface="Roboto"/>
              </a:defRPr>
            </a:lvl9pPr>
          </a:lstStyle>
          <a:p>
            <a:endParaRPr/>
          </a:p>
        </p:txBody>
      </p:sp>
      <p:sp>
        <p:nvSpPr>
          <p:cNvPr id="196" name="Google Shape;196;p23"/>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rtl="0">
              <a:spcBef>
                <a:spcPts val="0"/>
              </a:spcBef>
              <a:spcAft>
                <a:spcPts val="0"/>
              </a:spcAft>
              <a:buSzPts val="1800"/>
              <a:buFont typeface="Montserrat"/>
              <a:buChar char="●"/>
              <a:defRPr>
                <a:latin typeface="Montserrat"/>
                <a:ea typeface="Montserrat"/>
                <a:cs typeface="Montserrat"/>
                <a:sym typeface="Montserrat"/>
              </a:defRPr>
            </a:lvl1pPr>
            <a:lvl2pPr marL="1219170" lvl="1" indent="-423323" rtl="0">
              <a:spcBef>
                <a:spcPts val="0"/>
              </a:spcBef>
              <a:spcAft>
                <a:spcPts val="0"/>
              </a:spcAft>
              <a:buSzPts val="1400"/>
              <a:buFont typeface="Roboto"/>
              <a:buChar char="○"/>
              <a:defRPr>
                <a:latin typeface="Roboto"/>
                <a:ea typeface="Roboto"/>
                <a:cs typeface="Roboto"/>
                <a:sym typeface="Roboto"/>
              </a:defRPr>
            </a:lvl2pPr>
            <a:lvl3pPr marL="1828754" lvl="2" indent="-423323" rtl="0">
              <a:spcBef>
                <a:spcPts val="0"/>
              </a:spcBef>
              <a:spcAft>
                <a:spcPts val="0"/>
              </a:spcAft>
              <a:buSzPts val="1400"/>
              <a:buFont typeface="Roboto"/>
              <a:buChar char="■"/>
              <a:defRPr>
                <a:latin typeface="Roboto"/>
                <a:ea typeface="Roboto"/>
                <a:cs typeface="Roboto"/>
                <a:sym typeface="Roboto"/>
              </a:defRPr>
            </a:lvl3pPr>
            <a:lvl4pPr marL="2438339" lvl="3" indent="-423323" rtl="0">
              <a:spcBef>
                <a:spcPts val="0"/>
              </a:spcBef>
              <a:spcAft>
                <a:spcPts val="0"/>
              </a:spcAft>
              <a:buSzPts val="1400"/>
              <a:buFont typeface="Roboto"/>
              <a:buChar char="●"/>
              <a:defRPr>
                <a:latin typeface="Roboto"/>
                <a:ea typeface="Roboto"/>
                <a:cs typeface="Roboto"/>
                <a:sym typeface="Roboto"/>
              </a:defRPr>
            </a:lvl4pPr>
            <a:lvl5pPr marL="3047924" lvl="4" indent="-423323" rtl="0">
              <a:spcBef>
                <a:spcPts val="0"/>
              </a:spcBef>
              <a:spcAft>
                <a:spcPts val="0"/>
              </a:spcAft>
              <a:buSzPts val="1400"/>
              <a:buFont typeface="Roboto"/>
              <a:buChar char="○"/>
              <a:defRPr>
                <a:latin typeface="Roboto"/>
                <a:ea typeface="Roboto"/>
                <a:cs typeface="Roboto"/>
                <a:sym typeface="Roboto"/>
              </a:defRPr>
            </a:lvl5pPr>
            <a:lvl6pPr marL="3657509" lvl="5" indent="-423323" rtl="0">
              <a:spcBef>
                <a:spcPts val="0"/>
              </a:spcBef>
              <a:spcAft>
                <a:spcPts val="0"/>
              </a:spcAft>
              <a:buSzPts val="1400"/>
              <a:buFont typeface="Roboto"/>
              <a:buChar char="■"/>
              <a:defRPr>
                <a:latin typeface="Roboto"/>
                <a:ea typeface="Roboto"/>
                <a:cs typeface="Roboto"/>
                <a:sym typeface="Roboto"/>
              </a:defRPr>
            </a:lvl6pPr>
            <a:lvl7pPr marL="4267093" lvl="6" indent="-423323" rtl="0">
              <a:spcBef>
                <a:spcPts val="0"/>
              </a:spcBef>
              <a:spcAft>
                <a:spcPts val="0"/>
              </a:spcAft>
              <a:buSzPts val="1400"/>
              <a:buFont typeface="Roboto"/>
              <a:buChar char="●"/>
              <a:defRPr>
                <a:latin typeface="Roboto"/>
                <a:ea typeface="Roboto"/>
                <a:cs typeface="Roboto"/>
                <a:sym typeface="Roboto"/>
              </a:defRPr>
            </a:lvl7pPr>
            <a:lvl8pPr marL="4876678" lvl="7" indent="-423323" rtl="0">
              <a:spcBef>
                <a:spcPts val="0"/>
              </a:spcBef>
              <a:spcAft>
                <a:spcPts val="0"/>
              </a:spcAft>
              <a:buSzPts val="1400"/>
              <a:buFont typeface="Roboto"/>
              <a:buChar char="○"/>
              <a:defRPr>
                <a:latin typeface="Roboto"/>
                <a:ea typeface="Roboto"/>
                <a:cs typeface="Roboto"/>
                <a:sym typeface="Roboto"/>
              </a:defRPr>
            </a:lvl8pPr>
            <a:lvl9pPr marL="5486263" lvl="8" indent="-423323" rtl="0">
              <a:spcBef>
                <a:spcPts val="0"/>
              </a:spcBef>
              <a:spcAft>
                <a:spcPts val="0"/>
              </a:spcAft>
              <a:buSzPts val="1400"/>
              <a:buFont typeface="Roboto"/>
              <a:buChar char="■"/>
              <a:defRPr>
                <a:latin typeface="Roboto"/>
                <a:ea typeface="Roboto"/>
                <a:cs typeface="Roboto"/>
                <a:sym typeface="Roboto"/>
              </a:defRPr>
            </a:lvl9pPr>
          </a:lstStyle>
          <a:p>
            <a:endParaRPr/>
          </a:p>
        </p:txBody>
      </p:sp>
      <p:sp>
        <p:nvSpPr>
          <p:cNvPr id="197" name="Google Shape;197;p2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sp>
        <p:nvSpPr>
          <p:cNvPr id="198" name="Google Shape;198;p23"/>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pic>
        <p:nvPicPr>
          <p:cNvPr id="199" name="Google Shape;199;p23"/>
          <p:cNvPicPr preferRelativeResize="0"/>
          <p:nvPr/>
        </p:nvPicPr>
        <p:blipFill>
          <a:blip r:embed="rId2">
            <a:alphaModFix/>
          </a:blip>
          <a:stretch>
            <a:fillRect/>
          </a:stretch>
        </p:blipFill>
        <p:spPr>
          <a:xfrm>
            <a:off x="77435" y="64967"/>
            <a:ext cx="1156799" cy="1393603"/>
          </a:xfrm>
          <a:prstGeom prst="rect">
            <a:avLst/>
          </a:prstGeom>
          <a:noFill/>
          <a:ln>
            <a:noFill/>
          </a:ln>
        </p:spPr>
      </p:pic>
    </p:spTree>
    <p:extLst>
      <p:ext uri="{BB962C8B-B14F-4D97-AF65-F5344CB8AC3E}">
        <p14:creationId xmlns:p14="http://schemas.microsoft.com/office/powerpoint/2010/main" val="34319056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00"/>
        <p:cNvGrpSpPr/>
        <p:nvPr/>
      </p:nvGrpSpPr>
      <p:grpSpPr>
        <a:xfrm>
          <a:off x="0" y="0"/>
          <a:ext cx="0" cy="0"/>
          <a:chOff x="0" y="0"/>
          <a:chExt cx="0" cy="0"/>
        </a:xfrm>
      </p:grpSpPr>
      <p:sp>
        <p:nvSpPr>
          <p:cNvPr id="201" name="Google Shape;201;p24"/>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rtl="0">
              <a:lnSpc>
                <a:spcPct val="100000"/>
              </a:lnSpc>
              <a:spcBef>
                <a:spcPts val="0"/>
              </a:spcBef>
              <a:spcAft>
                <a:spcPts val="0"/>
              </a:spcAft>
              <a:buSzPts val="1800"/>
              <a:buFont typeface="Roboto"/>
              <a:buNone/>
              <a:defRPr>
                <a:latin typeface="Roboto"/>
                <a:ea typeface="Roboto"/>
                <a:cs typeface="Roboto"/>
                <a:sym typeface="Roboto"/>
              </a:defRPr>
            </a:lvl1pPr>
          </a:lstStyle>
          <a:p>
            <a:endParaRPr/>
          </a:p>
        </p:txBody>
      </p:sp>
      <p:sp>
        <p:nvSpPr>
          <p:cNvPr id="202" name="Google Shape;202;p2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pic>
        <p:nvPicPr>
          <p:cNvPr id="203" name="Google Shape;203;p24"/>
          <p:cNvPicPr preferRelativeResize="0"/>
          <p:nvPr/>
        </p:nvPicPr>
        <p:blipFill>
          <a:blip r:embed="rId2">
            <a:alphaModFix/>
          </a:blip>
          <a:stretch>
            <a:fillRect/>
          </a:stretch>
        </p:blipFill>
        <p:spPr>
          <a:xfrm>
            <a:off x="9877934" y="90234"/>
            <a:ext cx="2209409" cy="743300"/>
          </a:xfrm>
          <a:prstGeom prst="rect">
            <a:avLst/>
          </a:prstGeom>
          <a:noFill/>
          <a:ln>
            <a:noFill/>
          </a:ln>
        </p:spPr>
      </p:pic>
      <p:sp>
        <p:nvSpPr>
          <p:cNvPr id="204" name="Google Shape;204;p24"/>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8270567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1">
  <p:cSld name="Caption 1">
    <p:spTree>
      <p:nvGrpSpPr>
        <p:cNvPr id="1" name="Shape 205"/>
        <p:cNvGrpSpPr/>
        <p:nvPr/>
      </p:nvGrpSpPr>
      <p:grpSpPr>
        <a:xfrm>
          <a:off x="0" y="0"/>
          <a:ext cx="0" cy="0"/>
          <a:chOff x="0" y="0"/>
          <a:chExt cx="0" cy="0"/>
        </a:xfrm>
      </p:grpSpPr>
      <p:sp>
        <p:nvSpPr>
          <p:cNvPr id="206" name="Google Shape;206;p25"/>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rtl="0">
              <a:lnSpc>
                <a:spcPct val="100000"/>
              </a:lnSpc>
              <a:spcBef>
                <a:spcPts val="0"/>
              </a:spcBef>
              <a:spcAft>
                <a:spcPts val="0"/>
              </a:spcAft>
              <a:buSzPts val="1800"/>
              <a:buFont typeface="Roboto"/>
              <a:buNone/>
              <a:defRPr>
                <a:latin typeface="Roboto"/>
                <a:ea typeface="Roboto"/>
                <a:cs typeface="Roboto"/>
                <a:sym typeface="Roboto"/>
              </a:defRPr>
            </a:lvl1pPr>
          </a:lstStyle>
          <a:p>
            <a:endParaRPr/>
          </a:p>
        </p:txBody>
      </p:sp>
      <p:sp>
        <p:nvSpPr>
          <p:cNvPr id="207" name="Google Shape;207;p2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pic>
        <p:nvPicPr>
          <p:cNvPr id="208" name="Google Shape;208;p25"/>
          <p:cNvPicPr preferRelativeResize="0"/>
          <p:nvPr/>
        </p:nvPicPr>
        <p:blipFill>
          <a:blip r:embed="rId2">
            <a:alphaModFix/>
          </a:blip>
          <a:stretch>
            <a:fillRect/>
          </a:stretch>
        </p:blipFill>
        <p:spPr>
          <a:xfrm>
            <a:off x="9877934" y="90234"/>
            <a:ext cx="2209409" cy="743300"/>
          </a:xfrm>
          <a:prstGeom prst="rect">
            <a:avLst/>
          </a:prstGeom>
          <a:noFill/>
          <a:ln>
            <a:noFill/>
          </a:ln>
        </p:spPr>
      </p:pic>
      <p:sp>
        <p:nvSpPr>
          <p:cNvPr id="209" name="Google Shape;209;p25"/>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26267073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10"/>
        <p:cNvGrpSpPr/>
        <p:nvPr/>
      </p:nvGrpSpPr>
      <p:grpSpPr>
        <a:xfrm>
          <a:off x="0" y="0"/>
          <a:ext cx="0" cy="0"/>
          <a:chOff x="0" y="0"/>
          <a:chExt cx="0" cy="0"/>
        </a:xfrm>
      </p:grpSpPr>
      <p:sp>
        <p:nvSpPr>
          <p:cNvPr id="211" name="Google Shape;211;p2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9pPr>
          </a:lstStyle>
          <a:p>
            <a:fld id="{00000000-1234-1234-1234-123412341234}" type="slidenum">
              <a:rPr lang="en" smtClean="0"/>
              <a:pPr/>
              <a:t>‹#›</a:t>
            </a:fld>
            <a:endParaRPr lang="en"/>
          </a:p>
        </p:txBody>
      </p:sp>
      <p:pic>
        <p:nvPicPr>
          <p:cNvPr id="212" name="Google Shape;212;p26"/>
          <p:cNvPicPr preferRelativeResize="0"/>
          <p:nvPr/>
        </p:nvPicPr>
        <p:blipFill rotWithShape="1">
          <a:blip r:embed="rId2">
            <a:alphaModFix/>
          </a:blip>
          <a:srcRect/>
          <a:stretch/>
        </p:blipFill>
        <p:spPr>
          <a:xfrm>
            <a:off x="9877933" y="90233"/>
            <a:ext cx="2209408" cy="743301"/>
          </a:xfrm>
          <a:prstGeom prst="rect">
            <a:avLst/>
          </a:prstGeom>
          <a:noFill/>
          <a:ln>
            <a:noFill/>
          </a:ln>
        </p:spPr>
      </p:pic>
      <p:grpSp>
        <p:nvGrpSpPr>
          <p:cNvPr id="213" name="Google Shape;213;p26"/>
          <p:cNvGrpSpPr/>
          <p:nvPr/>
        </p:nvGrpSpPr>
        <p:grpSpPr>
          <a:xfrm>
            <a:off x="1081450" y="6478933"/>
            <a:ext cx="10077121" cy="26209"/>
            <a:chOff x="305375" y="794131"/>
            <a:chExt cx="8867583" cy="73842"/>
          </a:xfrm>
        </p:grpSpPr>
        <p:sp>
          <p:nvSpPr>
            <p:cNvPr id="214" name="Google Shape;214;p26"/>
            <p:cNvSpPr/>
            <p:nvPr/>
          </p:nvSpPr>
          <p:spPr>
            <a:xfrm>
              <a:off x="305375" y="794173"/>
              <a:ext cx="58242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215" name="Google Shape;215;p26"/>
            <p:cNvSpPr/>
            <p:nvPr/>
          </p:nvSpPr>
          <p:spPr>
            <a:xfrm>
              <a:off x="6011995" y="794131"/>
              <a:ext cx="199800" cy="73800"/>
            </a:xfrm>
            <a:prstGeom prst="triangle">
              <a:avLst>
                <a:gd name="adj" fmla="val 50255"/>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216" name="Google Shape;216;p26"/>
            <p:cNvSpPr/>
            <p:nvPr/>
          </p:nvSpPr>
          <p:spPr>
            <a:xfrm>
              <a:off x="6115958" y="794157"/>
              <a:ext cx="30570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grpSp>
      <p:sp>
        <p:nvSpPr>
          <p:cNvPr id="217" name="Google Shape;217;p26"/>
          <p:cNvSpPr txBox="1">
            <a:spLocks noGrp="1"/>
          </p:cNvSpPr>
          <p:nvPr>
            <p:ph type="title"/>
          </p:nvPr>
        </p:nvSpPr>
        <p:spPr>
          <a:xfrm>
            <a:off x="1475975" y="353825"/>
            <a:ext cx="6449600" cy="5460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atin typeface="Roboto"/>
                <a:ea typeface="Roboto"/>
                <a:cs typeface="Roboto"/>
                <a:sym typeface="Roboto"/>
              </a:defRPr>
            </a:lvl1pPr>
            <a:lvl2pPr lvl="1" algn="l" rtl="0">
              <a:lnSpc>
                <a:spcPct val="100000"/>
              </a:lnSpc>
              <a:spcBef>
                <a:spcPts val="0"/>
              </a:spcBef>
              <a:spcAft>
                <a:spcPts val="0"/>
              </a:spcAft>
              <a:buSzPts val="2800"/>
              <a:buNone/>
              <a:defRPr>
                <a:latin typeface="Roboto"/>
                <a:ea typeface="Roboto"/>
                <a:cs typeface="Roboto"/>
                <a:sym typeface="Roboto"/>
              </a:defRPr>
            </a:lvl2pPr>
            <a:lvl3pPr lvl="2" algn="l" rtl="0">
              <a:lnSpc>
                <a:spcPct val="100000"/>
              </a:lnSpc>
              <a:spcBef>
                <a:spcPts val="0"/>
              </a:spcBef>
              <a:spcAft>
                <a:spcPts val="0"/>
              </a:spcAft>
              <a:buSzPts val="2800"/>
              <a:buNone/>
              <a:defRPr>
                <a:latin typeface="Roboto"/>
                <a:ea typeface="Roboto"/>
                <a:cs typeface="Roboto"/>
                <a:sym typeface="Roboto"/>
              </a:defRPr>
            </a:lvl3pPr>
            <a:lvl4pPr lvl="3" algn="l" rtl="0">
              <a:lnSpc>
                <a:spcPct val="100000"/>
              </a:lnSpc>
              <a:spcBef>
                <a:spcPts val="0"/>
              </a:spcBef>
              <a:spcAft>
                <a:spcPts val="0"/>
              </a:spcAft>
              <a:buSzPts val="2800"/>
              <a:buNone/>
              <a:defRPr>
                <a:latin typeface="Roboto"/>
                <a:ea typeface="Roboto"/>
                <a:cs typeface="Roboto"/>
                <a:sym typeface="Roboto"/>
              </a:defRPr>
            </a:lvl4pPr>
            <a:lvl5pPr lvl="4" algn="l" rtl="0">
              <a:lnSpc>
                <a:spcPct val="100000"/>
              </a:lnSpc>
              <a:spcBef>
                <a:spcPts val="0"/>
              </a:spcBef>
              <a:spcAft>
                <a:spcPts val="0"/>
              </a:spcAft>
              <a:buSzPts val="2800"/>
              <a:buNone/>
              <a:defRPr>
                <a:latin typeface="Roboto"/>
                <a:ea typeface="Roboto"/>
                <a:cs typeface="Roboto"/>
                <a:sym typeface="Roboto"/>
              </a:defRPr>
            </a:lvl5pPr>
            <a:lvl6pPr lvl="5" algn="l" rtl="0">
              <a:lnSpc>
                <a:spcPct val="100000"/>
              </a:lnSpc>
              <a:spcBef>
                <a:spcPts val="0"/>
              </a:spcBef>
              <a:spcAft>
                <a:spcPts val="0"/>
              </a:spcAft>
              <a:buSzPts val="2800"/>
              <a:buNone/>
              <a:defRPr>
                <a:latin typeface="Roboto"/>
                <a:ea typeface="Roboto"/>
                <a:cs typeface="Roboto"/>
                <a:sym typeface="Roboto"/>
              </a:defRPr>
            </a:lvl6pPr>
            <a:lvl7pPr lvl="6" algn="l" rtl="0">
              <a:lnSpc>
                <a:spcPct val="100000"/>
              </a:lnSpc>
              <a:spcBef>
                <a:spcPts val="0"/>
              </a:spcBef>
              <a:spcAft>
                <a:spcPts val="0"/>
              </a:spcAft>
              <a:buSzPts val="2800"/>
              <a:buNone/>
              <a:defRPr>
                <a:latin typeface="Roboto"/>
                <a:ea typeface="Roboto"/>
                <a:cs typeface="Roboto"/>
                <a:sym typeface="Roboto"/>
              </a:defRPr>
            </a:lvl7pPr>
            <a:lvl8pPr lvl="7" algn="l" rtl="0">
              <a:lnSpc>
                <a:spcPct val="100000"/>
              </a:lnSpc>
              <a:spcBef>
                <a:spcPts val="0"/>
              </a:spcBef>
              <a:spcAft>
                <a:spcPts val="0"/>
              </a:spcAft>
              <a:buSzPts val="2800"/>
              <a:buNone/>
              <a:defRPr>
                <a:latin typeface="Roboto"/>
                <a:ea typeface="Roboto"/>
                <a:cs typeface="Roboto"/>
                <a:sym typeface="Roboto"/>
              </a:defRPr>
            </a:lvl8pPr>
            <a:lvl9pPr lvl="8" algn="l" rtl="0">
              <a:lnSpc>
                <a:spcPct val="100000"/>
              </a:lnSpc>
              <a:spcBef>
                <a:spcPts val="0"/>
              </a:spcBef>
              <a:spcAft>
                <a:spcPts val="0"/>
              </a:spcAft>
              <a:buSzPts val="2800"/>
              <a:buNone/>
              <a:defRPr>
                <a:latin typeface="Roboto"/>
                <a:ea typeface="Roboto"/>
                <a:cs typeface="Roboto"/>
                <a:sym typeface="Roboto"/>
              </a:defRPr>
            </a:lvl9pPr>
          </a:lstStyle>
          <a:p>
            <a:endParaRPr/>
          </a:p>
        </p:txBody>
      </p:sp>
      <p:sp>
        <p:nvSpPr>
          <p:cNvPr id="218" name="Google Shape;218;p26"/>
          <p:cNvSpPr txBox="1">
            <a:spLocks noGrp="1"/>
          </p:cNvSpPr>
          <p:nvPr>
            <p:ph type="subTitle" idx="1"/>
          </p:nvPr>
        </p:nvSpPr>
        <p:spPr>
          <a:xfrm>
            <a:off x="3962900" y="1132251"/>
            <a:ext cx="3963200" cy="283200"/>
          </a:xfrm>
          <a:prstGeom prst="rect">
            <a:avLst/>
          </a:prstGeom>
          <a:noFill/>
          <a:ln>
            <a:noFill/>
          </a:ln>
        </p:spPr>
        <p:txBody>
          <a:bodyPr spcFirstLastPara="1" wrap="square" lIns="91425" tIns="91425" rIns="91425" bIns="91425" anchor="t" anchorCtr="0">
            <a:normAutofit/>
          </a:bodyPr>
          <a:lstStyle>
            <a:lvl1pPr lvl="0" algn="l" rtl="0">
              <a:lnSpc>
                <a:spcPct val="115000"/>
              </a:lnSpc>
              <a:spcBef>
                <a:spcPts val="0"/>
              </a:spcBef>
              <a:spcAft>
                <a:spcPts val="0"/>
              </a:spcAft>
              <a:buSzPts val="1400"/>
              <a:buNone/>
              <a:defRPr sz="1867"/>
            </a:lvl1pPr>
            <a:lvl2pPr lvl="1" algn="l" rtl="0">
              <a:lnSpc>
                <a:spcPct val="115000"/>
              </a:lnSpc>
              <a:spcBef>
                <a:spcPts val="0"/>
              </a:spcBef>
              <a:spcAft>
                <a:spcPts val="0"/>
              </a:spcAft>
              <a:buSzPts val="1400"/>
              <a:buNone/>
              <a:defRPr/>
            </a:lvl2pPr>
            <a:lvl3pPr lvl="2" algn="l" rtl="0">
              <a:lnSpc>
                <a:spcPct val="115000"/>
              </a:lnSpc>
              <a:spcBef>
                <a:spcPts val="0"/>
              </a:spcBef>
              <a:spcAft>
                <a:spcPts val="0"/>
              </a:spcAft>
              <a:buSzPts val="1400"/>
              <a:buNone/>
              <a:defRPr/>
            </a:lvl3pPr>
            <a:lvl4pPr lvl="3" algn="l" rtl="0">
              <a:lnSpc>
                <a:spcPct val="115000"/>
              </a:lnSpc>
              <a:spcBef>
                <a:spcPts val="0"/>
              </a:spcBef>
              <a:spcAft>
                <a:spcPts val="0"/>
              </a:spcAft>
              <a:buSzPts val="1400"/>
              <a:buNone/>
              <a:defRPr/>
            </a:lvl4pPr>
            <a:lvl5pPr lvl="4" algn="l" rtl="0">
              <a:lnSpc>
                <a:spcPct val="115000"/>
              </a:lnSpc>
              <a:spcBef>
                <a:spcPts val="0"/>
              </a:spcBef>
              <a:spcAft>
                <a:spcPts val="0"/>
              </a:spcAft>
              <a:buSzPts val="1400"/>
              <a:buNone/>
              <a:defRPr/>
            </a:lvl5pPr>
            <a:lvl6pPr lvl="5" algn="l" rtl="0">
              <a:lnSpc>
                <a:spcPct val="115000"/>
              </a:lnSpc>
              <a:spcBef>
                <a:spcPts val="0"/>
              </a:spcBef>
              <a:spcAft>
                <a:spcPts val="0"/>
              </a:spcAft>
              <a:buSzPts val="1400"/>
              <a:buNone/>
              <a:defRPr/>
            </a:lvl6pPr>
            <a:lvl7pPr lvl="6" algn="l" rtl="0">
              <a:lnSpc>
                <a:spcPct val="115000"/>
              </a:lnSpc>
              <a:spcBef>
                <a:spcPts val="0"/>
              </a:spcBef>
              <a:spcAft>
                <a:spcPts val="0"/>
              </a:spcAft>
              <a:buSzPts val="1400"/>
              <a:buNone/>
              <a:defRPr/>
            </a:lvl7pPr>
            <a:lvl8pPr lvl="7" algn="l" rtl="0">
              <a:lnSpc>
                <a:spcPct val="115000"/>
              </a:lnSpc>
              <a:spcBef>
                <a:spcPts val="0"/>
              </a:spcBef>
              <a:spcAft>
                <a:spcPts val="0"/>
              </a:spcAft>
              <a:buSzPts val="1400"/>
              <a:buNone/>
              <a:defRPr/>
            </a:lvl8pPr>
            <a:lvl9pPr lvl="8" algn="l" rtl="0">
              <a:lnSpc>
                <a:spcPct val="115000"/>
              </a:lnSpc>
              <a:spcBef>
                <a:spcPts val="0"/>
              </a:spcBef>
              <a:spcAft>
                <a:spcPts val="0"/>
              </a:spcAft>
              <a:buSzPts val="1400"/>
              <a:buNone/>
              <a:defRPr/>
            </a:lvl9pPr>
          </a:lstStyle>
          <a:p>
            <a:endParaRPr/>
          </a:p>
        </p:txBody>
      </p:sp>
      <p:sp>
        <p:nvSpPr>
          <p:cNvPr id="219" name="Google Shape;219;p26"/>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26469552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20"/>
        <p:cNvGrpSpPr/>
        <p:nvPr/>
      </p:nvGrpSpPr>
      <p:grpSpPr>
        <a:xfrm>
          <a:off x="0" y="0"/>
          <a:ext cx="0" cy="0"/>
          <a:chOff x="0" y="0"/>
          <a:chExt cx="0" cy="0"/>
        </a:xfrm>
      </p:grpSpPr>
      <p:sp>
        <p:nvSpPr>
          <p:cNvPr id="221" name="Google Shape;221;p2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2" name="Google Shape;222;p2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102699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BC Mojaloop Functional Enhancements">
  <p:cSld name="CBC Mojaloop Functional Enhancements">
    <p:spTree>
      <p:nvGrpSpPr>
        <p:cNvPr id="1" name="Shape 223"/>
        <p:cNvGrpSpPr/>
        <p:nvPr/>
      </p:nvGrpSpPr>
      <p:grpSpPr>
        <a:xfrm>
          <a:off x="0" y="0"/>
          <a:ext cx="0" cy="0"/>
          <a:chOff x="0" y="0"/>
          <a:chExt cx="0" cy="0"/>
        </a:xfrm>
      </p:grpSpPr>
      <p:sp>
        <p:nvSpPr>
          <p:cNvPr id="224" name="Google Shape;224;p28"/>
          <p:cNvSpPr txBox="1">
            <a:spLocks noGrp="1"/>
          </p:cNvSpPr>
          <p:nvPr>
            <p:ph type="title"/>
          </p:nvPr>
        </p:nvSpPr>
        <p:spPr>
          <a:xfrm>
            <a:off x="1157100" y="165100"/>
            <a:ext cx="5232400" cy="6156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933"/>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5" name="Google Shape;225;p2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226" name="Google Shape;226;p28"/>
          <p:cNvSpPr/>
          <p:nvPr/>
        </p:nvSpPr>
        <p:spPr>
          <a:xfrm>
            <a:off x="8568400" y="4022100"/>
            <a:ext cx="1487600" cy="4308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Inter-Scheme proxied transaction handling within Mojaloop Core Services</a:t>
            </a:r>
            <a:endParaRPr sz="400">
              <a:latin typeface="Roboto"/>
              <a:ea typeface="Roboto"/>
              <a:cs typeface="Roboto"/>
              <a:sym typeface="Roboto"/>
            </a:endParaRPr>
          </a:p>
        </p:txBody>
      </p:sp>
      <p:sp>
        <p:nvSpPr>
          <p:cNvPr id="227" name="Google Shape;227;p28"/>
          <p:cNvSpPr/>
          <p:nvPr/>
        </p:nvSpPr>
        <p:spPr>
          <a:xfrm>
            <a:off x="8550233" y="1138200"/>
            <a:ext cx="1487600" cy="763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Acquiring of currency cover by Payers from FXP to facilitate FX transactions</a:t>
            </a:r>
            <a:endParaRPr sz="400">
              <a:latin typeface="Roboto"/>
              <a:ea typeface="Roboto"/>
              <a:cs typeface="Roboto"/>
              <a:sym typeface="Roboto"/>
            </a:endParaRPr>
          </a:p>
        </p:txBody>
      </p:sp>
      <p:sp>
        <p:nvSpPr>
          <p:cNvPr id="228" name="Google Shape;228;p28"/>
          <p:cNvSpPr/>
          <p:nvPr/>
        </p:nvSpPr>
        <p:spPr>
          <a:xfrm>
            <a:off x="8568400" y="5137500"/>
            <a:ext cx="1487600" cy="45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Multi-Scheme Certificate Distribution to support non-repudiation</a:t>
            </a:r>
            <a:endParaRPr sz="400">
              <a:latin typeface="Roboto"/>
              <a:ea typeface="Roboto"/>
              <a:cs typeface="Roboto"/>
              <a:sym typeface="Roboto"/>
            </a:endParaRPr>
          </a:p>
        </p:txBody>
      </p:sp>
      <p:sp>
        <p:nvSpPr>
          <p:cNvPr id="229" name="Google Shape;229;p28"/>
          <p:cNvSpPr/>
          <p:nvPr/>
        </p:nvSpPr>
        <p:spPr>
          <a:xfrm>
            <a:off x="8568400" y="4568200"/>
            <a:ext cx="1487600" cy="454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Inter-Scheme </a:t>
            </a:r>
            <a:r>
              <a:rPr lang="en" sz="800" b="1">
                <a:latin typeface="Roboto"/>
                <a:ea typeface="Roboto"/>
                <a:cs typeface="Roboto"/>
                <a:sym typeface="Roboto"/>
              </a:rPr>
              <a:t>Proxy</a:t>
            </a:r>
            <a:r>
              <a:rPr lang="en" sz="800">
                <a:latin typeface="Roboto"/>
                <a:ea typeface="Roboto"/>
                <a:cs typeface="Roboto"/>
                <a:sym typeface="Roboto"/>
              </a:rPr>
              <a:t> for interconnection of IIPS compliant Schemes</a:t>
            </a:r>
            <a:endParaRPr sz="400">
              <a:latin typeface="Roboto"/>
              <a:ea typeface="Roboto"/>
              <a:cs typeface="Roboto"/>
              <a:sym typeface="Roboto"/>
            </a:endParaRPr>
          </a:p>
        </p:txBody>
      </p:sp>
      <p:sp>
        <p:nvSpPr>
          <p:cNvPr id="230" name="Google Shape;230;p28"/>
          <p:cNvSpPr txBox="1"/>
          <p:nvPr/>
        </p:nvSpPr>
        <p:spPr>
          <a:xfrm rot="-5400000">
            <a:off x="7658767" y="4701074"/>
            <a:ext cx="1215200" cy="20512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333">
                <a:solidFill>
                  <a:schemeClr val="dk2"/>
                </a:solidFill>
                <a:latin typeface="Roboto"/>
                <a:ea typeface="Roboto"/>
                <a:cs typeface="Roboto"/>
                <a:sym typeface="Roboto"/>
              </a:rPr>
              <a:t>Inter-Scheme</a:t>
            </a:r>
            <a:endParaRPr sz="1333">
              <a:solidFill>
                <a:schemeClr val="dk2"/>
              </a:solidFill>
              <a:latin typeface="Roboto"/>
              <a:ea typeface="Roboto"/>
              <a:cs typeface="Roboto"/>
              <a:sym typeface="Roboto"/>
            </a:endParaRPr>
          </a:p>
        </p:txBody>
      </p:sp>
      <p:cxnSp>
        <p:nvCxnSpPr>
          <p:cNvPr id="231" name="Google Shape;231;p28"/>
          <p:cNvCxnSpPr/>
          <p:nvPr/>
        </p:nvCxnSpPr>
        <p:spPr>
          <a:xfrm rot="10800000" flipH="1">
            <a:off x="8431800" y="2964951"/>
            <a:ext cx="3381600" cy="10800"/>
          </a:xfrm>
          <a:prstGeom prst="straightConnector1">
            <a:avLst/>
          </a:prstGeom>
          <a:noFill/>
          <a:ln w="9525" cap="flat" cmpd="sng">
            <a:solidFill>
              <a:schemeClr val="dk2"/>
            </a:solidFill>
            <a:prstDash val="solid"/>
            <a:round/>
            <a:headEnd type="none" w="med" len="med"/>
            <a:tailEnd type="none" w="med" len="med"/>
          </a:ln>
        </p:spPr>
      </p:cxnSp>
      <p:sp>
        <p:nvSpPr>
          <p:cNvPr id="232" name="Google Shape;232;p28"/>
          <p:cNvSpPr/>
          <p:nvPr/>
        </p:nvSpPr>
        <p:spPr>
          <a:xfrm>
            <a:off x="10202892" y="1138200"/>
            <a:ext cx="1487600" cy="335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Payer can purchase liquidity cover for FX transactions</a:t>
            </a:r>
            <a:endParaRPr sz="400">
              <a:latin typeface="Roboto"/>
              <a:ea typeface="Roboto"/>
              <a:cs typeface="Roboto"/>
              <a:sym typeface="Roboto"/>
            </a:endParaRPr>
          </a:p>
        </p:txBody>
      </p:sp>
      <p:sp>
        <p:nvSpPr>
          <p:cNvPr id="233" name="Google Shape;233;p28"/>
          <p:cNvSpPr/>
          <p:nvPr/>
        </p:nvSpPr>
        <p:spPr>
          <a:xfrm>
            <a:off x="10295200" y="3076667"/>
            <a:ext cx="1487600" cy="615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KYC Data collected from FI back-end for population in FSPIOP/ISO 20022 for IIPS messages</a:t>
            </a:r>
            <a:endParaRPr sz="400">
              <a:latin typeface="Roboto"/>
              <a:ea typeface="Roboto"/>
              <a:cs typeface="Roboto"/>
              <a:sym typeface="Roboto"/>
            </a:endParaRPr>
          </a:p>
        </p:txBody>
      </p:sp>
      <p:sp>
        <p:nvSpPr>
          <p:cNvPr id="234" name="Google Shape;234;p28"/>
          <p:cNvSpPr/>
          <p:nvPr/>
        </p:nvSpPr>
        <p:spPr>
          <a:xfrm rot="5401980">
            <a:off x="10633297" y="4513689"/>
            <a:ext cx="694400" cy="492000"/>
          </a:xfrm>
          <a:prstGeom prst="round2SameRect">
            <a:avLst>
              <a:gd name="adj1" fmla="val 16667"/>
              <a:gd name="adj2" fmla="val 0"/>
            </a:avLst>
          </a:prstGeom>
          <a:solidFill>
            <a:srgbClr val="F4CCCC"/>
          </a:solidFill>
          <a:ln w="9525" cap="flat" cmpd="sng">
            <a:solidFill>
              <a:srgbClr val="FF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333">
                <a:latin typeface="Roboto"/>
                <a:ea typeface="Roboto"/>
                <a:cs typeface="Roboto"/>
                <a:sym typeface="Roboto"/>
              </a:rPr>
              <a:t>Core Adapter</a:t>
            </a:r>
            <a:endParaRPr sz="1333">
              <a:latin typeface="Roboto"/>
              <a:ea typeface="Roboto"/>
              <a:cs typeface="Roboto"/>
              <a:sym typeface="Roboto"/>
            </a:endParaRPr>
          </a:p>
        </p:txBody>
      </p:sp>
      <p:sp>
        <p:nvSpPr>
          <p:cNvPr id="235" name="Google Shape;235;p28"/>
          <p:cNvSpPr txBox="1"/>
          <p:nvPr/>
        </p:nvSpPr>
        <p:spPr>
          <a:xfrm>
            <a:off x="8606384" y="342867"/>
            <a:ext cx="1293200" cy="20512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Clr>
                <a:schemeClr val="dk1"/>
              </a:buClr>
              <a:buSzPts val="1100"/>
              <a:buFont typeface="Arial"/>
              <a:buNone/>
            </a:pPr>
            <a:r>
              <a:rPr lang="en" sz="1333">
                <a:solidFill>
                  <a:schemeClr val="dk2"/>
                </a:solidFill>
                <a:latin typeface="Roboto"/>
                <a:ea typeface="Roboto"/>
                <a:cs typeface="Roboto"/>
                <a:sym typeface="Roboto"/>
              </a:rPr>
              <a:t>Mojaloop </a:t>
            </a:r>
            <a:endParaRPr sz="1333">
              <a:solidFill>
                <a:schemeClr val="dk2"/>
              </a:solidFill>
              <a:latin typeface="Roboto"/>
              <a:ea typeface="Roboto"/>
              <a:cs typeface="Roboto"/>
              <a:sym typeface="Roboto"/>
            </a:endParaRPr>
          </a:p>
        </p:txBody>
      </p:sp>
      <p:sp>
        <p:nvSpPr>
          <p:cNvPr id="236" name="Google Shape;236;p28"/>
          <p:cNvSpPr txBox="1"/>
          <p:nvPr/>
        </p:nvSpPr>
        <p:spPr>
          <a:xfrm>
            <a:off x="10237303" y="348885"/>
            <a:ext cx="1486400" cy="20512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Clr>
                <a:schemeClr val="dk1"/>
              </a:buClr>
              <a:buSzPts val="1100"/>
              <a:buFont typeface="Arial"/>
              <a:buNone/>
            </a:pPr>
            <a:r>
              <a:rPr lang="en" sz="1333">
                <a:solidFill>
                  <a:schemeClr val="dk2"/>
                </a:solidFill>
                <a:latin typeface="Roboto"/>
                <a:ea typeface="Roboto"/>
                <a:cs typeface="Roboto"/>
                <a:sym typeface="Roboto"/>
              </a:rPr>
              <a:t>Participation Tools</a:t>
            </a:r>
            <a:endParaRPr sz="1333">
              <a:solidFill>
                <a:schemeClr val="dk2"/>
              </a:solidFill>
              <a:latin typeface="Roboto"/>
              <a:ea typeface="Roboto"/>
              <a:cs typeface="Roboto"/>
              <a:sym typeface="Roboto"/>
            </a:endParaRPr>
          </a:p>
        </p:txBody>
      </p:sp>
      <p:sp>
        <p:nvSpPr>
          <p:cNvPr id="237" name="Google Shape;237;p28"/>
          <p:cNvSpPr txBox="1"/>
          <p:nvPr/>
        </p:nvSpPr>
        <p:spPr>
          <a:xfrm rot="-5400000">
            <a:off x="7805767" y="1802047"/>
            <a:ext cx="921200" cy="41024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333">
                <a:solidFill>
                  <a:schemeClr val="dk2"/>
                </a:solidFill>
                <a:latin typeface="Roboto"/>
                <a:ea typeface="Roboto"/>
                <a:cs typeface="Roboto"/>
                <a:sym typeface="Roboto"/>
              </a:rPr>
              <a:t>Cross-</a:t>
            </a:r>
            <a:endParaRPr sz="1333">
              <a:solidFill>
                <a:schemeClr val="dk2"/>
              </a:solidFill>
              <a:latin typeface="Roboto"/>
              <a:ea typeface="Roboto"/>
              <a:cs typeface="Roboto"/>
              <a:sym typeface="Roboto"/>
            </a:endParaRPr>
          </a:p>
          <a:p>
            <a:pPr marL="0" lvl="0" indent="0" algn="ctr" rtl="0">
              <a:spcBef>
                <a:spcPts val="0"/>
              </a:spcBef>
              <a:spcAft>
                <a:spcPts val="0"/>
              </a:spcAft>
              <a:buNone/>
            </a:pPr>
            <a:r>
              <a:rPr lang="en" sz="1333">
                <a:solidFill>
                  <a:schemeClr val="dk2"/>
                </a:solidFill>
                <a:latin typeface="Roboto"/>
                <a:ea typeface="Roboto"/>
                <a:cs typeface="Roboto"/>
                <a:sym typeface="Roboto"/>
              </a:rPr>
              <a:t>currency</a:t>
            </a:r>
            <a:endParaRPr sz="1333">
              <a:solidFill>
                <a:schemeClr val="dk2"/>
              </a:solidFill>
              <a:latin typeface="Roboto"/>
              <a:ea typeface="Roboto"/>
              <a:cs typeface="Roboto"/>
              <a:sym typeface="Roboto"/>
            </a:endParaRPr>
          </a:p>
        </p:txBody>
      </p:sp>
      <p:sp>
        <p:nvSpPr>
          <p:cNvPr id="238" name="Google Shape;238;p28"/>
          <p:cNvSpPr/>
          <p:nvPr/>
        </p:nvSpPr>
        <p:spPr>
          <a:xfrm>
            <a:off x="8517500" y="1991612"/>
            <a:ext cx="1487600" cy="819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Discovery of available cross-currency (FX) providers</a:t>
            </a:r>
            <a:endParaRPr sz="400">
              <a:latin typeface="Roboto"/>
              <a:ea typeface="Roboto"/>
              <a:cs typeface="Roboto"/>
              <a:sym typeface="Roboto"/>
            </a:endParaRPr>
          </a:p>
        </p:txBody>
      </p:sp>
      <p:sp>
        <p:nvSpPr>
          <p:cNvPr id="239" name="Google Shape;239;p28"/>
          <p:cNvSpPr/>
          <p:nvPr/>
        </p:nvSpPr>
        <p:spPr>
          <a:xfrm>
            <a:off x="10239985" y="2422351"/>
            <a:ext cx="1487600" cy="3888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Ability for FXPs to register  cross-currency services they offer</a:t>
            </a:r>
            <a:endParaRPr sz="400">
              <a:latin typeface="Roboto"/>
              <a:ea typeface="Roboto"/>
              <a:cs typeface="Roboto"/>
              <a:sym typeface="Roboto"/>
            </a:endParaRPr>
          </a:p>
        </p:txBody>
      </p:sp>
      <p:cxnSp>
        <p:nvCxnSpPr>
          <p:cNvPr id="240" name="Google Shape;240;p28"/>
          <p:cNvCxnSpPr/>
          <p:nvPr/>
        </p:nvCxnSpPr>
        <p:spPr>
          <a:xfrm rot="10800000" flipH="1">
            <a:off x="10111467" y="4042217"/>
            <a:ext cx="13600" cy="1522800"/>
          </a:xfrm>
          <a:prstGeom prst="straightConnector1">
            <a:avLst/>
          </a:prstGeom>
          <a:noFill/>
          <a:ln w="9525" cap="flat" cmpd="sng">
            <a:solidFill>
              <a:schemeClr val="dk2"/>
            </a:solidFill>
            <a:prstDash val="solid"/>
            <a:round/>
            <a:headEnd type="none" w="med" len="med"/>
            <a:tailEnd type="none" w="med" len="med"/>
          </a:ln>
        </p:spPr>
      </p:cxnSp>
      <p:sp>
        <p:nvSpPr>
          <p:cNvPr id="241" name="Google Shape;241;p28"/>
          <p:cNvSpPr txBox="1"/>
          <p:nvPr/>
        </p:nvSpPr>
        <p:spPr>
          <a:xfrm rot="-5400000">
            <a:off x="7924967" y="3362307"/>
            <a:ext cx="682800" cy="20512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333">
                <a:solidFill>
                  <a:schemeClr val="dk2"/>
                </a:solidFill>
                <a:latin typeface="Roboto"/>
                <a:ea typeface="Roboto"/>
                <a:cs typeface="Roboto"/>
                <a:sym typeface="Roboto"/>
              </a:rPr>
              <a:t>FRMS</a:t>
            </a:r>
            <a:endParaRPr sz="1333">
              <a:solidFill>
                <a:schemeClr val="dk2"/>
              </a:solidFill>
              <a:latin typeface="Roboto"/>
              <a:ea typeface="Roboto"/>
              <a:cs typeface="Roboto"/>
              <a:sym typeface="Roboto"/>
            </a:endParaRPr>
          </a:p>
        </p:txBody>
      </p:sp>
      <p:sp>
        <p:nvSpPr>
          <p:cNvPr id="242" name="Google Shape;242;p28"/>
          <p:cNvSpPr/>
          <p:nvPr/>
        </p:nvSpPr>
        <p:spPr>
          <a:xfrm>
            <a:off x="8568400" y="3076567"/>
            <a:ext cx="1487600" cy="615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Able to forward PII data and transaction requests to FRMS via Tazama</a:t>
            </a:r>
            <a:endParaRPr sz="800">
              <a:solidFill>
                <a:schemeClr val="dk1"/>
              </a:solidFill>
              <a:latin typeface="Roboto"/>
              <a:ea typeface="Roboto"/>
              <a:cs typeface="Roboto"/>
              <a:sym typeface="Roboto"/>
            </a:endParaRPr>
          </a:p>
          <a:p>
            <a:pPr marL="0" lvl="0" indent="0" algn="ctr" rtl="0">
              <a:spcBef>
                <a:spcPts val="0"/>
              </a:spcBef>
              <a:spcAft>
                <a:spcPts val="0"/>
              </a:spcAft>
              <a:buNone/>
            </a:pPr>
            <a:r>
              <a:rPr lang="en" sz="800">
                <a:solidFill>
                  <a:schemeClr val="dk1"/>
                </a:solidFill>
                <a:latin typeface="Roboto"/>
                <a:ea typeface="Roboto"/>
                <a:cs typeface="Roboto"/>
                <a:sym typeface="Roboto"/>
              </a:rPr>
              <a:t>Payment Platform Adapter</a:t>
            </a:r>
            <a:r>
              <a:rPr lang="en" sz="800">
                <a:latin typeface="Roboto"/>
                <a:ea typeface="Roboto"/>
                <a:cs typeface="Roboto"/>
                <a:sym typeface="Roboto"/>
              </a:rPr>
              <a:t> </a:t>
            </a:r>
            <a:endParaRPr sz="400">
              <a:latin typeface="Roboto"/>
              <a:ea typeface="Roboto"/>
              <a:cs typeface="Roboto"/>
              <a:sym typeface="Roboto"/>
            </a:endParaRPr>
          </a:p>
        </p:txBody>
      </p:sp>
      <p:cxnSp>
        <p:nvCxnSpPr>
          <p:cNvPr id="243" name="Google Shape;243;p28"/>
          <p:cNvCxnSpPr/>
          <p:nvPr/>
        </p:nvCxnSpPr>
        <p:spPr>
          <a:xfrm rot="10800000" flipH="1">
            <a:off x="8431800" y="3841117"/>
            <a:ext cx="3381600" cy="10800"/>
          </a:xfrm>
          <a:prstGeom prst="straightConnector1">
            <a:avLst/>
          </a:prstGeom>
          <a:noFill/>
          <a:ln w="9525" cap="flat" cmpd="sng">
            <a:solidFill>
              <a:schemeClr val="dk2"/>
            </a:solidFill>
            <a:prstDash val="solid"/>
            <a:round/>
            <a:headEnd type="none" w="med" len="med"/>
            <a:tailEnd type="none" w="med" len="med"/>
          </a:ln>
        </p:spPr>
      </p:cxnSp>
      <p:cxnSp>
        <p:nvCxnSpPr>
          <p:cNvPr id="244" name="Google Shape;244;p28"/>
          <p:cNvCxnSpPr/>
          <p:nvPr/>
        </p:nvCxnSpPr>
        <p:spPr>
          <a:xfrm rot="10800000" flipH="1">
            <a:off x="8471667" y="5711667"/>
            <a:ext cx="3381600" cy="10800"/>
          </a:xfrm>
          <a:prstGeom prst="straightConnector1">
            <a:avLst/>
          </a:prstGeom>
          <a:noFill/>
          <a:ln w="9525" cap="flat" cmpd="sng">
            <a:solidFill>
              <a:schemeClr val="dk2"/>
            </a:solidFill>
            <a:prstDash val="solid"/>
            <a:round/>
            <a:headEnd type="none" w="med" len="med"/>
            <a:tailEnd type="none" w="med" len="med"/>
          </a:ln>
        </p:spPr>
      </p:cxnSp>
      <p:sp>
        <p:nvSpPr>
          <p:cNvPr id="245" name="Google Shape;245;p28"/>
          <p:cNvSpPr/>
          <p:nvPr/>
        </p:nvSpPr>
        <p:spPr>
          <a:xfrm>
            <a:off x="10202909" y="5842233"/>
            <a:ext cx="1487600" cy="615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Allowing existing Core connection to present request as per </a:t>
            </a:r>
            <a:r>
              <a:rPr lang="en" sz="800" b="1">
                <a:latin typeface="Roboto"/>
                <a:ea typeface="Roboto"/>
                <a:cs typeface="Roboto"/>
                <a:sym typeface="Roboto"/>
              </a:rPr>
              <a:t>ISO 200022 for IIPS</a:t>
            </a:r>
            <a:r>
              <a:rPr lang="en" sz="800">
                <a:latin typeface="Roboto"/>
                <a:ea typeface="Roboto"/>
                <a:cs typeface="Roboto"/>
                <a:sym typeface="Roboto"/>
              </a:rPr>
              <a:t> protocol and patterns</a:t>
            </a:r>
            <a:endParaRPr sz="400">
              <a:latin typeface="Roboto"/>
              <a:ea typeface="Roboto"/>
              <a:cs typeface="Roboto"/>
              <a:sym typeface="Roboto"/>
            </a:endParaRPr>
          </a:p>
        </p:txBody>
      </p:sp>
      <p:sp>
        <p:nvSpPr>
          <p:cNvPr id="246" name="Google Shape;246;p28"/>
          <p:cNvSpPr txBox="1"/>
          <p:nvPr/>
        </p:nvSpPr>
        <p:spPr>
          <a:xfrm rot="-5400000">
            <a:off x="7805767" y="5977948"/>
            <a:ext cx="921200" cy="41024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333">
                <a:solidFill>
                  <a:schemeClr val="dk2"/>
                </a:solidFill>
                <a:latin typeface="Roboto"/>
                <a:ea typeface="Roboto"/>
                <a:cs typeface="Roboto"/>
                <a:sym typeface="Roboto"/>
              </a:rPr>
              <a:t>ISO 20022 for IIPS</a:t>
            </a:r>
            <a:endParaRPr sz="1333">
              <a:solidFill>
                <a:schemeClr val="dk2"/>
              </a:solidFill>
              <a:latin typeface="Roboto"/>
              <a:ea typeface="Roboto"/>
              <a:cs typeface="Roboto"/>
              <a:sym typeface="Roboto"/>
            </a:endParaRPr>
          </a:p>
        </p:txBody>
      </p:sp>
      <p:sp>
        <p:nvSpPr>
          <p:cNvPr id="247" name="Google Shape;247;p28"/>
          <p:cNvSpPr txBox="1"/>
          <p:nvPr/>
        </p:nvSpPr>
        <p:spPr>
          <a:xfrm rot="5400000">
            <a:off x="11186667" y="4554581"/>
            <a:ext cx="1215200" cy="41024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333">
                <a:solidFill>
                  <a:schemeClr val="dk2"/>
                </a:solidFill>
                <a:latin typeface="Roboto"/>
                <a:ea typeface="Roboto"/>
                <a:cs typeface="Roboto"/>
                <a:sym typeface="Roboto"/>
              </a:rPr>
              <a:t>Integrated DFPS Backend</a:t>
            </a:r>
            <a:endParaRPr sz="1333">
              <a:solidFill>
                <a:schemeClr val="dk2"/>
              </a:solidFill>
              <a:latin typeface="Roboto"/>
              <a:ea typeface="Roboto"/>
              <a:cs typeface="Roboto"/>
              <a:sym typeface="Roboto"/>
            </a:endParaRPr>
          </a:p>
        </p:txBody>
      </p:sp>
      <p:sp>
        <p:nvSpPr>
          <p:cNvPr id="248" name="Google Shape;248;p28"/>
          <p:cNvSpPr/>
          <p:nvPr/>
        </p:nvSpPr>
        <p:spPr>
          <a:xfrm>
            <a:off x="8568400" y="5842233"/>
            <a:ext cx="1487600" cy="615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Allowing Mojaloop to accept  </a:t>
            </a:r>
            <a:r>
              <a:rPr lang="en" sz="800" b="1">
                <a:latin typeface="Roboto"/>
                <a:ea typeface="Roboto"/>
                <a:cs typeface="Roboto"/>
                <a:sym typeface="Roboto"/>
              </a:rPr>
              <a:t>ISO 200022 for IIPS</a:t>
            </a:r>
            <a:r>
              <a:rPr lang="en" sz="800">
                <a:latin typeface="Roboto"/>
                <a:ea typeface="Roboto"/>
                <a:cs typeface="Roboto"/>
                <a:sym typeface="Roboto"/>
              </a:rPr>
              <a:t> messages and process that maintain the IIPS characteristics</a:t>
            </a:r>
            <a:endParaRPr sz="400">
              <a:latin typeface="Roboto"/>
              <a:ea typeface="Roboto"/>
              <a:cs typeface="Roboto"/>
              <a:sym typeface="Roboto"/>
            </a:endParaRPr>
          </a:p>
        </p:txBody>
      </p:sp>
      <p:sp>
        <p:nvSpPr>
          <p:cNvPr id="249" name="Google Shape;249;p28"/>
          <p:cNvSpPr/>
          <p:nvPr/>
        </p:nvSpPr>
        <p:spPr>
          <a:xfrm rot="5401980">
            <a:off x="10714715" y="4586589"/>
            <a:ext cx="694400" cy="492000"/>
          </a:xfrm>
          <a:prstGeom prst="round2SameRect">
            <a:avLst>
              <a:gd name="adj1" fmla="val 16667"/>
              <a:gd name="adj2" fmla="val 0"/>
            </a:avLst>
          </a:prstGeom>
          <a:solidFill>
            <a:srgbClr val="F4CCCC"/>
          </a:solidFill>
          <a:ln w="9525" cap="flat" cmpd="sng">
            <a:solidFill>
              <a:srgbClr val="FF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333">
                <a:latin typeface="Roboto"/>
                <a:ea typeface="Roboto"/>
                <a:cs typeface="Roboto"/>
                <a:sym typeface="Roboto"/>
              </a:rPr>
              <a:t>Core Adapter</a:t>
            </a:r>
            <a:endParaRPr sz="1333">
              <a:latin typeface="Roboto"/>
              <a:ea typeface="Roboto"/>
              <a:cs typeface="Roboto"/>
              <a:sym typeface="Roboto"/>
            </a:endParaRPr>
          </a:p>
        </p:txBody>
      </p:sp>
      <p:sp>
        <p:nvSpPr>
          <p:cNvPr id="250" name="Google Shape;250;p28"/>
          <p:cNvSpPr txBox="1"/>
          <p:nvPr/>
        </p:nvSpPr>
        <p:spPr>
          <a:xfrm>
            <a:off x="8568400" y="92034"/>
            <a:ext cx="3284800" cy="20512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Clr>
                <a:schemeClr val="dk1"/>
              </a:buClr>
              <a:buSzPts val="1100"/>
              <a:buFont typeface="Arial"/>
              <a:buNone/>
            </a:pPr>
            <a:r>
              <a:rPr lang="en" sz="1333" b="1">
                <a:solidFill>
                  <a:schemeClr val="dk2"/>
                </a:solidFill>
                <a:latin typeface="Roboto"/>
                <a:ea typeface="Roboto"/>
                <a:cs typeface="Roboto"/>
                <a:sym typeface="Roboto"/>
              </a:rPr>
              <a:t>Functional Enhancements</a:t>
            </a:r>
            <a:endParaRPr sz="1333" b="1">
              <a:solidFill>
                <a:schemeClr val="dk2"/>
              </a:solidFill>
              <a:latin typeface="Roboto"/>
              <a:ea typeface="Roboto"/>
              <a:cs typeface="Roboto"/>
              <a:sym typeface="Roboto"/>
            </a:endParaRPr>
          </a:p>
        </p:txBody>
      </p:sp>
      <p:sp>
        <p:nvSpPr>
          <p:cNvPr id="251" name="Google Shape;251;p28"/>
          <p:cNvSpPr/>
          <p:nvPr/>
        </p:nvSpPr>
        <p:spPr>
          <a:xfrm>
            <a:off x="10236692" y="1991600"/>
            <a:ext cx="1487600" cy="335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Payer selection of FXP from the discover service</a:t>
            </a:r>
            <a:endParaRPr sz="400">
              <a:latin typeface="Roboto"/>
              <a:ea typeface="Roboto"/>
              <a:cs typeface="Roboto"/>
              <a:sym typeface="Roboto"/>
            </a:endParaRPr>
          </a:p>
        </p:txBody>
      </p:sp>
      <p:sp>
        <p:nvSpPr>
          <p:cNvPr id="252" name="Google Shape;252;p28"/>
          <p:cNvSpPr/>
          <p:nvPr/>
        </p:nvSpPr>
        <p:spPr>
          <a:xfrm>
            <a:off x="10202900" y="1564900"/>
            <a:ext cx="1487600" cy="335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FXP can offer liquidity cover in destination currency to Payer </a:t>
            </a:r>
            <a:endParaRPr sz="400">
              <a:latin typeface="Roboto"/>
              <a:ea typeface="Roboto"/>
              <a:cs typeface="Roboto"/>
              <a:sym typeface="Roboto"/>
            </a:endParaRPr>
          </a:p>
        </p:txBody>
      </p:sp>
      <p:sp>
        <p:nvSpPr>
          <p:cNvPr id="253" name="Google Shape;253;p28"/>
          <p:cNvSpPr/>
          <p:nvPr/>
        </p:nvSpPr>
        <p:spPr>
          <a:xfrm>
            <a:off x="10202900" y="728300"/>
            <a:ext cx="1487600" cy="335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Visualisation of FX transactions that support Tech Ops</a:t>
            </a:r>
            <a:endParaRPr sz="400">
              <a:latin typeface="Roboto"/>
              <a:ea typeface="Roboto"/>
              <a:cs typeface="Roboto"/>
              <a:sym typeface="Roboto"/>
            </a:endParaRPr>
          </a:p>
        </p:txBody>
      </p:sp>
      <p:sp>
        <p:nvSpPr>
          <p:cNvPr id="254" name="Google Shape;254;p28"/>
          <p:cNvSpPr/>
          <p:nvPr/>
        </p:nvSpPr>
        <p:spPr>
          <a:xfrm>
            <a:off x="10292181" y="3070689"/>
            <a:ext cx="1487600" cy="615600"/>
          </a:xfrm>
          <a:prstGeom prst="roundRect">
            <a:avLst>
              <a:gd name="adj" fmla="val 16667"/>
            </a:avLst>
          </a:prstGeom>
          <a:solidFill>
            <a:srgbClr val="D9EAD3"/>
          </a:solidFill>
          <a:ln w="19050" cap="flat" cmpd="sng">
            <a:solidFill>
              <a:srgbClr val="B6D7A8"/>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KYC Data collected from FI back-end for population in FSPIOP/ISO 20022 for IIPS messages</a:t>
            </a:r>
            <a:endParaRPr sz="400">
              <a:latin typeface="Roboto"/>
              <a:ea typeface="Roboto"/>
              <a:cs typeface="Roboto"/>
              <a:sym typeface="Roboto"/>
            </a:endParaRPr>
          </a:p>
        </p:txBody>
      </p:sp>
      <p:sp>
        <p:nvSpPr>
          <p:cNvPr id="255" name="Google Shape;255;p28"/>
          <p:cNvSpPr/>
          <p:nvPr/>
        </p:nvSpPr>
        <p:spPr>
          <a:xfrm>
            <a:off x="8550233" y="1138200"/>
            <a:ext cx="1487600" cy="763600"/>
          </a:xfrm>
          <a:prstGeom prst="roundRect">
            <a:avLst>
              <a:gd name="adj" fmla="val 16667"/>
            </a:avLst>
          </a:prstGeom>
          <a:solidFill>
            <a:srgbClr val="F4CCCC"/>
          </a:solidFill>
          <a:ln w="19050" cap="flat" cmpd="sng">
            <a:solidFill>
              <a:srgbClr val="E06666"/>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Acquiring of currency cover by Payers from FXP to facilitate FX transactions</a:t>
            </a:r>
            <a:endParaRPr sz="400">
              <a:latin typeface="Roboto"/>
              <a:ea typeface="Roboto"/>
              <a:cs typeface="Roboto"/>
              <a:sym typeface="Roboto"/>
            </a:endParaRPr>
          </a:p>
        </p:txBody>
      </p:sp>
      <p:sp>
        <p:nvSpPr>
          <p:cNvPr id="256" name="Google Shape;256;p28"/>
          <p:cNvSpPr/>
          <p:nvPr/>
        </p:nvSpPr>
        <p:spPr>
          <a:xfrm>
            <a:off x="10202892" y="1138200"/>
            <a:ext cx="1487600" cy="335600"/>
          </a:xfrm>
          <a:prstGeom prst="roundRect">
            <a:avLst>
              <a:gd name="adj" fmla="val 16667"/>
            </a:avLst>
          </a:prstGeom>
          <a:solidFill>
            <a:srgbClr val="F4CCCC"/>
          </a:solidFill>
          <a:ln w="19050" cap="flat" cmpd="sng">
            <a:solidFill>
              <a:srgbClr val="E06666"/>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Payer can purchase liquidity cover for FX transactions</a:t>
            </a:r>
            <a:endParaRPr sz="400">
              <a:latin typeface="Roboto"/>
              <a:ea typeface="Roboto"/>
              <a:cs typeface="Roboto"/>
              <a:sym typeface="Roboto"/>
            </a:endParaRPr>
          </a:p>
        </p:txBody>
      </p:sp>
      <p:sp>
        <p:nvSpPr>
          <p:cNvPr id="257" name="Google Shape;257;p28"/>
          <p:cNvSpPr/>
          <p:nvPr/>
        </p:nvSpPr>
        <p:spPr>
          <a:xfrm>
            <a:off x="10202900" y="1564900"/>
            <a:ext cx="1487600" cy="335600"/>
          </a:xfrm>
          <a:prstGeom prst="roundRect">
            <a:avLst>
              <a:gd name="adj" fmla="val 16667"/>
            </a:avLst>
          </a:prstGeom>
          <a:solidFill>
            <a:srgbClr val="F4CCCC"/>
          </a:solidFill>
          <a:ln w="19050" cap="flat" cmpd="sng">
            <a:solidFill>
              <a:srgbClr val="E06666"/>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FXP can offer liquidity cover in destination currency to Payer </a:t>
            </a:r>
            <a:endParaRPr sz="400">
              <a:latin typeface="Roboto"/>
              <a:ea typeface="Roboto"/>
              <a:cs typeface="Roboto"/>
              <a:sym typeface="Roboto"/>
            </a:endParaRPr>
          </a:p>
        </p:txBody>
      </p:sp>
      <p:sp>
        <p:nvSpPr>
          <p:cNvPr id="258" name="Google Shape;258;p28"/>
          <p:cNvSpPr/>
          <p:nvPr/>
        </p:nvSpPr>
        <p:spPr>
          <a:xfrm>
            <a:off x="8570655" y="4022819"/>
            <a:ext cx="1487600" cy="430800"/>
          </a:xfrm>
          <a:prstGeom prst="roundRect">
            <a:avLst>
              <a:gd name="adj" fmla="val 16667"/>
            </a:avLst>
          </a:prstGeom>
          <a:solidFill>
            <a:srgbClr val="EA9999"/>
          </a:solidFill>
          <a:ln w="9525" cap="flat" cmpd="sng">
            <a:solidFill>
              <a:srgbClr val="CC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Inter-Scheme proxied transaction handling within Mojaloop Core Services</a:t>
            </a:r>
            <a:endParaRPr sz="400">
              <a:latin typeface="Roboto"/>
              <a:ea typeface="Roboto"/>
              <a:cs typeface="Roboto"/>
              <a:sym typeface="Roboto"/>
            </a:endParaRPr>
          </a:p>
        </p:txBody>
      </p:sp>
      <p:sp>
        <p:nvSpPr>
          <p:cNvPr id="259" name="Google Shape;259;p28"/>
          <p:cNvSpPr/>
          <p:nvPr/>
        </p:nvSpPr>
        <p:spPr>
          <a:xfrm>
            <a:off x="8570655" y="5138219"/>
            <a:ext cx="1487600" cy="454400"/>
          </a:xfrm>
          <a:prstGeom prst="roundRect">
            <a:avLst>
              <a:gd name="adj" fmla="val 16667"/>
            </a:avLst>
          </a:prstGeom>
          <a:solidFill>
            <a:srgbClr val="EA9999"/>
          </a:solidFill>
          <a:ln w="9525" cap="flat" cmpd="sng">
            <a:solidFill>
              <a:srgbClr val="CC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Multi-Scheme Certificate Distribution to support non-repudiation</a:t>
            </a:r>
            <a:endParaRPr sz="400">
              <a:latin typeface="Roboto"/>
              <a:ea typeface="Roboto"/>
              <a:cs typeface="Roboto"/>
              <a:sym typeface="Roboto"/>
            </a:endParaRPr>
          </a:p>
        </p:txBody>
      </p:sp>
      <p:sp>
        <p:nvSpPr>
          <p:cNvPr id="260" name="Google Shape;260;p28"/>
          <p:cNvSpPr/>
          <p:nvPr/>
        </p:nvSpPr>
        <p:spPr>
          <a:xfrm>
            <a:off x="8570655" y="4568919"/>
            <a:ext cx="1487600" cy="454000"/>
          </a:xfrm>
          <a:prstGeom prst="roundRect">
            <a:avLst>
              <a:gd name="adj" fmla="val 16667"/>
            </a:avLst>
          </a:prstGeom>
          <a:solidFill>
            <a:srgbClr val="EA9999"/>
          </a:solidFill>
          <a:ln w="9525" cap="flat" cmpd="sng">
            <a:solidFill>
              <a:srgbClr val="CC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Inter-Scheme </a:t>
            </a:r>
            <a:r>
              <a:rPr lang="en" sz="800" b="1">
                <a:latin typeface="Roboto"/>
                <a:ea typeface="Roboto"/>
                <a:cs typeface="Roboto"/>
                <a:sym typeface="Roboto"/>
              </a:rPr>
              <a:t>Proxy</a:t>
            </a:r>
            <a:r>
              <a:rPr lang="en" sz="800">
                <a:latin typeface="Roboto"/>
                <a:ea typeface="Roboto"/>
                <a:cs typeface="Roboto"/>
                <a:sym typeface="Roboto"/>
              </a:rPr>
              <a:t> for interconnection of IIPS compliant Schemes</a:t>
            </a:r>
            <a:endParaRPr sz="400">
              <a:latin typeface="Roboto"/>
              <a:ea typeface="Roboto"/>
              <a:cs typeface="Roboto"/>
              <a:sym typeface="Roboto"/>
            </a:endParaRPr>
          </a:p>
        </p:txBody>
      </p:sp>
      <p:sp>
        <p:nvSpPr>
          <p:cNvPr id="261" name="Google Shape;261;p28"/>
          <p:cNvSpPr/>
          <p:nvPr/>
        </p:nvSpPr>
        <p:spPr>
          <a:xfrm>
            <a:off x="10202909" y="5842233"/>
            <a:ext cx="1487600" cy="615600"/>
          </a:xfrm>
          <a:prstGeom prst="roundRect">
            <a:avLst>
              <a:gd name="adj" fmla="val 16667"/>
            </a:avLst>
          </a:prstGeom>
          <a:solidFill>
            <a:srgbClr val="FFF2CC"/>
          </a:solidFill>
          <a:ln w="19050" cap="flat" cmpd="sng">
            <a:solidFill>
              <a:srgbClr val="FFD966"/>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Allowing existing Core connection to present request as per </a:t>
            </a:r>
            <a:r>
              <a:rPr lang="en" sz="800" b="1">
                <a:latin typeface="Roboto"/>
                <a:ea typeface="Roboto"/>
                <a:cs typeface="Roboto"/>
                <a:sym typeface="Roboto"/>
              </a:rPr>
              <a:t>ISO 200022 for IIPS</a:t>
            </a:r>
            <a:r>
              <a:rPr lang="en" sz="800">
                <a:latin typeface="Roboto"/>
                <a:ea typeface="Roboto"/>
                <a:cs typeface="Roboto"/>
                <a:sym typeface="Roboto"/>
              </a:rPr>
              <a:t> protocol and patterns</a:t>
            </a:r>
            <a:endParaRPr sz="400">
              <a:latin typeface="Roboto"/>
              <a:ea typeface="Roboto"/>
              <a:cs typeface="Roboto"/>
              <a:sym typeface="Roboto"/>
            </a:endParaRPr>
          </a:p>
        </p:txBody>
      </p:sp>
      <p:sp>
        <p:nvSpPr>
          <p:cNvPr id="262" name="Google Shape;262;p28"/>
          <p:cNvSpPr/>
          <p:nvPr/>
        </p:nvSpPr>
        <p:spPr>
          <a:xfrm>
            <a:off x="8568400" y="5842233"/>
            <a:ext cx="1487600" cy="615600"/>
          </a:xfrm>
          <a:prstGeom prst="roundRect">
            <a:avLst>
              <a:gd name="adj" fmla="val 16667"/>
            </a:avLst>
          </a:prstGeom>
          <a:solidFill>
            <a:srgbClr val="FFF2CC"/>
          </a:solidFill>
          <a:ln w="19050" cap="flat" cmpd="sng">
            <a:solidFill>
              <a:srgbClr val="FFD966"/>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Allowing Mojaloop to accept  </a:t>
            </a:r>
            <a:r>
              <a:rPr lang="en" sz="800" b="1">
                <a:latin typeface="Roboto"/>
                <a:ea typeface="Roboto"/>
                <a:cs typeface="Roboto"/>
                <a:sym typeface="Roboto"/>
              </a:rPr>
              <a:t>ISO 200022 for IIPS</a:t>
            </a:r>
            <a:r>
              <a:rPr lang="en" sz="800">
                <a:latin typeface="Roboto"/>
                <a:ea typeface="Roboto"/>
                <a:cs typeface="Roboto"/>
                <a:sym typeface="Roboto"/>
              </a:rPr>
              <a:t> messages and process that maintain the IIPS characteristics</a:t>
            </a:r>
            <a:endParaRPr sz="400">
              <a:latin typeface="Roboto"/>
              <a:ea typeface="Roboto"/>
              <a:cs typeface="Roboto"/>
              <a:sym typeface="Roboto"/>
            </a:endParaRPr>
          </a:p>
        </p:txBody>
      </p:sp>
      <p:sp>
        <p:nvSpPr>
          <p:cNvPr id="263" name="Google Shape;263;p28"/>
          <p:cNvSpPr/>
          <p:nvPr/>
        </p:nvSpPr>
        <p:spPr>
          <a:xfrm>
            <a:off x="8567512" y="3074732"/>
            <a:ext cx="1487600" cy="615600"/>
          </a:xfrm>
          <a:prstGeom prst="roundRect">
            <a:avLst>
              <a:gd name="adj" fmla="val 16667"/>
            </a:avLst>
          </a:prstGeom>
          <a:solidFill>
            <a:srgbClr val="B6D7A8"/>
          </a:solidFill>
          <a:ln w="19050" cap="flat" cmpd="sng">
            <a:solidFill>
              <a:srgbClr val="93C47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Roboto"/>
                <a:ea typeface="Roboto"/>
                <a:cs typeface="Roboto"/>
                <a:sym typeface="Roboto"/>
              </a:rPr>
              <a:t>Able to forward PII data and transaction requests to FRMS via Tazama</a:t>
            </a:r>
            <a:endParaRPr sz="800">
              <a:solidFill>
                <a:schemeClr val="dk1"/>
              </a:solidFill>
              <a:latin typeface="Roboto"/>
              <a:ea typeface="Roboto"/>
              <a:cs typeface="Roboto"/>
              <a:sym typeface="Roboto"/>
            </a:endParaRPr>
          </a:p>
          <a:p>
            <a:pPr marL="0" lvl="0" indent="0" algn="ctr" rtl="0">
              <a:spcBef>
                <a:spcPts val="0"/>
              </a:spcBef>
              <a:spcAft>
                <a:spcPts val="0"/>
              </a:spcAft>
              <a:buNone/>
            </a:pPr>
            <a:r>
              <a:rPr lang="en" sz="800">
                <a:solidFill>
                  <a:schemeClr val="dk1"/>
                </a:solidFill>
                <a:latin typeface="Roboto"/>
                <a:ea typeface="Roboto"/>
                <a:cs typeface="Roboto"/>
                <a:sym typeface="Roboto"/>
              </a:rPr>
              <a:t>Payment Platform Adapter</a:t>
            </a:r>
            <a:r>
              <a:rPr lang="en" sz="800">
                <a:latin typeface="Roboto"/>
                <a:ea typeface="Roboto"/>
                <a:cs typeface="Roboto"/>
                <a:sym typeface="Roboto"/>
              </a:rPr>
              <a:t> </a:t>
            </a:r>
            <a:endParaRPr sz="400">
              <a:latin typeface="Roboto"/>
              <a:ea typeface="Roboto"/>
              <a:cs typeface="Roboto"/>
              <a:sym typeface="Roboto"/>
            </a:endParaRPr>
          </a:p>
        </p:txBody>
      </p:sp>
      <p:sp>
        <p:nvSpPr>
          <p:cNvPr id="264" name="Google Shape;264;p28"/>
          <p:cNvSpPr/>
          <p:nvPr/>
        </p:nvSpPr>
        <p:spPr>
          <a:xfrm>
            <a:off x="10207401" y="5855365"/>
            <a:ext cx="1487600" cy="615600"/>
          </a:xfrm>
          <a:prstGeom prst="roundRect">
            <a:avLst>
              <a:gd name="adj" fmla="val 16667"/>
            </a:avLst>
          </a:prstGeom>
          <a:solidFill>
            <a:srgbClr val="FFE599"/>
          </a:solidFill>
          <a:ln w="19050" cap="flat" cmpd="sng">
            <a:solidFill>
              <a:srgbClr val="F1C23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Allowing existing Core connection to present request as per </a:t>
            </a:r>
            <a:r>
              <a:rPr lang="en" sz="800" b="1">
                <a:latin typeface="Roboto"/>
                <a:ea typeface="Roboto"/>
                <a:cs typeface="Roboto"/>
                <a:sym typeface="Roboto"/>
              </a:rPr>
              <a:t>ISO 200022 for IIPS</a:t>
            </a:r>
            <a:r>
              <a:rPr lang="en" sz="800">
                <a:latin typeface="Roboto"/>
                <a:ea typeface="Roboto"/>
                <a:cs typeface="Roboto"/>
                <a:sym typeface="Roboto"/>
              </a:rPr>
              <a:t> protocol and patterns</a:t>
            </a:r>
            <a:endParaRPr sz="400">
              <a:latin typeface="Roboto"/>
              <a:ea typeface="Roboto"/>
              <a:cs typeface="Roboto"/>
              <a:sym typeface="Roboto"/>
            </a:endParaRPr>
          </a:p>
        </p:txBody>
      </p:sp>
      <p:sp>
        <p:nvSpPr>
          <p:cNvPr id="265" name="Google Shape;265;p28"/>
          <p:cNvSpPr/>
          <p:nvPr/>
        </p:nvSpPr>
        <p:spPr>
          <a:xfrm>
            <a:off x="8572892" y="5855365"/>
            <a:ext cx="1487600" cy="615600"/>
          </a:xfrm>
          <a:prstGeom prst="roundRect">
            <a:avLst>
              <a:gd name="adj" fmla="val 16667"/>
            </a:avLst>
          </a:prstGeom>
          <a:solidFill>
            <a:srgbClr val="FFE599"/>
          </a:solidFill>
          <a:ln w="19050" cap="flat" cmpd="sng">
            <a:solidFill>
              <a:srgbClr val="F1C23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Allowing Mojaloop to accept  </a:t>
            </a:r>
            <a:r>
              <a:rPr lang="en" sz="800" b="1">
                <a:latin typeface="Roboto"/>
                <a:ea typeface="Roboto"/>
                <a:cs typeface="Roboto"/>
                <a:sym typeface="Roboto"/>
              </a:rPr>
              <a:t>ISO 200022 for IIPS</a:t>
            </a:r>
            <a:r>
              <a:rPr lang="en" sz="800">
                <a:latin typeface="Roboto"/>
                <a:ea typeface="Roboto"/>
                <a:cs typeface="Roboto"/>
                <a:sym typeface="Roboto"/>
              </a:rPr>
              <a:t> messages and process that maintain the IIPS characteristics</a:t>
            </a:r>
            <a:endParaRPr sz="400">
              <a:latin typeface="Roboto"/>
              <a:ea typeface="Roboto"/>
              <a:cs typeface="Roboto"/>
              <a:sym typeface="Roboto"/>
            </a:endParaRPr>
          </a:p>
        </p:txBody>
      </p:sp>
      <p:sp>
        <p:nvSpPr>
          <p:cNvPr id="266" name="Google Shape;266;p28"/>
          <p:cNvSpPr/>
          <p:nvPr/>
        </p:nvSpPr>
        <p:spPr>
          <a:xfrm>
            <a:off x="8517500" y="1991612"/>
            <a:ext cx="1487600" cy="819600"/>
          </a:xfrm>
          <a:prstGeom prst="roundRect">
            <a:avLst>
              <a:gd name="adj" fmla="val 16667"/>
            </a:avLst>
          </a:prstGeom>
          <a:solidFill>
            <a:srgbClr val="C9DAF8"/>
          </a:solidFill>
          <a:ln w="19050" cap="flat" cmpd="sng">
            <a:solidFill>
              <a:srgbClr val="6D9EEB"/>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Discovery of available cross-currency (FX) providers connected to the Switch</a:t>
            </a:r>
            <a:endParaRPr sz="400">
              <a:latin typeface="Roboto"/>
              <a:ea typeface="Roboto"/>
              <a:cs typeface="Roboto"/>
              <a:sym typeface="Roboto"/>
            </a:endParaRPr>
          </a:p>
        </p:txBody>
      </p:sp>
      <p:sp>
        <p:nvSpPr>
          <p:cNvPr id="267" name="Google Shape;267;p28"/>
          <p:cNvSpPr/>
          <p:nvPr/>
        </p:nvSpPr>
        <p:spPr>
          <a:xfrm>
            <a:off x="10239985" y="2422351"/>
            <a:ext cx="1487600" cy="388800"/>
          </a:xfrm>
          <a:prstGeom prst="roundRect">
            <a:avLst>
              <a:gd name="adj" fmla="val 16667"/>
            </a:avLst>
          </a:prstGeom>
          <a:solidFill>
            <a:srgbClr val="C9DAF8"/>
          </a:solidFill>
          <a:ln w="19050" cap="flat" cmpd="sng">
            <a:solidFill>
              <a:srgbClr val="6D9EEB"/>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Ability for FXPs to register  cross-currency services they offer</a:t>
            </a:r>
            <a:endParaRPr sz="400">
              <a:latin typeface="Roboto"/>
              <a:ea typeface="Roboto"/>
              <a:cs typeface="Roboto"/>
              <a:sym typeface="Roboto"/>
            </a:endParaRPr>
          </a:p>
        </p:txBody>
      </p:sp>
      <p:sp>
        <p:nvSpPr>
          <p:cNvPr id="268" name="Google Shape;268;p28"/>
          <p:cNvSpPr/>
          <p:nvPr/>
        </p:nvSpPr>
        <p:spPr>
          <a:xfrm>
            <a:off x="10236692" y="1991600"/>
            <a:ext cx="1487600" cy="335600"/>
          </a:xfrm>
          <a:prstGeom prst="roundRect">
            <a:avLst>
              <a:gd name="adj" fmla="val 16667"/>
            </a:avLst>
          </a:prstGeom>
          <a:solidFill>
            <a:srgbClr val="C9DAF8"/>
          </a:solidFill>
          <a:ln w="19050" cap="flat" cmpd="sng">
            <a:solidFill>
              <a:srgbClr val="6D9EEB"/>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Payer selection of FXP from the discover service</a:t>
            </a:r>
            <a:endParaRPr sz="400">
              <a:latin typeface="Roboto"/>
              <a:ea typeface="Roboto"/>
              <a:cs typeface="Roboto"/>
              <a:sym typeface="Roboto"/>
            </a:endParaRPr>
          </a:p>
        </p:txBody>
      </p:sp>
      <p:sp>
        <p:nvSpPr>
          <p:cNvPr id="269" name="Google Shape;269;p28"/>
          <p:cNvSpPr/>
          <p:nvPr/>
        </p:nvSpPr>
        <p:spPr>
          <a:xfrm>
            <a:off x="10209339" y="734211"/>
            <a:ext cx="1487600" cy="335600"/>
          </a:xfrm>
          <a:prstGeom prst="roundRect">
            <a:avLst>
              <a:gd name="adj" fmla="val 16667"/>
            </a:avLst>
          </a:prstGeom>
          <a:solidFill>
            <a:srgbClr val="FFF2CC"/>
          </a:solidFill>
          <a:ln w="19050" cap="flat" cmpd="sng">
            <a:solidFill>
              <a:srgbClr val="FFFF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Visualisation of FX transactions that support Tech Ops</a:t>
            </a:r>
            <a:endParaRPr sz="400">
              <a:latin typeface="Roboto"/>
              <a:ea typeface="Roboto"/>
              <a:cs typeface="Roboto"/>
              <a:sym typeface="Roboto"/>
            </a:endParaRPr>
          </a:p>
        </p:txBody>
      </p:sp>
      <p:sp>
        <p:nvSpPr>
          <p:cNvPr id="270" name="Google Shape;270;p28"/>
          <p:cNvSpPr/>
          <p:nvPr/>
        </p:nvSpPr>
        <p:spPr>
          <a:xfrm>
            <a:off x="8577300" y="728300"/>
            <a:ext cx="1487600" cy="335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Visualisation of FX transactions that support Tech Ops</a:t>
            </a:r>
            <a:endParaRPr sz="400">
              <a:latin typeface="Roboto"/>
              <a:ea typeface="Roboto"/>
              <a:cs typeface="Roboto"/>
              <a:sym typeface="Roboto"/>
            </a:endParaRPr>
          </a:p>
        </p:txBody>
      </p:sp>
      <p:sp>
        <p:nvSpPr>
          <p:cNvPr id="271" name="Google Shape;271;p28"/>
          <p:cNvSpPr/>
          <p:nvPr/>
        </p:nvSpPr>
        <p:spPr>
          <a:xfrm>
            <a:off x="8572497" y="723920"/>
            <a:ext cx="1487600" cy="335600"/>
          </a:xfrm>
          <a:prstGeom prst="roundRect">
            <a:avLst>
              <a:gd name="adj" fmla="val 16667"/>
            </a:avLst>
          </a:prstGeom>
          <a:solidFill>
            <a:srgbClr val="FFF2CC"/>
          </a:solidFill>
          <a:ln w="19050" cap="flat" cmpd="sng">
            <a:solidFill>
              <a:srgbClr val="FFFF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Visualisation of FX transactions that support Tech Ops</a:t>
            </a:r>
            <a:endParaRPr sz="400">
              <a:latin typeface="Roboto"/>
              <a:ea typeface="Roboto"/>
              <a:cs typeface="Roboto"/>
              <a:sym typeface="Roboto"/>
            </a:endParaRPr>
          </a:p>
        </p:txBody>
      </p:sp>
      <p:pic>
        <p:nvPicPr>
          <p:cNvPr id="272" name="Google Shape;272;p28"/>
          <p:cNvPicPr preferRelativeResize="0"/>
          <p:nvPr/>
        </p:nvPicPr>
        <p:blipFill>
          <a:blip r:embed="rId2">
            <a:alphaModFix/>
          </a:blip>
          <a:stretch>
            <a:fillRect/>
          </a:stretch>
        </p:blipFill>
        <p:spPr>
          <a:xfrm>
            <a:off x="77374" y="92041"/>
            <a:ext cx="972495" cy="454400"/>
          </a:xfrm>
          <a:prstGeom prst="rect">
            <a:avLst/>
          </a:prstGeom>
          <a:noFill/>
          <a:ln>
            <a:noFill/>
          </a:ln>
        </p:spPr>
      </p:pic>
      <p:pic>
        <p:nvPicPr>
          <p:cNvPr id="273" name="Google Shape;273;p28"/>
          <p:cNvPicPr preferRelativeResize="0"/>
          <p:nvPr/>
        </p:nvPicPr>
        <p:blipFill rotWithShape="1">
          <a:blip r:embed="rId3">
            <a:alphaModFix/>
          </a:blip>
          <a:srcRect/>
          <a:stretch/>
        </p:blipFill>
        <p:spPr>
          <a:xfrm>
            <a:off x="77379" y="6172237"/>
            <a:ext cx="1829741" cy="615601"/>
          </a:xfrm>
          <a:prstGeom prst="rect">
            <a:avLst/>
          </a:prstGeom>
          <a:noFill/>
          <a:ln>
            <a:noFill/>
          </a:ln>
        </p:spPr>
      </p:pic>
    </p:spTree>
    <p:extLst>
      <p:ext uri="{BB962C8B-B14F-4D97-AF65-F5344CB8AC3E}">
        <p14:creationId xmlns:p14="http://schemas.microsoft.com/office/powerpoint/2010/main" val="19523530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74"/>
        <p:cNvGrpSpPr/>
        <p:nvPr/>
      </p:nvGrpSpPr>
      <p:grpSpPr>
        <a:xfrm>
          <a:off x="0" y="0"/>
          <a:ext cx="0" cy="0"/>
          <a:chOff x="0" y="0"/>
          <a:chExt cx="0" cy="0"/>
        </a:xfrm>
      </p:grpSpPr>
      <p:sp>
        <p:nvSpPr>
          <p:cNvPr id="275" name="Google Shape;275;p29"/>
          <p:cNvSpPr txBox="1">
            <a:spLocks noGrp="1"/>
          </p:cNvSpPr>
          <p:nvPr>
            <p:ph type="title"/>
          </p:nvPr>
        </p:nvSpPr>
        <p:spPr>
          <a:xfrm>
            <a:off x="415600" y="593367"/>
            <a:ext cx="83996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76" name="Google Shape;276;p2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pic>
        <p:nvPicPr>
          <p:cNvPr id="277" name="Google Shape;277;p29"/>
          <p:cNvPicPr preferRelativeResize="0"/>
          <p:nvPr/>
        </p:nvPicPr>
        <p:blipFill>
          <a:blip r:embed="rId2">
            <a:alphaModFix/>
          </a:blip>
          <a:stretch>
            <a:fillRect/>
          </a:stretch>
        </p:blipFill>
        <p:spPr>
          <a:xfrm>
            <a:off x="10081769" y="90233"/>
            <a:ext cx="1946433" cy="654832"/>
          </a:xfrm>
          <a:prstGeom prst="rect">
            <a:avLst/>
          </a:prstGeom>
          <a:noFill/>
          <a:ln>
            <a:noFill/>
          </a:ln>
        </p:spPr>
      </p:pic>
      <p:pic>
        <p:nvPicPr>
          <p:cNvPr id="278" name="Google Shape;278;p29"/>
          <p:cNvPicPr preferRelativeResize="0"/>
          <p:nvPr/>
        </p:nvPicPr>
        <p:blipFill>
          <a:blip r:embed="rId3">
            <a:alphaModFix/>
          </a:blip>
          <a:stretch>
            <a:fillRect/>
          </a:stretch>
        </p:blipFill>
        <p:spPr>
          <a:xfrm>
            <a:off x="281863" y="90221"/>
            <a:ext cx="922480" cy="431033"/>
          </a:xfrm>
          <a:prstGeom prst="rect">
            <a:avLst/>
          </a:prstGeom>
          <a:noFill/>
          <a:ln>
            <a:noFill/>
          </a:ln>
        </p:spPr>
      </p:pic>
    </p:spTree>
    <p:extLst>
      <p:ext uri="{BB962C8B-B14F-4D97-AF65-F5344CB8AC3E}">
        <p14:creationId xmlns:p14="http://schemas.microsoft.com/office/powerpoint/2010/main" val="210247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B8D3A-673C-4B14-975A-D40EEFD7D11C}"/>
              </a:ext>
            </a:extLst>
          </p:cNvPr>
          <p:cNvSpPr>
            <a:spLocks noGrp="1"/>
          </p:cNvSpPr>
          <p:nvPr>
            <p:ph type="title"/>
          </p:nvPr>
        </p:nvSpPr>
        <p:spPr>
          <a:xfrm>
            <a:off x="839788" y="365125"/>
            <a:ext cx="10515600" cy="1325563"/>
          </a:xfrm>
        </p:spPr>
        <p:txBody>
          <a:bodyPr/>
          <a:lstStyle/>
          <a:p>
            <a:r>
              <a:rPr lang="en-US"/>
              <a:t>Click to edit Master title style</a:t>
            </a:r>
            <a:endParaRPr lang="en-ZM"/>
          </a:p>
        </p:txBody>
      </p:sp>
      <p:sp>
        <p:nvSpPr>
          <p:cNvPr id="3" name="Text Placeholder 2">
            <a:extLst>
              <a:ext uri="{FF2B5EF4-FFF2-40B4-BE49-F238E27FC236}">
                <a16:creationId xmlns:a16="http://schemas.microsoft.com/office/drawing/2014/main" id="{5829ABA1-288C-4760-9E4D-42EC703360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A03F42-81E4-4C05-BDEF-BC56D23609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M"/>
          </a:p>
        </p:txBody>
      </p:sp>
      <p:sp>
        <p:nvSpPr>
          <p:cNvPr id="5" name="Text Placeholder 4">
            <a:extLst>
              <a:ext uri="{FF2B5EF4-FFF2-40B4-BE49-F238E27FC236}">
                <a16:creationId xmlns:a16="http://schemas.microsoft.com/office/drawing/2014/main" id="{86857AA0-0302-4785-8C6D-5B34EC2693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1A3F38-C050-44E9-A630-84D299643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M"/>
          </a:p>
        </p:txBody>
      </p:sp>
      <p:sp>
        <p:nvSpPr>
          <p:cNvPr id="7" name="Date Placeholder 6">
            <a:extLst>
              <a:ext uri="{FF2B5EF4-FFF2-40B4-BE49-F238E27FC236}">
                <a16:creationId xmlns:a16="http://schemas.microsoft.com/office/drawing/2014/main" id="{7EBF8203-E3E1-4CD9-BF42-2F72331E6241}"/>
              </a:ext>
            </a:extLst>
          </p:cNvPr>
          <p:cNvSpPr>
            <a:spLocks noGrp="1"/>
          </p:cNvSpPr>
          <p:nvPr>
            <p:ph type="dt" sz="half" idx="10"/>
          </p:nvPr>
        </p:nvSpPr>
        <p:spPr/>
        <p:txBody>
          <a:bodyPr/>
          <a:lstStyle/>
          <a:p>
            <a:fld id="{B6E1E5A2-EAD6-4E81-A71D-A4F3DFFBF9BC}" type="datetimeFigureOut">
              <a:rPr lang="en-ZM" smtClean="0"/>
              <a:t>11/13/2024</a:t>
            </a:fld>
            <a:endParaRPr lang="en-ZM" dirty="0"/>
          </a:p>
        </p:txBody>
      </p:sp>
      <p:sp>
        <p:nvSpPr>
          <p:cNvPr id="8" name="Footer Placeholder 7">
            <a:extLst>
              <a:ext uri="{FF2B5EF4-FFF2-40B4-BE49-F238E27FC236}">
                <a16:creationId xmlns:a16="http://schemas.microsoft.com/office/drawing/2014/main" id="{96C90EF6-4929-4D54-8776-EFB7991DF46F}"/>
              </a:ext>
            </a:extLst>
          </p:cNvPr>
          <p:cNvSpPr>
            <a:spLocks noGrp="1"/>
          </p:cNvSpPr>
          <p:nvPr>
            <p:ph type="ftr" sz="quarter" idx="11"/>
          </p:nvPr>
        </p:nvSpPr>
        <p:spPr/>
        <p:txBody>
          <a:bodyPr/>
          <a:lstStyle/>
          <a:p>
            <a:r>
              <a:rPr lang="en-GB" dirty="0"/>
              <a:t>www.comesabusinesscouncil.org</a:t>
            </a:r>
            <a:endParaRPr lang="en-ZM" dirty="0"/>
          </a:p>
        </p:txBody>
      </p:sp>
      <p:sp>
        <p:nvSpPr>
          <p:cNvPr id="9" name="Slide Number Placeholder 8">
            <a:extLst>
              <a:ext uri="{FF2B5EF4-FFF2-40B4-BE49-F238E27FC236}">
                <a16:creationId xmlns:a16="http://schemas.microsoft.com/office/drawing/2014/main" id="{060829DC-E737-4CA0-95B4-BF80CAF5F6FE}"/>
              </a:ext>
            </a:extLst>
          </p:cNvPr>
          <p:cNvSpPr>
            <a:spLocks noGrp="1"/>
          </p:cNvSpPr>
          <p:nvPr>
            <p:ph type="sldNum" sz="quarter" idx="12"/>
          </p:nvPr>
        </p:nvSpPr>
        <p:spPr/>
        <p:txBody>
          <a:bodyPr/>
          <a:lstStyle/>
          <a:p>
            <a:fld id="{9A814D2A-679B-42C2-86E6-D1B452D471BB}" type="slidenum">
              <a:rPr lang="en-ZM" smtClean="0"/>
              <a:t>‹#›</a:t>
            </a:fld>
            <a:endParaRPr lang="en-ZM" dirty="0"/>
          </a:p>
        </p:txBody>
      </p:sp>
      <p:pic>
        <p:nvPicPr>
          <p:cNvPr id="10" name="Picture 9">
            <a:extLst>
              <a:ext uri="{FF2B5EF4-FFF2-40B4-BE49-F238E27FC236}">
                <a16:creationId xmlns:a16="http://schemas.microsoft.com/office/drawing/2014/main" id="{84590D2D-A11C-4D0A-EE87-FD58B4FB174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t="9310"/>
          <a:stretch/>
        </p:blipFill>
        <p:spPr>
          <a:xfrm>
            <a:off x="-3049" y="-8322"/>
            <a:ext cx="12192000" cy="1218990"/>
          </a:xfrm>
          <a:prstGeom prst="rect">
            <a:avLst/>
          </a:prstGeom>
          <a:effectLst>
            <a:outerShdw blurRad="50800" dist="38100" dir="5400000" sx="102000" sy="102000" algn="t" rotWithShape="0">
              <a:prstClr val="black">
                <a:alpha val="46000"/>
              </a:prstClr>
            </a:outerShdw>
          </a:effectLst>
        </p:spPr>
      </p:pic>
    </p:spTree>
    <p:extLst>
      <p:ext uri="{BB962C8B-B14F-4D97-AF65-F5344CB8AC3E}">
        <p14:creationId xmlns:p14="http://schemas.microsoft.com/office/powerpoint/2010/main" val="33620548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1 2">
  <p:cSld name="Title and two columns 1 2">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2158067" y="295233"/>
            <a:ext cx="66572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81" name="Google Shape;281;p30"/>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Roboto"/>
              <a:buChar char="●"/>
              <a:defRPr sz="1867">
                <a:latin typeface="Roboto"/>
                <a:ea typeface="Roboto"/>
                <a:cs typeface="Roboto"/>
                <a:sym typeface="Roboto"/>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282" name="Google Shape;282;p30"/>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Roboto"/>
              <a:buChar char="●"/>
              <a:defRPr sz="1867">
                <a:latin typeface="Roboto"/>
                <a:ea typeface="Roboto"/>
                <a:cs typeface="Roboto"/>
                <a:sym typeface="Roboto"/>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283" name="Google Shape;283;p3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grpSp>
        <p:nvGrpSpPr>
          <p:cNvPr id="284" name="Google Shape;284;p30"/>
          <p:cNvGrpSpPr/>
          <p:nvPr/>
        </p:nvGrpSpPr>
        <p:grpSpPr>
          <a:xfrm>
            <a:off x="-21699" y="1058795"/>
            <a:ext cx="12252500" cy="60959"/>
            <a:chOff x="-16275" y="794131"/>
            <a:chExt cx="9189375" cy="73800"/>
          </a:xfrm>
        </p:grpSpPr>
        <p:sp>
          <p:nvSpPr>
            <p:cNvPr id="285" name="Google Shape;285;p30"/>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30"/>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30"/>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288" name="Google Shape;288;p30"/>
          <p:cNvPicPr preferRelativeResize="0"/>
          <p:nvPr/>
        </p:nvPicPr>
        <p:blipFill>
          <a:blip r:embed="rId2">
            <a:alphaModFix/>
          </a:blip>
          <a:stretch>
            <a:fillRect/>
          </a:stretch>
        </p:blipFill>
        <p:spPr>
          <a:xfrm>
            <a:off x="9776300" y="162367"/>
            <a:ext cx="2251899" cy="743300"/>
          </a:xfrm>
          <a:prstGeom prst="rect">
            <a:avLst/>
          </a:prstGeom>
          <a:noFill/>
          <a:ln>
            <a:noFill/>
          </a:ln>
        </p:spPr>
      </p:pic>
      <p:pic>
        <p:nvPicPr>
          <p:cNvPr id="289" name="Google Shape;289;p30"/>
          <p:cNvPicPr preferRelativeResize="0"/>
          <p:nvPr/>
        </p:nvPicPr>
        <p:blipFill>
          <a:blip r:embed="rId3">
            <a:alphaModFix/>
          </a:blip>
          <a:stretch>
            <a:fillRect/>
          </a:stretch>
        </p:blipFill>
        <p:spPr>
          <a:xfrm>
            <a:off x="87333" y="162367"/>
            <a:ext cx="1366632" cy="638567"/>
          </a:xfrm>
          <a:prstGeom prst="rect">
            <a:avLst/>
          </a:prstGeom>
          <a:noFill/>
          <a:ln>
            <a:noFill/>
          </a:ln>
        </p:spPr>
      </p:pic>
    </p:spTree>
    <p:extLst>
      <p:ext uri="{BB962C8B-B14F-4D97-AF65-F5344CB8AC3E}">
        <p14:creationId xmlns:p14="http://schemas.microsoft.com/office/powerpoint/2010/main" val="26698413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NFITX" type="title">
  <p:cSld name="INFITX">
    <p:bg>
      <p:bgPr>
        <a:solidFill>
          <a:srgbClr val="08162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11133" y="2725767"/>
            <a:ext cx="10673600" cy="16776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1" name="Google Shape;11;p2"/>
          <p:cNvSpPr txBox="1">
            <a:spLocks noGrp="1"/>
          </p:cNvSpPr>
          <p:nvPr>
            <p:ph type="subTitle" idx="1"/>
          </p:nvPr>
        </p:nvSpPr>
        <p:spPr>
          <a:xfrm>
            <a:off x="911133" y="4452433"/>
            <a:ext cx="8092000" cy="2070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1780AD"/>
              </a:buClr>
              <a:buSzPts val="2600"/>
              <a:buFont typeface="Roboto Medium"/>
              <a:buNone/>
              <a:defRPr sz="3467">
                <a:solidFill>
                  <a:srgbClr val="1780AD"/>
                </a:solidFill>
                <a:latin typeface="Roboto Medium"/>
                <a:ea typeface="Roboto Medium"/>
                <a:cs typeface="Roboto Medium"/>
                <a:sym typeface="Roboto Medium"/>
              </a:defRPr>
            </a:lvl1pPr>
            <a:lvl2pPr lvl="1" algn="ctr" rtl="0">
              <a:lnSpc>
                <a:spcPct val="100000"/>
              </a:lnSpc>
              <a:spcBef>
                <a:spcPts val="0"/>
              </a:spcBef>
              <a:spcAft>
                <a:spcPts val="0"/>
              </a:spcAft>
              <a:buSzPts val="2600"/>
              <a:buNone/>
              <a:defRPr sz="3467"/>
            </a:lvl2pPr>
            <a:lvl3pPr lvl="2" algn="ctr" rtl="0">
              <a:lnSpc>
                <a:spcPct val="100000"/>
              </a:lnSpc>
              <a:spcBef>
                <a:spcPts val="0"/>
              </a:spcBef>
              <a:spcAft>
                <a:spcPts val="0"/>
              </a:spcAft>
              <a:buSzPts val="2600"/>
              <a:buNone/>
              <a:defRPr sz="3467"/>
            </a:lvl3pPr>
            <a:lvl4pPr lvl="3" algn="ctr" rtl="0">
              <a:lnSpc>
                <a:spcPct val="100000"/>
              </a:lnSpc>
              <a:spcBef>
                <a:spcPts val="0"/>
              </a:spcBef>
              <a:spcAft>
                <a:spcPts val="0"/>
              </a:spcAft>
              <a:buSzPts val="2600"/>
              <a:buNone/>
              <a:defRPr sz="3467"/>
            </a:lvl4pPr>
            <a:lvl5pPr lvl="4" algn="ctr" rtl="0">
              <a:lnSpc>
                <a:spcPct val="100000"/>
              </a:lnSpc>
              <a:spcBef>
                <a:spcPts val="0"/>
              </a:spcBef>
              <a:spcAft>
                <a:spcPts val="0"/>
              </a:spcAft>
              <a:buSzPts val="2600"/>
              <a:buNone/>
              <a:defRPr sz="3467"/>
            </a:lvl5pPr>
            <a:lvl6pPr lvl="5" algn="ctr" rtl="0">
              <a:lnSpc>
                <a:spcPct val="100000"/>
              </a:lnSpc>
              <a:spcBef>
                <a:spcPts val="0"/>
              </a:spcBef>
              <a:spcAft>
                <a:spcPts val="0"/>
              </a:spcAft>
              <a:buSzPts val="2600"/>
              <a:buNone/>
              <a:defRPr sz="3467"/>
            </a:lvl6pPr>
            <a:lvl7pPr lvl="6" algn="ctr" rtl="0">
              <a:lnSpc>
                <a:spcPct val="100000"/>
              </a:lnSpc>
              <a:spcBef>
                <a:spcPts val="0"/>
              </a:spcBef>
              <a:spcAft>
                <a:spcPts val="0"/>
              </a:spcAft>
              <a:buSzPts val="2600"/>
              <a:buNone/>
              <a:defRPr sz="3467"/>
            </a:lvl7pPr>
            <a:lvl8pPr lvl="7" algn="ctr" rtl="0">
              <a:lnSpc>
                <a:spcPct val="100000"/>
              </a:lnSpc>
              <a:spcBef>
                <a:spcPts val="0"/>
              </a:spcBef>
              <a:spcAft>
                <a:spcPts val="0"/>
              </a:spcAft>
              <a:buSzPts val="2600"/>
              <a:buNone/>
              <a:defRPr sz="3467"/>
            </a:lvl8pPr>
            <a:lvl9pPr lvl="8" algn="ctr" rtl="0">
              <a:lnSpc>
                <a:spcPct val="100000"/>
              </a:lnSpc>
              <a:spcBef>
                <a:spcPts val="0"/>
              </a:spcBef>
              <a:spcAft>
                <a:spcPts val="0"/>
              </a:spcAft>
              <a:buSzPts val="2600"/>
              <a:buNone/>
              <a:defRPr sz="3467"/>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Medium"/>
                <a:ea typeface="Roboto Medium"/>
                <a:cs typeface="Roboto Medium"/>
                <a:sym typeface="Roboto Medium"/>
              </a:defRPr>
            </a:lvl1pPr>
            <a:lvl2pPr lvl="1" rtl="0">
              <a:buNone/>
              <a:defRPr>
                <a:latin typeface="Roboto Medium"/>
                <a:ea typeface="Roboto Medium"/>
                <a:cs typeface="Roboto Medium"/>
                <a:sym typeface="Roboto Medium"/>
              </a:defRPr>
            </a:lvl2pPr>
            <a:lvl3pPr lvl="2" rtl="0">
              <a:buNone/>
              <a:defRPr>
                <a:latin typeface="Roboto Medium"/>
                <a:ea typeface="Roboto Medium"/>
                <a:cs typeface="Roboto Medium"/>
                <a:sym typeface="Roboto Medium"/>
              </a:defRPr>
            </a:lvl3pPr>
            <a:lvl4pPr lvl="3" rtl="0">
              <a:buNone/>
              <a:defRPr>
                <a:latin typeface="Roboto Medium"/>
                <a:ea typeface="Roboto Medium"/>
                <a:cs typeface="Roboto Medium"/>
                <a:sym typeface="Roboto Medium"/>
              </a:defRPr>
            </a:lvl4pPr>
            <a:lvl5pPr lvl="4" rtl="0">
              <a:buNone/>
              <a:defRPr>
                <a:latin typeface="Roboto Medium"/>
                <a:ea typeface="Roboto Medium"/>
                <a:cs typeface="Roboto Medium"/>
                <a:sym typeface="Roboto Medium"/>
              </a:defRPr>
            </a:lvl5pPr>
            <a:lvl6pPr lvl="5" rtl="0">
              <a:buNone/>
              <a:defRPr>
                <a:latin typeface="Roboto Medium"/>
                <a:ea typeface="Roboto Medium"/>
                <a:cs typeface="Roboto Medium"/>
                <a:sym typeface="Roboto Medium"/>
              </a:defRPr>
            </a:lvl6pPr>
            <a:lvl7pPr lvl="6" rtl="0">
              <a:buNone/>
              <a:defRPr>
                <a:latin typeface="Roboto Medium"/>
                <a:ea typeface="Roboto Medium"/>
                <a:cs typeface="Roboto Medium"/>
                <a:sym typeface="Roboto Medium"/>
              </a:defRPr>
            </a:lvl7pPr>
            <a:lvl8pPr lvl="7" rtl="0">
              <a:buNone/>
              <a:defRPr>
                <a:latin typeface="Roboto Medium"/>
                <a:ea typeface="Roboto Medium"/>
                <a:cs typeface="Roboto Medium"/>
                <a:sym typeface="Roboto Medium"/>
              </a:defRPr>
            </a:lvl8pPr>
            <a:lvl9pPr lvl="8" rtl="0">
              <a:buNone/>
              <a:defRPr>
                <a:latin typeface="Roboto Medium"/>
                <a:ea typeface="Roboto Medium"/>
                <a:cs typeface="Roboto Medium"/>
                <a:sym typeface="Roboto Medium"/>
              </a:defRPr>
            </a:lvl9pPr>
          </a:lstStyle>
          <a:p>
            <a:fld id="{00000000-1234-1234-1234-123412341234}" type="slidenum">
              <a:rPr lang="en" smtClean="0"/>
              <a:pPr/>
              <a:t>‹#›</a:t>
            </a:fld>
            <a:endParaRPr lang="en"/>
          </a:p>
        </p:txBody>
      </p:sp>
      <p:pic>
        <p:nvPicPr>
          <p:cNvPr id="13" name="Google Shape;13;p2"/>
          <p:cNvPicPr preferRelativeResize="0"/>
          <p:nvPr/>
        </p:nvPicPr>
        <p:blipFill>
          <a:blip r:embed="rId2">
            <a:alphaModFix/>
          </a:blip>
          <a:stretch>
            <a:fillRect/>
          </a:stretch>
        </p:blipFill>
        <p:spPr>
          <a:xfrm>
            <a:off x="3498833" y="696200"/>
            <a:ext cx="5194336" cy="1747499"/>
          </a:xfrm>
          <a:prstGeom prst="rect">
            <a:avLst/>
          </a:prstGeom>
          <a:noFill/>
          <a:ln>
            <a:noFill/>
          </a:ln>
        </p:spPr>
      </p:pic>
      <p:sp>
        <p:nvSpPr>
          <p:cNvPr id="14" name="Google Shape;14;p2"/>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solidFill>
                  <a:srgbClr val="1780AD"/>
                </a:solidFill>
                <a:latin typeface="Montserrat"/>
                <a:ea typeface="Montserrat"/>
                <a:cs typeface="Montserrat"/>
                <a:sym typeface="Montserrat"/>
              </a:rPr>
              <a:t>Company  Confidential</a:t>
            </a:r>
            <a:endParaRPr sz="933">
              <a:solidFill>
                <a:srgbClr val="1780AD"/>
              </a:solidFill>
              <a:latin typeface="Montserrat"/>
              <a:ea typeface="Montserrat"/>
              <a:cs typeface="Montserrat"/>
              <a:sym typeface="Montserrat"/>
            </a:endParaRPr>
          </a:p>
        </p:txBody>
      </p:sp>
    </p:spTree>
    <p:extLst>
      <p:ext uri="{BB962C8B-B14F-4D97-AF65-F5344CB8AC3E}">
        <p14:creationId xmlns:p14="http://schemas.microsoft.com/office/powerpoint/2010/main" val="33713235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15"/>
        <p:cNvGrpSpPr/>
        <p:nvPr/>
      </p:nvGrpSpPr>
      <p:grpSpPr>
        <a:xfrm>
          <a:off x="0" y="0"/>
          <a:ext cx="0" cy="0"/>
          <a:chOff x="0" y="0"/>
          <a:chExt cx="0" cy="0"/>
        </a:xfrm>
      </p:grpSpPr>
      <p:sp>
        <p:nvSpPr>
          <p:cNvPr id="16" name="Google Shape;16;p3"/>
          <p:cNvSpPr/>
          <p:nvPr/>
        </p:nvSpPr>
        <p:spPr>
          <a:xfrm>
            <a:off x="4625300" y="1506233"/>
            <a:ext cx="6970000" cy="496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3"/>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atin typeface="Roboto"/>
                <a:ea typeface="Roboto"/>
                <a:cs typeface="Roboto"/>
                <a:sym typeface="Roboto"/>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pic>
        <p:nvPicPr>
          <p:cNvPr id="18" name="Google Shape;18;p3"/>
          <p:cNvPicPr preferRelativeResize="0"/>
          <p:nvPr/>
        </p:nvPicPr>
        <p:blipFill>
          <a:blip r:embed="rId2">
            <a:alphaModFix/>
          </a:blip>
          <a:stretch>
            <a:fillRect/>
          </a:stretch>
        </p:blipFill>
        <p:spPr>
          <a:xfrm>
            <a:off x="970533" y="1574434"/>
            <a:ext cx="1951403" cy="656500"/>
          </a:xfrm>
          <a:prstGeom prst="rect">
            <a:avLst/>
          </a:prstGeom>
          <a:noFill/>
          <a:ln>
            <a:noFill/>
          </a:ln>
        </p:spPr>
      </p:pic>
      <p:pic>
        <p:nvPicPr>
          <p:cNvPr id="19" name="Google Shape;19;p3"/>
          <p:cNvPicPr preferRelativeResize="0"/>
          <p:nvPr/>
        </p:nvPicPr>
        <p:blipFill>
          <a:blip r:embed="rId3">
            <a:alphaModFix/>
          </a:blip>
          <a:stretch>
            <a:fillRect/>
          </a:stretch>
        </p:blipFill>
        <p:spPr>
          <a:xfrm>
            <a:off x="970534" y="2479599"/>
            <a:ext cx="1988915" cy="656500"/>
          </a:xfrm>
          <a:prstGeom prst="rect">
            <a:avLst/>
          </a:prstGeom>
          <a:noFill/>
          <a:ln>
            <a:noFill/>
          </a:ln>
        </p:spPr>
      </p:pic>
      <p:pic>
        <p:nvPicPr>
          <p:cNvPr id="20" name="Google Shape;20;p3"/>
          <p:cNvPicPr preferRelativeResize="0"/>
          <p:nvPr/>
        </p:nvPicPr>
        <p:blipFill>
          <a:blip r:embed="rId2">
            <a:alphaModFix/>
          </a:blip>
          <a:stretch>
            <a:fillRect/>
          </a:stretch>
        </p:blipFill>
        <p:spPr>
          <a:xfrm>
            <a:off x="881367" y="4174700"/>
            <a:ext cx="5194336" cy="1747499"/>
          </a:xfrm>
          <a:prstGeom prst="rect">
            <a:avLst/>
          </a:prstGeom>
          <a:noFill/>
          <a:ln>
            <a:noFill/>
          </a:ln>
        </p:spPr>
      </p:pic>
      <p:pic>
        <p:nvPicPr>
          <p:cNvPr id="21" name="Google Shape;21;p3"/>
          <p:cNvPicPr preferRelativeResize="0"/>
          <p:nvPr/>
        </p:nvPicPr>
        <p:blipFill>
          <a:blip r:embed="rId4">
            <a:alphaModFix/>
          </a:blip>
          <a:stretch>
            <a:fillRect/>
          </a:stretch>
        </p:blipFill>
        <p:spPr>
          <a:xfrm>
            <a:off x="3140398" y="1574434"/>
            <a:ext cx="688620" cy="656500"/>
          </a:xfrm>
          <a:prstGeom prst="rect">
            <a:avLst/>
          </a:prstGeom>
          <a:noFill/>
          <a:ln>
            <a:noFill/>
          </a:ln>
        </p:spPr>
      </p:pic>
      <p:pic>
        <p:nvPicPr>
          <p:cNvPr id="22" name="Google Shape;22;p3"/>
          <p:cNvPicPr preferRelativeResize="0"/>
          <p:nvPr/>
        </p:nvPicPr>
        <p:blipFill>
          <a:blip r:embed="rId5">
            <a:alphaModFix/>
          </a:blip>
          <a:stretch>
            <a:fillRect/>
          </a:stretch>
        </p:blipFill>
        <p:spPr>
          <a:xfrm>
            <a:off x="3140401" y="2479601"/>
            <a:ext cx="656500" cy="656500"/>
          </a:xfrm>
          <a:prstGeom prst="rect">
            <a:avLst/>
          </a:prstGeom>
          <a:noFill/>
          <a:ln>
            <a:noFill/>
          </a:ln>
        </p:spPr>
      </p:pic>
      <p:pic>
        <p:nvPicPr>
          <p:cNvPr id="23" name="Google Shape;23;p3"/>
          <p:cNvPicPr preferRelativeResize="0"/>
          <p:nvPr/>
        </p:nvPicPr>
        <p:blipFill>
          <a:blip r:embed="rId6">
            <a:alphaModFix/>
          </a:blip>
          <a:stretch>
            <a:fillRect/>
          </a:stretch>
        </p:blipFill>
        <p:spPr>
          <a:xfrm>
            <a:off x="7619929" y="2230934"/>
            <a:ext cx="3136103" cy="3136103"/>
          </a:xfrm>
          <a:prstGeom prst="rect">
            <a:avLst/>
          </a:prstGeom>
          <a:noFill/>
          <a:ln>
            <a:noFill/>
          </a:ln>
        </p:spPr>
      </p:pic>
      <p:pic>
        <p:nvPicPr>
          <p:cNvPr id="24" name="Google Shape;24;p3"/>
          <p:cNvPicPr preferRelativeResize="0"/>
          <p:nvPr/>
        </p:nvPicPr>
        <p:blipFill>
          <a:blip r:embed="rId3">
            <a:alphaModFix/>
          </a:blip>
          <a:stretch>
            <a:fillRect/>
          </a:stretch>
        </p:blipFill>
        <p:spPr>
          <a:xfrm>
            <a:off x="9836100" y="90234"/>
            <a:ext cx="2251899" cy="743300"/>
          </a:xfrm>
          <a:prstGeom prst="rect">
            <a:avLst/>
          </a:prstGeom>
          <a:noFill/>
          <a:ln>
            <a:noFill/>
          </a:ln>
        </p:spPr>
      </p:pic>
      <p:pic>
        <p:nvPicPr>
          <p:cNvPr id="25" name="Google Shape;25;p3"/>
          <p:cNvPicPr preferRelativeResize="0"/>
          <p:nvPr/>
        </p:nvPicPr>
        <p:blipFill>
          <a:blip r:embed="rId7">
            <a:alphaModFix/>
          </a:blip>
          <a:stretch>
            <a:fillRect/>
          </a:stretch>
        </p:blipFill>
        <p:spPr>
          <a:xfrm>
            <a:off x="4970051" y="1759867"/>
            <a:ext cx="2251899" cy="757589"/>
          </a:xfrm>
          <a:prstGeom prst="rect">
            <a:avLst/>
          </a:prstGeom>
          <a:noFill/>
          <a:ln>
            <a:noFill/>
          </a:ln>
        </p:spPr>
      </p:pic>
      <p:pic>
        <p:nvPicPr>
          <p:cNvPr id="26" name="Google Shape;26;p3"/>
          <p:cNvPicPr preferRelativeResize="0"/>
          <p:nvPr/>
        </p:nvPicPr>
        <p:blipFill>
          <a:blip r:embed="rId2">
            <a:alphaModFix/>
          </a:blip>
          <a:stretch>
            <a:fillRect/>
          </a:stretch>
        </p:blipFill>
        <p:spPr>
          <a:xfrm>
            <a:off x="7134734" y="90234"/>
            <a:ext cx="2209409" cy="743300"/>
          </a:xfrm>
          <a:prstGeom prst="rect">
            <a:avLst/>
          </a:prstGeom>
          <a:noFill/>
          <a:ln>
            <a:noFill/>
          </a:ln>
        </p:spPr>
      </p:pic>
      <p:sp>
        <p:nvSpPr>
          <p:cNvPr id="27" name="Google Shape;27;p3"/>
          <p:cNvSpPr txBox="1"/>
          <p:nvPr/>
        </p:nvSpPr>
        <p:spPr>
          <a:xfrm>
            <a:off x="134967" y="127901"/>
            <a:ext cx="5676800" cy="984845"/>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 sz="2400">
                <a:latin typeface="Roboto"/>
                <a:ea typeface="Roboto"/>
                <a:cs typeface="Roboto"/>
                <a:sym typeface="Roboto"/>
              </a:rPr>
              <a:t>INFITX Icon and Logo Page &lt;DO NOT USE&gt;</a:t>
            </a:r>
            <a:endParaRPr sz="2400">
              <a:latin typeface="Roboto"/>
              <a:ea typeface="Roboto"/>
              <a:cs typeface="Roboto"/>
              <a:sym typeface="Roboto"/>
            </a:endParaRPr>
          </a:p>
        </p:txBody>
      </p:sp>
      <p:sp>
        <p:nvSpPr>
          <p:cNvPr id="28" name="Google Shape;28;p3"/>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40905107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NFITX 2">
  <p:cSld name="INFITX 2">
    <p:bg>
      <p:bgPr>
        <a:solidFill>
          <a:schemeClr val="lt1"/>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ctrTitle"/>
          </p:nvPr>
        </p:nvSpPr>
        <p:spPr>
          <a:xfrm>
            <a:off x="911133" y="2725767"/>
            <a:ext cx="10673600" cy="1677600"/>
          </a:xfrm>
          <a:prstGeom prst="rect">
            <a:avLst/>
          </a:prstGeom>
        </p:spPr>
        <p:txBody>
          <a:bodyPr spcFirstLastPara="1" wrap="square" lIns="91425" tIns="91425" rIns="91425" bIns="91425" anchor="b" anchorCtr="0">
            <a:norm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31" name="Google Shape;31;p4"/>
          <p:cNvSpPr txBox="1">
            <a:spLocks noGrp="1"/>
          </p:cNvSpPr>
          <p:nvPr>
            <p:ph type="subTitle" idx="1"/>
          </p:nvPr>
        </p:nvSpPr>
        <p:spPr>
          <a:xfrm>
            <a:off x="911133" y="4452433"/>
            <a:ext cx="8092000" cy="2070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1780AD"/>
              </a:buClr>
              <a:buSzPts val="2600"/>
              <a:buFont typeface="Roboto Medium"/>
              <a:buNone/>
              <a:defRPr sz="3467">
                <a:solidFill>
                  <a:srgbClr val="1780AD"/>
                </a:solidFill>
                <a:latin typeface="Roboto Medium"/>
                <a:ea typeface="Roboto Medium"/>
                <a:cs typeface="Roboto Medium"/>
                <a:sym typeface="Roboto Medium"/>
              </a:defRPr>
            </a:lvl1pPr>
            <a:lvl2pPr lvl="1" algn="ctr" rtl="0">
              <a:lnSpc>
                <a:spcPct val="100000"/>
              </a:lnSpc>
              <a:spcBef>
                <a:spcPts val="0"/>
              </a:spcBef>
              <a:spcAft>
                <a:spcPts val="0"/>
              </a:spcAft>
              <a:buSzPts val="2600"/>
              <a:buNone/>
              <a:defRPr sz="3467"/>
            </a:lvl2pPr>
            <a:lvl3pPr lvl="2" algn="ctr" rtl="0">
              <a:lnSpc>
                <a:spcPct val="100000"/>
              </a:lnSpc>
              <a:spcBef>
                <a:spcPts val="0"/>
              </a:spcBef>
              <a:spcAft>
                <a:spcPts val="0"/>
              </a:spcAft>
              <a:buSzPts val="2600"/>
              <a:buNone/>
              <a:defRPr sz="3467"/>
            </a:lvl3pPr>
            <a:lvl4pPr lvl="3" algn="ctr" rtl="0">
              <a:lnSpc>
                <a:spcPct val="100000"/>
              </a:lnSpc>
              <a:spcBef>
                <a:spcPts val="0"/>
              </a:spcBef>
              <a:spcAft>
                <a:spcPts val="0"/>
              </a:spcAft>
              <a:buSzPts val="2600"/>
              <a:buNone/>
              <a:defRPr sz="3467"/>
            </a:lvl4pPr>
            <a:lvl5pPr lvl="4" algn="ctr" rtl="0">
              <a:lnSpc>
                <a:spcPct val="100000"/>
              </a:lnSpc>
              <a:spcBef>
                <a:spcPts val="0"/>
              </a:spcBef>
              <a:spcAft>
                <a:spcPts val="0"/>
              </a:spcAft>
              <a:buSzPts val="2600"/>
              <a:buNone/>
              <a:defRPr sz="3467"/>
            </a:lvl5pPr>
            <a:lvl6pPr lvl="5" algn="ctr" rtl="0">
              <a:lnSpc>
                <a:spcPct val="100000"/>
              </a:lnSpc>
              <a:spcBef>
                <a:spcPts val="0"/>
              </a:spcBef>
              <a:spcAft>
                <a:spcPts val="0"/>
              </a:spcAft>
              <a:buSzPts val="2600"/>
              <a:buNone/>
              <a:defRPr sz="3467"/>
            </a:lvl6pPr>
            <a:lvl7pPr lvl="6" algn="ctr" rtl="0">
              <a:lnSpc>
                <a:spcPct val="100000"/>
              </a:lnSpc>
              <a:spcBef>
                <a:spcPts val="0"/>
              </a:spcBef>
              <a:spcAft>
                <a:spcPts val="0"/>
              </a:spcAft>
              <a:buSzPts val="2600"/>
              <a:buNone/>
              <a:defRPr sz="3467"/>
            </a:lvl7pPr>
            <a:lvl8pPr lvl="7" algn="ctr" rtl="0">
              <a:lnSpc>
                <a:spcPct val="100000"/>
              </a:lnSpc>
              <a:spcBef>
                <a:spcPts val="0"/>
              </a:spcBef>
              <a:spcAft>
                <a:spcPts val="0"/>
              </a:spcAft>
              <a:buSzPts val="2600"/>
              <a:buNone/>
              <a:defRPr sz="3467"/>
            </a:lvl8pPr>
            <a:lvl9pPr lvl="8" algn="ctr" rtl="0">
              <a:lnSpc>
                <a:spcPct val="100000"/>
              </a:lnSpc>
              <a:spcBef>
                <a:spcPts val="0"/>
              </a:spcBef>
              <a:spcAft>
                <a:spcPts val="0"/>
              </a:spcAft>
              <a:buSzPts val="2600"/>
              <a:buNone/>
              <a:defRPr sz="3467"/>
            </a:lvl9pPr>
          </a:lstStyle>
          <a:p>
            <a:endParaRPr/>
          </a:p>
        </p:txBody>
      </p:sp>
      <p:sp>
        <p:nvSpPr>
          <p:cNvPr id="32" name="Google Shape;32;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Medium"/>
                <a:ea typeface="Roboto Medium"/>
                <a:cs typeface="Roboto Medium"/>
                <a:sym typeface="Roboto Medium"/>
              </a:defRPr>
            </a:lvl1pPr>
            <a:lvl2pPr lvl="1" rtl="0">
              <a:buNone/>
              <a:defRPr>
                <a:latin typeface="Roboto Medium"/>
                <a:ea typeface="Roboto Medium"/>
                <a:cs typeface="Roboto Medium"/>
                <a:sym typeface="Roboto Medium"/>
              </a:defRPr>
            </a:lvl2pPr>
            <a:lvl3pPr lvl="2" rtl="0">
              <a:buNone/>
              <a:defRPr>
                <a:latin typeface="Roboto Medium"/>
                <a:ea typeface="Roboto Medium"/>
                <a:cs typeface="Roboto Medium"/>
                <a:sym typeface="Roboto Medium"/>
              </a:defRPr>
            </a:lvl3pPr>
            <a:lvl4pPr lvl="3" rtl="0">
              <a:buNone/>
              <a:defRPr>
                <a:latin typeface="Roboto Medium"/>
                <a:ea typeface="Roboto Medium"/>
                <a:cs typeface="Roboto Medium"/>
                <a:sym typeface="Roboto Medium"/>
              </a:defRPr>
            </a:lvl4pPr>
            <a:lvl5pPr lvl="4" rtl="0">
              <a:buNone/>
              <a:defRPr>
                <a:latin typeface="Roboto Medium"/>
                <a:ea typeface="Roboto Medium"/>
                <a:cs typeface="Roboto Medium"/>
                <a:sym typeface="Roboto Medium"/>
              </a:defRPr>
            </a:lvl5pPr>
            <a:lvl6pPr lvl="5" rtl="0">
              <a:buNone/>
              <a:defRPr>
                <a:latin typeface="Roboto Medium"/>
                <a:ea typeface="Roboto Medium"/>
                <a:cs typeface="Roboto Medium"/>
                <a:sym typeface="Roboto Medium"/>
              </a:defRPr>
            </a:lvl6pPr>
            <a:lvl7pPr lvl="6" rtl="0">
              <a:buNone/>
              <a:defRPr>
                <a:latin typeface="Roboto Medium"/>
                <a:ea typeface="Roboto Medium"/>
                <a:cs typeface="Roboto Medium"/>
                <a:sym typeface="Roboto Medium"/>
              </a:defRPr>
            </a:lvl7pPr>
            <a:lvl8pPr lvl="7" rtl="0">
              <a:buNone/>
              <a:defRPr>
                <a:latin typeface="Roboto Medium"/>
                <a:ea typeface="Roboto Medium"/>
                <a:cs typeface="Roboto Medium"/>
                <a:sym typeface="Roboto Medium"/>
              </a:defRPr>
            </a:lvl8pPr>
            <a:lvl9pPr lvl="8" rtl="0">
              <a:buNone/>
              <a:defRPr>
                <a:latin typeface="Roboto Medium"/>
                <a:ea typeface="Roboto Medium"/>
                <a:cs typeface="Roboto Medium"/>
                <a:sym typeface="Roboto Medium"/>
              </a:defRPr>
            </a:lvl9pPr>
          </a:lstStyle>
          <a:p>
            <a:fld id="{00000000-1234-1234-1234-123412341234}" type="slidenum">
              <a:rPr lang="en" smtClean="0"/>
              <a:pPr/>
              <a:t>‹#›</a:t>
            </a:fld>
            <a:endParaRPr lang="en"/>
          </a:p>
        </p:txBody>
      </p:sp>
      <p:pic>
        <p:nvPicPr>
          <p:cNvPr id="33" name="Google Shape;33;p4"/>
          <p:cNvPicPr preferRelativeResize="0"/>
          <p:nvPr/>
        </p:nvPicPr>
        <p:blipFill>
          <a:blip r:embed="rId2">
            <a:alphaModFix/>
          </a:blip>
          <a:stretch>
            <a:fillRect/>
          </a:stretch>
        </p:blipFill>
        <p:spPr>
          <a:xfrm>
            <a:off x="4529302" y="195833"/>
            <a:ext cx="3133399" cy="1054168"/>
          </a:xfrm>
          <a:prstGeom prst="rect">
            <a:avLst/>
          </a:prstGeom>
          <a:noFill/>
          <a:ln>
            <a:noFill/>
          </a:ln>
        </p:spPr>
      </p:pic>
      <p:sp>
        <p:nvSpPr>
          <p:cNvPr id="34" name="Google Shape;34;p4"/>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pic>
        <p:nvPicPr>
          <p:cNvPr id="35" name="Google Shape;35;p4"/>
          <p:cNvPicPr preferRelativeResize="0"/>
          <p:nvPr/>
        </p:nvPicPr>
        <p:blipFill>
          <a:blip r:embed="rId3">
            <a:alphaModFix/>
          </a:blip>
          <a:stretch>
            <a:fillRect/>
          </a:stretch>
        </p:blipFill>
        <p:spPr>
          <a:xfrm>
            <a:off x="1435315" y="1249999"/>
            <a:ext cx="2256152" cy="1054167"/>
          </a:xfrm>
          <a:prstGeom prst="rect">
            <a:avLst/>
          </a:prstGeom>
          <a:noFill/>
          <a:ln>
            <a:noFill/>
          </a:ln>
        </p:spPr>
      </p:pic>
      <p:pic>
        <p:nvPicPr>
          <p:cNvPr id="36" name="Google Shape;36;p4"/>
          <p:cNvPicPr preferRelativeResize="0"/>
          <p:nvPr/>
        </p:nvPicPr>
        <p:blipFill>
          <a:blip r:embed="rId4">
            <a:alphaModFix/>
          </a:blip>
          <a:stretch>
            <a:fillRect/>
          </a:stretch>
        </p:blipFill>
        <p:spPr>
          <a:xfrm>
            <a:off x="7814637" y="1338759"/>
            <a:ext cx="2754500" cy="876632"/>
          </a:xfrm>
          <a:prstGeom prst="rect">
            <a:avLst/>
          </a:prstGeom>
          <a:noFill/>
          <a:ln>
            <a:noFill/>
          </a:ln>
        </p:spPr>
      </p:pic>
    </p:spTree>
    <p:extLst>
      <p:ext uri="{BB962C8B-B14F-4D97-AF65-F5344CB8AC3E}">
        <p14:creationId xmlns:p14="http://schemas.microsoft.com/office/powerpoint/2010/main" val="21602805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NFITX 1">
  <p:cSld name="INFITX 1">
    <p:bg>
      <p:bgPr>
        <a:solidFill>
          <a:srgbClr val="081621"/>
        </a:solidFill>
        <a:effectLst/>
      </p:bgPr>
    </p:bg>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l="19017" t="4079" r="23613" b="4244"/>
          <a:stretch/>
        </p:blipFill>
        <p:spPr>
          <a:xfrm>
            <a:off x="2" y="1"/>
            <a:ext cx="4291365" cy="6858001"/>
          </a:xfrm>
          <a:prstGeom prst="rect">
            <a:avLst/>
          </a:prstGeom>
          <a:noFill/>
          <a:ln>
            <a:noFill/>
          </a:ln>
        </p:spPr>
      </p:pic>
      <p:sp>
        <p:nvSpPr>
          <p:cNvPr id="39" name="Google Shape;39;p5"/>
          <p:cNvSpPr txBox="1">
            <a:spLocks noGrp="1"/>
          </p:cNvSpPr>
          <p:nvPr>
            <p:ph type="ctrTitle"/>
          </p:nvPr>
        </p:nvSpPr>
        <p:spPr>
          <a:xfrm>
            <a:off x="3687967" y="1822300"/>
            <a:ext cx="8030800" cy="22476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40" name="Google Shape;40;p5"/>
          <p:cNvSpPr txBox="1">
            <a:spLocks noGrp="1"/>
          </p:cNvSpPr>
          <p:nvPr>
            <p:ph type="subTitle" idx="1"/>
          </p:nvPr>
        </p:nvSpPr>
        <p:spPr>
          <a:xfrm>
            <a:off x="3687967" y="4022567"/>
            <a:ext cx="8178400" cy="2247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1780AD"/>
              </a:buClr>
              <a:buSzPts val="2600"/>
              <a:buFont typeface="Roboto Medium"/>
              <a:buNone/>
              <a:defRPr sz="3467">
                <a:solidFill>
                  <a:srgbClr val="1780AD"/>
                </a:solidFill>
                <a:latin typeface="Roboto Medium"/>
                <a:ea typeface="Roboto Medium"/>
                <a:cs typeface="Roboto Medium"/>
                <a:sym typeface="Roboto Medium"/>
              </a:defRPr>
            </a:lvl1pPr>
            <a:lvl2pPr lvl="1" algn="ctr" rtl="0">
              <a:lnSpc>
                <a:spcPct val="100000"/>
              </a:lnSpc>
              <a:spcBef>
                <a:spcPts val="0"/>
              </a:spcBef>
              <a:spcAft>
                <a:spcPts val="0"/>
              </a:spcAft>
              <a:buSzPts val="2600"/>
              <a:buNone/>
              <a:defRPr sz="3467"/>
            </a:lvl2pPr>
            <a:lvl3pPr lvl="2" algn="ctr" rtl="0">
              <a:lnSpc>
                <a:spcPct val="100000"/>
              </a:lnSpc>
              <a:spcBef>
                <a:spcPts val="0"/>
              </a:spcBef>
              <a:spcAft>
                <a:spcPts val="0"/>
              </a:spcAft>
              <a:buSzPts val="2600"/>
              <a:buNone/>
              <a:defRPr sz="3467"/>
            </a:lvl3pPr>
            <a:lvl4pPr lvl="3" algn="ctr" rtl="0">
              <a:lnSpc>
                <a:spcPct val="100000"/>
              </a:lnSpc>
              <a:spcBef>
                <a:spcPts val="0"/>
              </a:spcBef>
              <a:spcAft>
                <a:spcPts val="0"/>
              </a:spcAft>
              <a:buSzPts val="2600"/>
              <a:buNone/>
              <a:defRPr sz="3467"/>
            </a:lvl4pPr>
            <a:lvl5pPr lvl="4" algn="ctr" rtl="0">
              <a:lnSpc>
                <a:spcPct val="100000"/>
              </a:lnSpc>
              <a:spcBef>
                <a:spcPts val="0"/>
              </a:spcBef>
              <a:spcAft>
                <a:spcPts val="0"/>
              </a:spcAft>
              <a:buSzPts val="2600"/>
              <a:buNone/>
              <a:defRPr sz="3467"/>
            </a:lvl5pPr>
            <a:lvl6pPr lvl="5" algn="ctr" rtl="0">
              <a:lnSpc>
                <a:spcPct val="100000"/>
              </a:lnSpc>
              <a:spcBef>
                <a:spcPts val="0"/>
              </a:spcBef>
              <a:spcAft>
                <a:spcPts val="0"/>
              </a:spcAft>
              <a:buSzPts val="2600"/>
              <a:buNone/>
              <a:defRPr sz="3467"/>
            </a:lvl6pPr>
            <a:lvl7pPr lvl="6" algn="ctr" rtl="0">
              <a:lnSpc>
                <a:spcPct val="100000"/>
              </a:lnSpc>
              <a:spcBef>
                <a:spcPts val="0"/>
              </a:spcBef>
              <a:spcAft>
                <a:spcPts val="0"/>
              </a:spcAft>
              <a:buSzPts val="2600"/>
              <a:buNone/>
              <a:defRPr sz="3467"/>
            </a:lvl7pPr>
            <a:lvl8pPr lvl="7" algn="ctr" rtl="0">
              <a:lnSpc>
                <a:spcPct val="100000"/>
              </a:lnSpc>
              <a:spcBef>
                <a:spcPts val="0"/>
              </a:spcBef>
              <a:spcAft>
                <a:spcPts val="0"/>
              </a:spcAft>
              <a:buSzPts val="2600"/>
              <a:buNone/>
              <a:defRPr sz="3467"/>
            </a:lvl8pPr>
            <a:lvl9pPr lvl="8" algn="ctr" rtl="0">
              <a:lnSpc>
                <a:spcPct val="100000"/>
              </a:lnSpc>
              <a:spcBef>
                <a:spcPts val="0"/>
              </a:spcBef>
              <a:spcAft>
                <a:spcPts val="0"/>
              </a:spcAft>
              <a:buSzPts val="2600"/>
              <a:buNone/>
              <a:defRPr sz="3467"/>
            </a:lvl9pPr>
          </a:lstStyle>
          <a:p>
            <a:endParaRPr/>
          </a:p>
        </p:txBody>
      </p:sp>
      <p:sp>
        <p:nvSpPr>
          <p:cNvPr id="41" name="Google Shape;41;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Medium"/>
                <a:ea typeface="Roboto Medium"/>
                <a:cs typeface="Roboto Medium"/>
                <a:sym typeface="Roboto Medium"/>
              </a:defRPr>
            </a:lvl1pPr>
            <a:lvl2pPr lvl="1" rtl="0">
              <a:buNone/>
              <a:defRPr>
                <a:latin typeface="Roboto Medium"/>
                <a:ea typeface="Roboto Medium"/>
                <a:cs typeface="Roboto Medium"/>
                <a:sym typeface="Roboto Medium"/>
              </a:defRPr>
            </a:lvl2pPr>
            <a:lvl3pPr lvl="2" rtl="0">
              <a:buNone/>
              <a:defRPr>
                <a:latin typeface="Roboto Medium"/>
                <a:ea typeface="Roboto Medium"/>
                <a:cs typeface="Roboto Medium"/>
                <a:sym typeface="Roboto Medium"/>
              </a:defRPr>
            </a:lvl3pPr>
            <a:lvl4pPr lvl="3" rtl="0">
              <a:buNone/>
              <a:defRPr>
                <a:latin typeface="Roboto Medium"/>
                <a:ea typeface="Roboto Medium"/>
                <a:cs typeface="Roboto Medium"/>
                <a:sym typeface="Roboto Medium"/>
              </a:defRPr>
            </a:lvl4pPr>
            <a:lvl5pPr lvl="4" rtl="0">
              <a:buNone/>
              <a:defRPr>
                <a:latin typeface="Roboto Medium"/>
                <a:ea typeface="Roboto Medium"/>
                <a:cs typeface="Roboto Medium"/>
                <a:sym typeface="Roboto Medium"/>
              </a:defRPr>
            </a:lvl5pPr>
            <a:lvl6pPr lvl="5" rtl="0">
              <a:buNone/>
              <a:defRPr>
                <a:latin typeface="Roboto Medium"/>
                <a:ea typeface="Roboto Medium"/>
                <a:cs typeface="Roboto Medium"/>
                <a:sym typeface="Roboto Medium"/>
              </a:defRPr>
            </a:lvl6pPr>
            <a:lvl7pPr lvl="6" rtl="0">
              <a:buNone/>
              <a:defRPr>
                <a:latin typeface="Roboto Medium"/>
                <a:ea typeface="Roboto Medium"/>
                <a:cs typeface="Roboto Medium"/>
                <a:sym typeface="Roboto Medium"/>
              </a:defRPr>
            </a:lvl7pPr>
            <a:lvl8pPr lvl="7" rtl="0">
              <a:buNone/>
              <a:defRPr>
                <a:latin typeface="Roboto Medium"/>
                <a:ea typeface="Roboto Medium"/>
                <a:cs typeface="Roboto Medium"/>
                <a:sym typeface="Roboto Medium"/>
              </a:defRPr>
            </a:lvl8pPr>
            <a:lvl9pPr lvl="8" rtl="0">
              <a:buNone/>
              <a:defRPr>
                <a:latin typeface="Roboto Medium"/>
                <a:ea typeface="Roboto Medium"/>
                <a:cs typeface="Roboto Medium"/>
                <a:sym typeface="Roboto Medium"/>
              </a:defRPr>
            </a:lvl9pPr>
          </a:lstStyle>
          <a:p>
            <a:fld id="{00000000-1234-1234-1234-123412341234}" type="slidenum">
              <a:rPr lang="en" smtClean="0"/>
              <a:pPr/>
              <a:t>‹#›</a:t>
            </a:fld>
            <a:endParaRPr lang="en"/>
          </a:p>
        </p:txBody>
      </p:sp>
      <p:sp>
        <p:nvSpPr>
          <p:cNvPr id="42" name="Google Shape;42;p5"/>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solidFill>
                  <a:srgbClr val="1780AD"/>
                </a:solidFill>
                <a:latin typeface="Montserrat"/>
                <a:ea typeface="Montserrat"/>
                <a:cs typeface="Montserrat"/>
                <a:sym typeface="Montserrat"/>
              </a:rPr>
              <a:t>Company  Confidential</a:t>
            </a:r>
            <a:endParaRPr sz="933">
              <a:solidFill>
                <a:srgbClr val="1780AD"/>
              </a:solidFill>
              <a:latin typeface="Montserrat"/>
              <a:ea typeface="Montserrat"/>
              <a:cs typeface="Montserrat"/>
              <a:sym typeface="Montserrat"/>
            </a:endParaRPr>
          </a:p>
        </p:txBody>
      </p:sp>
    </p:spTree>
    <p:extLst>
      <p:ext uri="{BB962C8B-B14F-4D97-AF65-F5344CB8AC3E}">
        <p14:creationId xmlns:p14="http://schemas.microsoft.com/office/powerpoint/2010/main" val="20833237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INFITX 1 1">
  <p:cSld name="INFITX 1 1">
    <p:bg>
      <p:bgPr>
        <a:solidFill>
          <a:srgbClr val="081621"/>
        </a:solidFill>
        <a:effectLst/>
      </p:bgPr>
    </p:bg>
    <p:spTree>
      <p:nvGrpSpPr>
        <p:cNvPr id="1" name="Shape 43"/>
        <p:cNvGrpSpPr/>
        <p:nvPr/>
      </p:nvGrpSpPr>
      <p:grpSpPr>
        <a:xfrm>
          <a:off x="0" y="0"/>
          <a:ext cx="0" cy="0"/>
          <a:chOff x="0" y="0"/>
          <a:chExt cx="0" cy="0"/>
        </a:xfrm>
      </p:grpSpPr>
      <p:sp>
        <p:nvSpPr>
          <p:cNvPr id="44" name="Google Shape;44;p6"/>
          <p:cNvSpPr txBox="1">
            <a:spLocks noGrp="1"/>
          </p:cNvSpPr>
          <p:nvPr>
            <p:ph type="ctrTitle"/>
          </p:nvPr>
        </p:nvSpPr>
        <p:spPr>
          <a:xfrm>
            <a:off x="3687967" y="1822300"/>
            <a:ext cx="8030800" cy="22476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45" name="Google Shape;45;p6"/>
          <p:cNvSpPr txBox="1">
            <a:spLocks noGrp="1"/>
          </p:cNvSpPr>
          <p:nvPr>
            <p:ph type="subTitle" idx="1"/>
          </p:nvPr>
        </p:nvSpPr>
        <p:spPr>
          <a:xfrm>
            <a:off x="3687967" y="4022567"/>
            <a:ext cx="8178400" cy="2247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1780AD"/>
              </a:buClr>
              <a:buSzPts val="2600"/>
              <a:buFont typeface="Roboto Medium"/>
              <a:buNone/>
              <a:defRPr sz="3467">
                <a:solidFill>
                  <a:srgbClr val="1780AD"/>
                </a:solidFill>
                <a:latin typeface="Roboto Medium"/>
                <a:ea typeface="Roboto Medium"/>
                <a:cs typeface="Roboto Medium"/>
                <a:sym typeface="Roboto Medium"/>
              </a:defRPr>
            </a:lvl1pPr>
            <a:lvl2pPr lvl="1" algn="ctr" rtl="0">
              <a:lnSpc>
                <a:spcPct val="100000"/>
              </a:lnSpc>
              <a:spcBef>
                <a:spcPts val="0"/>
              </a:spcBef>
              <a:spcAft>
                <a:spcPts val="0"/>
              </a:spcAft>
              <a:buSzPts val="2600"/>
              <a:buNone/>
              <a:defRPr sz="3467"/>
            </a:lvl2pPr>
            <a:lvl3pPr lvl="2" algn="ctr" rtl="0">
              <a:lnSpc>
                <a:spcPct val="100000"/>
              </a:lnSpc>
              <a:spcBef>
                <a:spcPts val="0"/>
              </a:spcBef>
              <a:spcAft>
                <a:spcPts val="0"/>
              </a:spcAft>
              <a:buSzPts val="2600"/>
              <a:buNone/>
              <a:defRPr sz="3467"/>
            </a:lvl3pPr>
            <a:lvl4pPr lvl="3" algn="ctr" rtl="0">
              <a:lnSpc>
                <a:spcPct val="100000"/>
              </a:lnSpc>
              <a:spcBef>
                <a:spcPts val="0"/>
              </a:spcBef>
              <a:spcAft>
                <a:spcPts val="0"/>
              </a:spcAft>
              <a:buSzPts val="2600"/>
              <a:buNone/>
              <a:defRPr sz="3467"/>
            </a:lvl4pPr>
            <a:lvl5pPr lvl="4" algn="ctr" rtl="0">
              <a:lnSpc>
                <a:spcPct val="100000"/>
              </a:lnSpc>
              <a:spcBef>
                <a:spcPts val="0"/>
              </a:spcBef>
              <a:spcAft>
                <a:spcPts val="0"/>
              </a:spcAft>
              <a:buSzPts val="2600"/>
              <a:buNone/>
              <a:defRPr sz="3467"/>
            </a:lvl5pPr>
            <a:lvl6pPr lvl="5" algn="ctr" rtl="0">
              <a:lnSpc>
                <a:spcPct val="100000"/>
              </a:lnSpc>
              <a:spcBef>
                <a:spcPts val="0"/>
              </a:spcBef>
              <a:spcAft>
                <a:spcPts val="0"/>
              </a:spcAft>
              <a:buSzPts val="2600"/>
              <a:buNone/>
              <a:defRPr sz="3467"/>
            </a:lvl6pPr>
            <a:lvl7pPr lvl="6" algn="ctr" rtl="0">
              <a:lnSpc>
                <a:spcPct val="100000"/>
              </a:lnSpc>
              <a:spcBef>
                <a:spcPts val="0"/>
              </a:spcBef>
              <a:spcAft>
                <a:spcPts val="0"/>
              </a:spcAft>
              <a:buSzPts val="2600"/>
              <a:buNone/>
              <a:defRPr sz="3467"/>
            </a:lvl7pPr>
            <a:lvl8pPr lvl="7" algn="ctr" rtl="0">
              <a:lnSpc>
                <a:spcPct val="100000"/>
              </a:lnSpc>
              <a:spcBef>
                <a:spcPts val="0"/>
              </a:spcBef>
              <a:spcAft>
                <a:spcPts val="0"/>
              </a:spcAft>
              <a:buSzPts val="2600"/>
              <a:buNone/>
              <a:defRPr sz="3467"/>
            </a:lvl8pPr>
            <a:lvl9pPr lvl="8" algn="ctr" rtl="0">
              <a:lnSpc>
                <a:spcPct val="100000"/>
              </a:lnSpc>
              <a:spcBef>
                <a:spcPts val="0"/>
              </a:spcBef>
              <a:spcAft>
                <a:spcPts val="0"/>
              </a:spcAft>
              <a:buSzPts val="2600"/>
              <a:buNone/>
              <a:defRPr sz="3467"/>
            </a:lvl9pPr>
          </a:lstStyle>
          <a:p>
            <a:endParaRPr/>
          </a:p>
        </p:txBody>
      </p:sp>
      <p:sp>
        <p:nvSpPr>
          <p:cNvPr id="46" name="Google Shape;46;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Medium"/>
                <a:ea typeface="Roboto Medium"/>
                <a:cs typeface="Roboto Medium"/>
                <a:sym typeface="Roboto Medium"/>
              </a:defRPr>
            </a:lvl1pPr>
            <a:lvl2pPr lvl="1" rtl="0">
              <a:buNone/>
              <a:defRPr>
                <a:latin typeface="Roboto Medium"/>
                <a:ea typeface="Roboto Medium"/>
                <a:cs typeface="Roboto Medium"/>
                <a:sym typeface="Roboto Medium"/>
              </a:defRPr>
            </a:lvl2pPr>
            <a:lvl3pPr lvl="2" rtl="0">
              <a:buNone/>
              <a:defRPr>
                <a:latin typeface="Roboto Medium"/>
                <a:ea typeface="Roboto Medium"/>
                <a:cs typeface="Roboto Medium"/>
                <a:sym typeface="Roboto Medium"/>
              </a:defRPr>
            </a:lvl3pPr>
            <a:lvl4pPr lvl="3" rtl="0">
              <a:buNone/>
              <a:defRPr>
                <a:latin typeface="Roboto Medium"/>
                <a:ea typeface="Roboto Medium"/>
                <a:cs typeface="Roboto Medium"/>
                <a:sym typeface="Roboto Medium"/>
              </a:defRPr>
            </a:lvl4pPr>
            <a:lvl5pPr lvl="4" rtl="0">
              <a:buNone/>
              <a:defRPr>
                <a:latin typeface="Roboto Medium"/>
                <a:ea typeface="Roboto Medium"/>
                <a:cs typeface="Roboto Medium"/>
                <a:sym typeface="Roboto Medium"/>
              </a:defRPr>
            </a:lvl5pPr>
            <a:lvl6pPr lvl="5" rtl="0">
              <a:buNone/>
              <a:defRPr>
                <a:latin typeface="Roboto Medium"/>
                <a:ea typeface="Roboto Medium"/>
                <a:cs typeface="Roboto Medium"/>
                <a:sym typeface="Roboto Medium"/>
              </a:defRPr>
            </a:lvl6pPr>
            <a:lvl7pPr lvl="6" rtl="0">
              <a:buNone/>
              <a:defRPr>
                <a:latin typeface="Roboto Medium"/>
                <a:ea typeface="Roboto Medium"/>
                <a:cs typeface="Roboto Medium"/>
                <a:sym typeface="Roboto Medium"/>
              </a:defRPr>
            </a:lvl7pPr>
            <a:lvl8pPr lvl="7" rtl="0">
              <a:buNone/>
              <a:defRPr>
                <a:latin typeface="Roboto Medium"/>
                <a:ea typeface="Roboto Medium"/>
                <a:cs typeface="Roboto Medium"/>
                <a:sym typeface="Roboto Medium"/>
              </a:defRPr>
            </a:lvl8pPr>
            <a:lvl9pPr lvl="8" rtl="0">
              <a:buNone/>
              <a:defRPr>
                <a:latin typeface="Roboto Medium"/>
                <a:ea typeface="Roboto Medium"/>
                <a:cs typeface="Roboto Medium"/>
                <a:sym typeface="Roboto Medium"/>
              </a:defRPr>
            </a:lvl9pPr>
          </a:lstStyle>
          <a:p>
            <a:fld id="{00000000-1234-1234-1234-123412341234}" type="slidenum">
              <a:rPr lang="en" smtClean="0"/>
              <a:pPr/>
              <a:t>‹#›</a:t>
            </a:fld>
            <a:endParaRPr lang="en"/>
          </a:p>
        </p:txBody>
      </p:sp>
      <p:sp>
        <p:nvSpPr>
          <p:cNvPr id="47" name="Google Shape;47;p6"/>
          <p:cNvSpPr txBox="1"/>
          <p:nvPr/>
        </p:nvSpPr>
        <p:spPr>
          <a:xfrm>
            <a:off x="4743100" y="6522401"/>
            <a:ext cx="2776800" cy="410393"/>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 sz="1067">
                <a:solidFill>
                  <a:srgbClr val="1780AD"/>
                </a:solidFill>
                <a:latin typeface="Roboto"/>
                <a:ea typeface="Roboto"/>
                <a:cs typeface="Roboto"/>
                <a:sym typeface="Roboto"/>
              </a:rPr>
              <a:t>Inclusive Financial Technology Experts</a:t>
            </a:r>
            <a:endParaRPr sz="1067">
              <a:solidFill>
                <a:srgbClr val="1780AD"/>
              </a:solidFill>
              <a:latin typeface="Roboto"/>
              <a:ea typeface="Roboto"/>
              <a:cs typeface="Roboto"/>
              <a:sym typeface="Roboto"/>
            </a:endParaRPr>
          </a:p>
        </p:txBody>
      </p:sp>
      <p:pic>
        <p:nvPicPr>
          <p:cNvPr id="48" name="Google Shape;48;p6"/>
          <p:cNvPicPr preferRelativeResize="0"/>
          <p:nvPr/>
        </p:nvPicPr>
        <p:blipFill>
          <a:blip r:embed="rId2">
            <a:alphaModFix/>
          </a:blip>
          <a:stretch>
            <a:fillRect/>
          </a:stretch>
        </p:blipFill>
        <p:spPr>
          <a:xfrm>
            <a:off x="220233" y="220200"/>
            <a:ext cx="1790499" cy="1790499"/>
          </a:xfrm>
          <a:prstGeom prst="rect">
            <a:avLst/>
          </a:prstGeom>
          <a:noFill/>
          <a:ln>
            <a:noFill/>
          </a:ln>
        </p:spPr>
      </p:pic>
    </p:spTree>
    <p:extLst>
      <p:ext uri="{BB962C8B-B14F-4D97-AF65-F5344CB8AC3E}">
        <p14:creationId xmlns:p14="http://schemas.microsoft.com/office/powerpoint/2010/main" val="8346832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Font typeface="Roboto"/>
              <a:buNone/>
              <a:defRPr sz="4800">
                <a:latin typeface="Roboto"/>
                <a:ea typeface="Roboto"/>
                <a:cs typeface="Roboto"/>
                <a:sym typeface="Roboto"/>
              </a:defRPr>
            </a:lvl1pPr>
            <a:lvl2pPr lvl="1" algn="ctr" rtl="0">
              <a:spcBef>
                <a:spcPts val="0"/>
              </a:spcBef>
              <a:spcAft>
                <a:spcPts val="0"/>
              </a:spcAft>
              <a:buSzPts val="3600"/>
              <a:buFont typeface="Roboto"/>
              <a:buNone/>
              <a:defRPr sz="4800">
                <a:latin typeface="Roboto"/>
                <a:ea typeface="Roboto"/>
                <a:cs typeface="Roboto"/>
                <a:sym typeface="Roboto"/>
              </a:defRPr>
            </a:lvl2pPr>
            <a:lvl3pPr lvl="2" algn="ctr" rtl="0">
              <a:spcBef>
                <a:spcPts val="0"/>
              </a:spcBef>
              <a:spcAft>
                <a:spcPts val="0"/>
              </a:spcAft>
              <a:buSzPts val="3600"/>
              <a:buFont typeface="Roboto"/>
              <a:buNone/>
              <a:defRPr sz="4800">
                <a:latin typeface="Roboto"/>
                <a:ea typeface="Roboto"/>
                <a:cs typeface="Roboto"/>
                <a:sym typeface="Roboto"/>
              </a:defRPr>
            </a:lvl3pPr>
            <a:lvl4pPr lvl="3" algn="ctr" rtl="0">
              <a:spcBef>
                <a:spcPts val="0"/>
              </a:spcBef>
              <a:spcAft>
                <a:spcPts val="0"/>
              </a:spcAft>
              <a:buSzPts val="3600"/>
              <a:buFont typeface="Roboto"/>
              <a:buNone/>
              <a:defRPr sz="4800">
                <a:latin typeface="Roboto"/>
                <a:ea typeface="Roboto"/>
                <a:cs typeface="Roboto"/>
                <a:sym typeface="Roboto"/>
              </a:defRPr>
            </a:lvl4pPr>
            <a:lvl5pPr lvl="4" algn="ctr" rtl="0">
              <a:spcBef>
                <a:spcPts val="0"/>
              </a:spcBef>
              <a:spcAft>
                <a:spcPts val="0"/>
              </a:spcAft>
              <a:buSzPts val="3600"/>
              <a:buFont typeface="Roboto"/>
              <a:buNone/>
              <a:defRPr sz="4800">
                <a:latin typeface="Roboto"/>
                <a:ea typeface="Roboto"/>
                <a:cs typeface="Roboto"/>
                <a:sym typeface="Roboto"/>
              </a:defRPr>
            </a:lvl5pPr>
            <a:lvl6pPr lvl="5" algn="ctr" rtl="0">
              <a:spcBef>
                <a:spcPts val="0"/>
              </a:spcBef>
              <a:spcAft>
                <a:spcPts val="0"/>
              </a:spcAft>
              <a:buSzPts val="3600"/>
              <a:buFont typeface="Roboto"/>
              <a:buNone/>
              <a:defRPr sz="4800">
                <a:latin typeface="Roboto"/>
                <a:ea typeface="Roboto"/>
                <a:cs typeface="Roboto"/>
                <a:sym typeface="Roboto"/>
              </a:defRPr>
            </a:lvl6pPr>
            <a:lvl7pPr lvl="6" algn="ctr" rtl="0">
              <a:spcBef>
                <a:spcPts val="0"/>
              </a:spcBef>
              <a:spcAft>
                <a:spcPts val="0"/>
              </a:spcAft>
              <a:buSzPts val="3600"/>
              <a:buFont typeface="Roboto"/>
              <a:buNone/>
              <a:defRPr sz="4800">
                <a:latin typeface="Roboto"/>
                <a:ea typeface="Roboto"/>
                <a:cs typeface="Roboto"/>
                <a:sym typeface="Roboto"/>
              </a:defRPr>
            </a:lvl7pPr>
            <a:lvl8pPr lvl="7" algn="ctr" rtl="0">
              <a:spcBef>
                <a:spcPts val="0"/>
              </a:spcBef>
              <a:spcAft>
                <a:spcPts val="0"/>
              </a:spcAft>
              <a:buSzPts val="3600"/>
              <a:buFont typeface="Roboto"/>
              <a:buNone/>
              <a:defRPr sz="4800">
                <a:latin typeface="Roboto"/>
                <a:ea typeface="Roboto"/>
                <a:cs typeface="Roboto"/>
                <a:sym typeface="Roboto"/>
              </a:defRPr>
            </a:lvl8pPr>
            <a:lvl9pPr lvl="8" algn="ctr" rtl="0">
              <a:spcBef>
                <a:spcPts val="0"/>
              </a:spcBef>
              <a:spcAft>
                <a:spcPts val="0"/>
              </a:spcAft>
              <a:buSzPts val="3600"/>
              <a:buFont typeface="Roboto"/>
              <a:buNone/>
              <a:defRPr sz="4800">
                <a:latin typeface="Roboto"/>
                <a:ea typeface="Roboto"/>
                <a:cs typeface="Roboto"/>
                <a:sym typeface="Roboto"/>
              </a:defRPr>
            </a:lvl9pPr>
          </a:lstStyle>
          <a:p>
            <a:endParaRPr/>
          </a:p>
        </p:txBody>
      </p:sp>
      <p:sp>
        <p:nvSpPr>
          <p:cNvPr id="51" name="Google Shape;5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pic>
        <p:nvPicPr>
          <p:cNvPr id="52" name="Google Shape;52;p7"/>
          <p:cNvPicPr preferRelativeResize="0"/>
          <p:nvPr/>
        </p:nvPicPr>
        <p:blipFill>
          <a:blip r:embed="rId2">
            <a:alphaModFix/>
          </a:blip>
          <a:stretch>
            <a:fillRect/>
          </a:stretch>
        </p:blipFill>
        <p:spPr>
          <a:xfrm>
            <a:off x="9877934" y="90234"/>
            <a:ext cx="2209409" cy="743300"/>
          </a:xfrm>
          <a:prstGeom prst="rect">
            <a:avLst/>
          </a:prstGeom>
          <a:noFill/>
          <a:ln>
            <a:noFill/>
          </a:ln>
        </p:spPr>
      </p:pic>
      <p:sp>
        <p:nvSpPr>
          <p:cNvPr id="53" name="Google Shape;53;p7"/>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17531209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Font typeface="Roboto"/>
              <a:buNone/>
              <a:defRPr sz="4800">
                <a:latin typeface="Roboto"/>
                <a:ea typeface="Roboto"/>
                <a:cs typeface="Roboto"/>
                <a:sym typeface="Roboto"/>
              </a:defRPr>
            </a:lvl1pPr>
            <a:lvl2pPr lvl="1" algn="ctr" rtl="0">
              <a:spcBef>
                <a:spcPts val="0"/>
              </a:spcBef>
              <a:spcAft>
                <a:spcPts val="0"/>
              </a:spcAft>
              <a:buSzPts val="3600"/>
              <a:buFont typeface="Roboto"/>
              <a:buNone/>
              <a:defRPr sz="4800">
                <a:latin typeface="Roboto"/>
                <a:ea typeface="Roboto"/>
                <a:cs typeface="Roboto"/>
                <a:sym typeface="Roboto"/>
              </a:defRPr>
            </a:lvl2pPr>
            <a:lvl3pPr lvl="2" algn="ctr" rtl="0">
              <a:spcBef>
                <a:spcPts val="0"/>
              </a:spcBef>
              <a:spcAft>
                <a:spcPts val="0"/>
              </a:spcAft>
              <a:buSzPts val="3600"/>
              <a:buFont typeface="Roboto"/>
              <a:buNone/>
              <a:defRPr sz="4800">
                <a:latin typeface="Roboto"/>
                <a:ea typeface="Roboto"/>
                <a:cs typeface="Roboto"/>
                <a:sym typeface="Roboto"/>
              </a:defRPr>
            </a:lvl3pPr>
            <a:lvl4pPr lvl="3" algn="ctr" rtl="0">
              <a:spcBef>
                <a:spcPts val="0"/>
              </a:spcBef>
              <a:spcAft>
                <a:spcPts val="0"/>
              </a:spcAft>
              <a:buSzPts val="3600"/>
              <a:buFont typeface="Roboto"/>
              <a:buNone/>
              <a:defRPr sz="4800">
                <a:latin typeface="Roboto"/>
                <a:ea typeface="Roboto"/>
                <a:cs typeface="Roboto"/>
                <a:sym typeface="Roboto"/>
              </a:defRPr>
            </a:lvl4pPr>
            <a:lvl5pPr lvl="4" algn="ctr" rtl="0">
              <a:spcBef>
                <a:spcPts val="0"/>
              </a:spcBef>
              <a:spcAft>
                <a:spcPts val="0"/>
              </a:spcAft>
              <a:buSzPts val="3600"/>
              <a:buFont typeface="Roboto"/>
              <a:buNone/>
              <a:defRPr sz="4800">
                <a:latin typeface="Roboto"/>
                <a:ea typeface="Roboto"/>
                <a:cs typeface="Roboto"/>
                <a:sym typeface="Roboto"/>
              </a:defRPr>
            </a:lvl5pPr>
            <a:lvl6pPr lvl="5" algn="ctr" rtl="0">
              <a:spcBef>
                <a:spcPts val="0"/>
              </a:spcBef>
              <a:spcAft>
                <a:spcPts val="0"/>
              </a:spcAft>
              <a:buSzPts val="3600"/>
              <a:buFont typeface="Roboto"/>
              <a:buNone/>
              <a:defRPr sz="4800">
                <a:latin typeface="Roboto"/>
                <a:ea typeface="Roboto"/>
                <a:cs typeface="Roboto"/>
                <a:sym typeface="Roboto"/>
              </a:defRPr>
            </a:lvl6pPr>
            <a:lvl7pPr lvl="6" algn="ctr" rtl="0">
              <a:spcBef>
                <a:spcPts val="0"/>
              </a:spcBef>
              <a:spcAft>
                <a:spcPts val="0"/>
              </a:spcAft>
              <a:buSzPts val="3600"/>
              <a:buFont typeface="Roboto"/>
              <a:buNone/>
              <a:defRPr sz="4800">
                <a:latin typeface="Roboto"/>
                <a:ea typeface="Roboto"/>
                <a:cs typeface="Roboto"/>
                <a:sym typeface="Roboto"/>
              </a:defRPr>
            </a:lvl7pPr>
            <a:lvl8pPr lvl="7" algn="ctr" rtl="0">
              <a:spcBef>
                <a:spcPts val="0"/>
              </a:spcBef>
              <a:spcAft>
                <a:spcPts val="0"/>
              </a:spcAft>
              <a:buSzPts val="3600"/>
              <a:buFont typeface="Roboto"/>
              <a:buNone/>
              <a:defRPr sz="4800">
                <a:latin typeface="Roboto"/>
                <a:ea typeface="Roboto"/>
                <a:cs typeface="Roboto"/>
                <a:sym typeface="Roboto"/>
              </a:defRPr>
            </a:lvl8pPr>
            <a:lvl9pPr lvl="8" algn="ctr" rtl="0">
              <a:spcBef>
                <a:spcPts val="0"/>
              </a:spcBef>
              <a:spcAft>
                <a:spcPts val="0"/>
              </a:spcAft>
              <a:buSzPts val="3600"/>
              <a:buFont typeface="Roboto"/>
              <a:buNone/>
              <a:defRPr sz="4800">
                <a:latin typeface="Roboto"/>
                <a:ea typeface="Roboto"/>
                <a:cs typeface="Roboto"/>
                <a:sym typeface="Roboto"/>
              </a:defRPr>
            </a:lvl9pPr>
          </a:lstStyle>
          <a:p>
            <a:endParaRPr/>
          </a:p>
        </p:txBody>
      </p:sp>
      <p:sp>
        <p:nvSpPr>
          <p:cNvPr id="56" name="Google Shape;56;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pic>
        <p:nvPicPr>
          <p:cNvPr id="57" name="Google Shape;57;p8"/>
          <p:cNvPicPr preferRelativeResize="0"/>
          <p:nvPr/>
        </p:nvPicPr>
        <p:blipFill>
          <a:blip r:embed="rId2">
            <a:alphaModFix/>
          </a:blip>
          <a:stretch>
            <a:fillRect/>
          </a:stretch>
        </p:blipFill>
        <p:spPr>
          <a:xfrm>
            <a:off x="9836100" y="90234"/>
            <a:ext cx="2251899" cy="743300"/>
          </a:xfrm>
          <a:prstGeom prst="rect">
            <a:avLst/>
          </a:prstGeom>
          <a:noFill/>
          <a:ln>
            <a:noFill/>
          </a:ln>
        </p:spPr>
      </p:pic>
      <p:sp>
        <p:nvSpPr>
          <p:cNvPr id="58" name="Google Shape;58;p8"/>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665481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9"/>
        <p:cNvGrpSpPr/>
        <p:nvPr/>
      </p:nvGrpSpPr>
      <p:grpSpPr>
        <a:xfrm>
          <a:off x="0" y="0"/>
          <a:ext cx="0" cy="0"/>
          <a:chOff x="0" y="0"/>
          <a:chExt cx="0" cy="0"/>
        </a:xfrm>
      </p:grpSpPr>
      <p:sp>
        <p:nvSpPr>
          <p:cNvPr id="60" name="Google Shape;60;p9"/>
          <p:cNvSpPr/>
          <p:nvPr/>
        </p:nvSpPr>
        <p:spPr>
          <a:xfrm>
            <a:off x="-21700" y="-21700"/>
            <a:ext cx="12252400" cy="1091200"/>
          </a:xfrm>
          <a:prstGeom prst="rect">
            <a:avLst/>
          </a:prstGeom>
          <a:solidFill>
            <a:srgbClr val="08162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1" name="Google Shape;61;p9"/>
          <p:cNvSpPr txBox="1">
            <a:spLocks noGrp="1"/>
          </p:cNvSpPr>
          <p:nvPr>
            <p:ph type="title"/>
          </p:nvPr>
        </p:nvSpPr>
        <p:spPr>
          <a:xfrm>
            <a:off x="415600" y="172143"/>
            <a:ext cx="8320000" cy="763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9"/>
          <p:cNvSpPr txBox="1">
            <a:spLocks noGrp="1"/>
          </p:cNvSpPr>
          <p:nvPr>
            <p:ph type="body" idx="1"/>
          </p:nvPr>
        </p:nvSpPr>
        <p:spPr>
          <a:xfrm>
            <a:off x="415600" y="1446633"/>
            <a:ext cx="11360800" cy="47468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Font typeface="Roboto"/>
              <a:buChar char="○"/>
              <a:defRPr>
                <a:latin typeface="Roboto"/>
                <a:ea typeface="Roboto"/>
                <a:cs typeface="Roboto"/>
                <a:sym typeface="Roboto"/>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63" name="Google Shape;63;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grpSp>
        <p:nvGrpSpPr>
          <p:cNvPr id="64" name="Google Shape;64;p9"/>
          <p:cNvGrpSpPr/>
          <p:nvPr/>
        </p:nvGrpSpPr>
        <p:grpSpPr>
          <a:xfrm>
            <a:off x="-21699" y="1058795"/>
            <a:ext cx="12252500" cy="60959"/>
            <a:chOff x="-16275" y="794131"/>
            <a:chExt cx="9189375" cy="73800"/>
          </a:xfrm>
        </p:grpSpPr>
        <p:sp>
          <p:nvSpPr>
            <p:cNvPr id="65" name="Google Shape;65;p9"/>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9"/>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9"/>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68" name="Google Shape;68;p9"/>
          <p:cNvPicPr preferRelativeResize="0"/>
          <p:nvPr/>
        </p:nvPicPr>
        <p:blipFill>
          <a:blip r:embed="rId2">
            <a:alphaModFix/>
          </a:blip>
          <a:stretch>
            <a:fillRect/>
          </a:stretch>
        </p:blipFill>
        <p:spPr>
          <a:xfrm>
            <a:off x="9836100" y="90234"/>
            <a:ext cx="2251899" cy="743300"/>
          </a:xfrm>
          <a:prstGeom prst="rect">
            <a:avLst/>
          </a:prstGeom>
          <a:noFill/>
          <a:ln>
            <a:noFill/>
          </a:ln>
        </p:spPr>
      </p:pic>
      <p:sp>
        <p:nvSpPr>
          <p:cNvPr id="69" name="Google Shape;69;p9"/>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282238316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70"/>
        <p:cNvGrpSpPr/>
        <p:nvPr/>
      </p:nvGrpSpPr>
      <p:grpSpPr>
        <a:xfrm>
          <a:off x="0" y="0"/>
          <a:ext cx="0" cy="0"/>
          <a:chOff x="0" y="0"/>
          <a:chExt cx="0" cy="0"/>
        </a:xfrm>
      </p:grpSpPr>
      <p:sp>
        <p:nvSpPr>
          <p:cNvPr id="71" name="Google Shape;71;p10"/>
          <p:cNvSpPr/>
          <p:nvPr/>
        </p:nvSpPr>
        <p:spPr>
          <a:xfrm>
            <a:off x="-21700" y="-21700"/>
            <a:ext cx="12252400" cy="1091200"/>
          </a:xfrm>
          <a:prstGeom prst="rect">
            <a:avLst/>
          </a:prstGeom>
          <a:solidFill>
            <a:srgbClr val="08162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10"/>
          <p:cNvSpPr txBox="1">
            <a:spLocks noGrp="1"/>
          </p:cNvSpPr>
          <p:nvPr>
            <p:ph type="title"/>
          </p:nvPr>
        </p:nvSpPr>
        <p:spPr>
          <a:xfrm>
            <a:off x="415600" y="172143"/>
            <a:ext cx="8320000" cy="763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 name="Google Shape;73;p10"/>
          <p:cNvSpPr txBox="1">
            <a:spLocks noGrp="1"/>
          </p:cNvSpPr>
          <p:nvPr>
            <p:ph type="body" idx="1"/>
          </p:nvPr>
        </p:nvSpPr>
        <p:spPr>
          <a:xfrm>
            <a:off x="415600" y="1446633"/>
            <a:ext cx="11360800" cy="47468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Font typeface="Roboto"/>
              <a:buChar char="○"/>
              <a:defRPr>
                <a:latin typeface="Roboto"/>
                <a:ea typeface="Roboto"/>
                <a:cs typeface="Roboto"/>
                <a:sym typeface="Roboto"/>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74" name="Google Shape;74;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grpSp>
        <p:nvGrpSpPr>
          <p:cNvPr id="75" name="Google Shape;75;p10"/>
          <p:cNvGrpSpPr/>
          <p:nvPr/>
        </p:nvGrpSpPr>
        <p:grpSpPr>
          <a:xfrm>
            <a:off x="-21699" y="1058795"/>
            <a:ext cx="12252500" cy="60959"/>
            <a:chOff x="-16275" y="794131"/>
            <a:chExt cx="9189375" cy="73800"/>
          </a:xfrm>
        </p:grpSpPr>
        <p:sp>
          <p:nvSpPr>
            <p:cNvPr id="76" name="Google Shape;76;p10"/>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10"/>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10"/>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79" name="Google Shape;79;p10"/>
          <p:cNvPicPr preferRelativeResize="0"/>
          <p:nvPr/>
        </p:nvPicPr>
        <p:blipFill>
          <a:blip r:embed="rId2">
            <a:alphaModFix/>
          </a:blip>
          <a:stretch>
            <a:fillRect/>
          </a:stretch>
        </p:blipFill>
        <p:spPr>
          <a:xfrm>
            <a:off x="9836100" y="90234"/>
            <a:ext cx="2251899" cy="743300"/>
          </a:xfrm>
          <a:prstGeom prst="rect">
            <a:avLst/>
          </a:prstGeom>
          <a:noFill/>
          <a:ln>
            <a:noFill/>
          </a:ln>
        </p:spPr>
      </p:pic>
      <p:sp>
        <p:nvSpPr>
          <p:cNvPr id="80" name="Google Shape;80;p10"/>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3624603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FE1AB-05FC-4FA1-A9C8-FD4D248F919D}"/>
              </a:ext>
            </a:extLst>
          </p:cNvPr>
          <p:cNvSpPr>
            <a:spLocks noGrp="1"/>
          </p:cNvSpPr>
          <p:nvPr>
            <p:ph type="title"/>
          </p:nvPr>
        </p:nvSpPr>
        <p:spPr/>
        <p:txBody>
          <a:bodyPr/>
          <a:lstStyle/>
          <a:p>
            <a:r>
              <a:rPr lang="en-US"/>
              <a:t>Click to edit Master title style</a:t>
            </a:r>
            <a:endParaRPr lang="en-ZM"/>
          </a:p>
        </p:txBody>
      </p:sp>
      <p:sp>
        <p:nvSpPr>
          <p:cNvPr id="3" name="Date Placeholder 2">
            <a:extLst>
              <a:ext uri="{FF2B5EF4-FFF2-40B4-BE49-F238E27FC236}">
                <a16:creationId xmlns:a16="http://schemas.microsoft.com/office/drawing/2014/main" id="{BD27D492-7D3C-41C5-94D0-554214D50568}"/>
              </a:ext>
            </a:extLst>
          </p:cNvPr>
          <p:cNvSpPr>
            <a:spLocks noGrp="1"/>
          </p:cNvSpPr>
          <p:nvPr>
            <p:ph type="dt" sz="half" idx="10"/>
          </p:nvPr>
        </p:nvSpPr>
        <p:spPr/>
        <p:txBody>
          <a:bodyPr/>
          <a:lstStyle/>
          <a:p>
            <a:fld id="{B6E1E5A2-EAD6-4E81-A71D-A4F3DFFBF9BC}" type="datetimeFigureOut">
              <a:rPr lang="en-ZM" smtClean="0"/>
              <a:t>11/13/2024</a:t>
            </a:fld>
            <a:endParaRPr lang="en-ZM" dirty="0"/>
          </a:p>
        </p:txBody>
      </p:sp>
      <p:sp>
        <p:nvSpPr>
          <p:cNvPr id="4" name="Footer Placeholder 3">
            <a:extLst>
              <a:ext uri="{FF2B5EF4-FFF2-40B4-BE49-F238E27FC236}">
                <a16:creationId xmlns:a16="http://schemas.microsoft.com/office/drawing/2014/main" id="{2DBC79FE-BD8F-46CD-8057-5C555506E8C4}"/>
              </a:ext>
            </a:extLst>
          </p:cNvPr>
          <p:cNvSpPr>
            <a:spLocks noGrp="1"/>
          </p:cNvSpPr>
          <p:nvPr>
            <p:ph type="ftr" sz="quarter" idx="11"/>
          </p:nvPr>
        </p:nvSpPr>
        <p:spPr/>
        <p:txBody>
          <a:bodyPr/>
          <a:lstStyle/>
          <a:p>
            <a:r>
              <a:rPr lang="en-GB" dirty="0"/>
              <a:t>www.comesabusinesscouncil.org</a:t>
            </a:r>
            <a:endParaRPr lang="en-ZM" dirty="0"/>
          </a:p>
        </p:txBody>
      </p:sp>
      <p:sp>
        <p:nvSpPr>
          <p:cNvPr id="5" name="Slide Number Placeholder 4">
            <a:extLst>
              <a:ext uri="{FF2B5EF4-FFF2-40B4-BE49-F238E27FC236}">
                <a16:creationId xmlns:a16="http://schemas.microsoft.com/office/drawing/2014/main" id="{6413909F-0C06-4BCE-94B1-848A22939623}"/>
              </a:ext>
            </a:extLst>
          </p:cNvPr>
          <p:cNvSpPr>
            <a:spLocks noGrp="1"/>
          </p:cNvSpPr>
          <p:nvPr>
            <p:ph type="sldNum" sz="quarter" idx="12"/>
          </p:nvPr>
        </p:nvSpPr>
        <p:spPr/>
        <p:txBody>
          <a:bodyPr/>
          <a:lstStyle/>
          <a:p>
            <a:fld id="{9A814D2A-679B-42C2-86E6-D1B452D471BB}" type="slidenum">
              <a:rPr lang="en-ZM" smtClean="0"/>
              <a:t>‹#›</a:t>
            </a:fld>
            <a:endParaRPr lang="en-ZM" dirty="0"/>
          </a:p>
        </p:txBody>
      </p:sp>
      <p:pic>
        <p:nvPicPr>
          <p:cNvPr id="6" name="Picture 5">
            <a:extLst>
              <a:ext uri="{FF2B5EF4-FFF2-40B4-BE49-F238E27FC236}">
                <a16:creationId xmlns:a16="http://schemas.microsoft.com/office/drawing/2014/main" id="{CF67D2BF-6E59-803D-0C8C-7C549A0B2C2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t="9310"/>
          <a:stretch/>
        </p:blipFill>
        <p:spPr>
          <a:xfrm>
            <a:off x="-3049" y="-8322"/>
            <a:ext cx="12192000" cy="1218990"/>
          </a:xfrm>
          <a:prstGeom prst="rect">
            <a:avLst/>
          </a:prstGeom>
          <a:effectLst>
            <a:outerShdw blurRad="50800" dist="38100" dir="5400000" sx="102000" sy="102000" algn="t" rotWithShape="0">
              <a:prstClr val="black">
                <a:alpha val="46000"/>
              </a:prstClr>
            </a:outerShdw>
          </a:effectLst>
        </p:spPr>
      </p:pic>
    </p:spTree>
    <p:extLst>
      <p:ext uri="{BB962C8B-B14F-4D97-AF65-F5344CB8AC3E}">
        <p14:creationId xmlns:p14="http://schemas.microsoft.com/office/powerpoint/2010/main" val="6896348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body 3">
  <p:cSld name="Title and body 3">
    <p:spTree>
      <p:nvGrpSpPr>
        <p:cNvPr id="1" name="Shape 81"/>
        <p:cNvGrpSpPr/>
        <p:nvPr/>
      </p:nvGrpSpPr>
      <p:grpSpPr>
        <a:xfrm>
          <a:off x="0" y="0"/>
          <a:ext cx="0" cy="0"/>
          <a:chOff x="0" y="0"/>
          <a:chExt cx="0" cy="0"/>
        </a:xfrm>
      </p:grpSpPr>
      <p:sp>
        <p:nvSpPr>
          <p:cNvPr id="82" name="Google Shape;82;p11"/>
          <p:cNvSpPr/>
          <p:nvPr/>
        </p:nvSpPr>
        <p:spPr>
          <a:xfrm>
            <a:off x="-21700" y="-21700"/>
            <a:ext cx="12252400" cy="1091200"/>
          </a:xfrm>
          <a:prstGeom prst="rect">
            <a:avLst/>
          </a:prstGeom>
          <a:solidFill>
            <a:srgbClr val="08162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3" name="Google Shape;83;p11"/>
          <p:cNvSpPr txBox="1">
            <a:spLocks noGrp="1"/>
          </p:cNvSpPr>
          <p:nvPr>
            <p:ph type="title"/>
          </p:nvPr>
        </p:nvSpPr>
        <p:spPr>
          <a:xfrm>
            <a:off x="415600" y="172143"/>
            <a:ext cx="8320000" cy="763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 name="Google Shape;84;p11"/>
          <p:cNvSpPr txBox="1">
            <a:spLocks noGrp="1"/>
          </p:cNvSpPr>
          <p:nvPr>
            <p:ph type="body" idx="1"/>
          </p:nvPr>
        </p:nvSpPr>
        <p:spPr>
          <a:xfrm>
            <a:off x="415600" y="1470833"/>
            <a:ext cx="11360800" cy="47468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Font typeface="Roboto"/>
              <a:buChar char="○"/>
              <a:defRPr>
                <a:latin typeface="Roboto"/>
                <a:ea typeface="Roboto"/>
                <a:cs typeface="Roboto"/>
                <a:sym typeface="Roboto"/>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85" name="Google Shape;85;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grpSp>
        <p:nvGrpSpPr>
          <p:cNvPr id="86" name="Google Shape;86;p11"/>
          <p:cNvGrpSpPr/>
          <p:nvPr/>
        </p:nvGrpSpPr>
        <p:grpSpPr>
          <a:xfrm>
            <a:off x="-21699" y="1058795"/>
            <a:ext cx="12252500" cy="60959"/>
            <a:chOff x="-16275" y="794131"/>
            <a:chExt cx="9189375" cy="73800"/>
          </a:xfrm>
        </p:grpSpPr>
        <p:sp>
          <p:nvSpPr>
            <p:cNvPr id="87" name="Google Shape;87;p11"/>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11"/>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11"/>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90" name="Google Shape;90;p11"/>
          <p:cNvPicPr preferRelativeResize="0"/>
          <p:nvPr/>
        </p:nvPicPr>
        <p:blipFill>
          <a:blip r:embed="rId2">
            <a:alphaModFix/>
          </a:blip>
          <a:stretch>
            <a:fillRect/>
          </a:stretch>
        </p:blipFill>
        <p:spPr>
          <a:xfrm>
            <a:off x="9836100" y="90234"/>
            <a:ext cx="2251899" cy="757589"/>
          </a:xfrm>
          <a:prstGeom prst="rect">
            <a:avLst/>
          </a:prstGeom>
          <a:noFill/>
          <a:ln>
            <a:noFill/>
          </a:ln>
        </p:spPr>
      </p:pic>
      <p:sp>
        <p:nvSpPr>
          <p:cNvPr id="91" name="Google Shape;91;p11"/>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9038272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body 3 1">
  <p:cSld name="Title and body 3 1">
    <p:spTree>
      <p:nvGrpSpPr>
        <p:cNvPr id="1" name="Shape 92"/>
        <p:cNvGrpSpPr/>
        <p:nvPr/>
      </p:nvGrpSpPr>
      <p:grpSpPr>
        <a:xfrm>
          <a:off x="0" y="0"/>
          <a:ext cx="0" cy="0"/>
          <a:chOff x="0" y="0"/>
          <a:chExt cx="0" cy="0"/>
        </a:xfrm>
      </p:grpSpPr>
      <p:sp>
        <p:nvSpPr>
          <p:cNvPr id="93" name="Google Shape;93;p12"/>
          <p:cNvSpPr/>
          <p:nvPr/>
        </p:nvSpPr>
        <p:spPr>
          <a:xfrm>
            <a:off x="-21700" y="-21700"/>
            <a:ext cx="12252400" cy="1091200"/>
          </a:xfrm>
          <a:prstGeom prst="rect">
            <a:avLst/>
          </a:prstGeom>
          <a:solidFill>
            <a:srgbClr val="08162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4" name="Google Shape;94;p12"/>
          <p:cNvSpPr txBox="1">
            <a:spLocks noGrp="1"/>
          </p:cNvSpPr>
          <p:nvPr>
            <p:ph type="title"/>
          </p:nvPr>
        </p:nvSpPr>
        <p:spPr>
          <a:xfrm>
            <a:off x="415600" y="172143"/>
            <a:ext cx="8320000" cy="763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5" name="Google Shape;95;p12"/>
          <p:cNvSpPr txBox="1">
            <a:spLocks noGrp="1"/>
          </p:cNvSpPr>
          <p:nvPr>
            <p:ph type="body" idx="1"/>
          </p:nvPr>
        </p:nvSpPr>
        <p:spPr>
          <a:xfrm>
            <a:off x="415600" y="1470833"/>
            <a:ext cx="11360800" cy="47468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Font typeface="Roboto"/>
              <a:buChar char="○"/>
              <a:defRPr>
                <a:latin typeface="Roboto"/>
                <a:ea typeface="Roboto"/>
                <a:cs typeface="Roboto"/>
                <a:sym typeface="Roboto"/>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96" name="Google Shape;96;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grpSp>
        <p:nvGrpSpPr>
          <p:cNvPr id="97" name="Google Shape;97;p12"/>
          <p:cNvGrpSpPr/>
          <p:nvPr/>
        </p:nvGrpSpPr>
        <p:grpSpPr>
          <a:xfrm>
            <a:off x="-21699" y="1058795"/>
            <a:ext cx="12252500" cy="60959"/>
            <a:chOff x="-16275" y="794131"/>
            <a:chExt cx="9189375" cy="73800"/>
          </a:xfrm>
        </p:grpSpPr>
        <p:sp>
          <p:nvSpPr>
            <p:cNvPr id="98" name="Google Shape;98;p12"/>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12"/>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12"/>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01" name="Google Shape;101;p12"/>
          <p:cNvPicPr preferRelativeResize="0"/>
          <p:nvPr/>
        </p:nvPicPr>
        <p:blipFill>
          <a:blip r:embed="rId2">
            <a:alphaModFix/>
          </a:blip>
          <a:stretch>
            <a:fillRect/>
          </a:stretch>
        </p:blipFill>
        <p:spPr>
          <a:xfrm>
            <a:off x="9836100" y="90234"/>
            <a:ext cx="2251899" cy="757589"/>
          </a:xfrm>
          <a:prstGeom prst="rect">
            <a:avLst/>
          </a:prstGeom>
          <a:noFill/>
          <a:ln>
            <a:noFill/>
          </a:ln>
        </p:spPr>
      </p:pic>
      <p:sp>
        <p:nvSpPr>
          <p:cNvPr id="102" name="Google Shape;102;p12"/>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17366456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103"/>
        <p:cNvGrpSpPr/>
        <p:nvPr/>
      </p:nvGrpSpPr>
      <p:grpSpPr>
        <a:xfrm>
          <a:off x="0" y="0"/>
          <a:ext cx="0" cy="0"/>
          <a:chOff x="0" y="0"/>
          <a:chExt cx="0" cy="0"/>
        </a:xfrm>
      </p:grpSpPr>
      <p:sp>
        <p:nvSpPr>
          <p:cNvPr id="104" name="Google Shape;104;p13"/>
          <p:cNvSpPr/>
          <p:nvPr/>
        </p:nvSpPr>
        <p:spPr>
          <a:xfrm>
            <a:off x="-21700" y="-21700"/>
            <a:ext cx="12252800" cy="6949600"/>
          </a:xfrm>
          <a:prstGeom prst="rect">
            <a:avLst/>
          </a:prstGeom>
          <a:solidFill>
            <a:srgbClr val="08162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5" name="Google Shape;105;p13"/>
          <p:cNvSpPr txBox="1">
            <a:spLocks noGrp="1"/>
          </p:cNvSpPr>
          <p:nvPr>
            <p:ph type="title"/>
          </p:nvPr>
        </p:nvSpPr>
        <p:spPr>
          <a:xfrm>
            <a:off x="415600" y="172143"/>
            <a:ext cx="8320000" cy="763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 name="Google Shape;106;p13"/>
          <p:cNvSpPr txBox="1">
            <a:spLocks noGrp="1"/>
          </p:cNvSpPr>
          <p:nvPr>
            <p:ph type="body" idx="1"/>
          </p:nvPr>
        </p:nvSpPr>
        <p:spPr>
          <a:xfrm>
            <a:off x="415600" y="1345033"/>
            <a:ext cx="11360800" cy="47468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Clr>
                <a:schemeClr val="lt1"/>
              </a:buClr>
              <a:buSzPts val="1800"/>
              <a:buChar char="●"/>
              <a:defRPr>
                <a:solidFill>
                  <a:schemeClr val="lt1"/>
                </a:solidFill>
              </a:defRPr>
            </a:lvl1pPr>
            <a:lvl2pPr marL="1219170" lvl="1" indent="-423323" rtl="0">
              <a:spcBef>
                <a:spcPts val="0"/>
              </a:spcBef>
              <a:spcAft>
                <a:spcPts val="0"/>
              </a:spcAft>
              <a:buClr>
                <a:schemeClr val="lt1"/>
              </a:buClr>
              <a:buSzPts val="1400"/>
              <a:buChar char="○"/>
              <a:defRPr>
                <a:solidFill>
                  <a:schemeClr val="lt1"/>
                </a:solidFill>
              </a:defRPr>
            </a:lvl2pPr>
            <a:lvl3pPr marL="1828754" lvl="2" indent="-423323" rtl="0">
              <a:spcBef>
                <a:spcPts val="0"/>
              </a:spcBef>
              <a:spcAft>
                <a:spcPts val="0"/>
              </a:spcAft>
              <a:buClr>
                <a:schemeClr val="lt1"/>
              </a:buClr>
              <a:buSzPts val="1400"/>
              <a:buChar char="■"/>
              <a:defRPr>
                <a:solidFill>
                  <a:schemeClr val="lt1"/>
                </a:solidFill>
              </a:defRPr>
            </a:lvl3pPr>
            <a:lvl4pPr marL="2438339" lvl="3" indent="-423323" rtl="0">
              <a:spcBef>
                <a:spcPts val="0"/>
              </a:spcBef>
              <a:spcAft>
                <a:spcPts val="0"/>
              </a:spcAft>
              <a:buClr>
                <a:schemeClr val="lt1"/>
              </a:buClr>
              <a:buSzPts val="1400"/>
              <a:buChar char="●"/>
              <a:defRPr>
                <a:solidFill>
                  <a:schemeClr val="lt1"/>
                </a:solidFill>
              </a:defRPr>
            </a:lvl4pPr>
            <a:lvl5pPr marL="3047924" lvl="4" indent="-423323" rtl="0">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marL="3657509" lvl="5" indent="-423323" rtl="0">
              <a:spcBef>
                <a:spcPts val="0"/>
              </a:spcBef>
              <a:spcAft>
                <a:spcPts val="0"/>
              </a:spcAft>
              <a:buClr>
                <a:schemeClr val="lt1"/>
              </a:buClr>
              <a:buSzPts val="1400"/>
              <a:buChar char="■"/>
              <a:defRPr>
                <a:solidFill>
                  <a:schemeClr val="lt1"/>
                </a:solidFill>
              </a:defRPr>
            </a:lvl6pPr>
            <a:lvl7pPr marL="4267093" lvl="6" indent="-423323" rtl="0">
              <a:spcBef>
                <a:spcPts val="0"/>
              </a:spcBef>
              <a:spcAft>
                <a:spcPts val="0"/>
              </a:spcAft>
              <a:buClr>
                <a:schemeClr val="lt1"/>
              </a:buClr>
              <a:buSzPts val="1400"/>
              <a:buChar char="●"/>
              <a:defRPr>
                <a:solidFill>
                  <a:schemeClr val="lt1"/>
                </a:solidFill>
              </a:defRPr>
            </a:lvl7pPr>
            <a:lvl8pPr marL="4876678" lvl="7" indent="-423323" rtl="0">
              <a:spcBef>
                <a:spcPts val="0"/>
              </a:spcBef>
              <a:spcAft>
                <a:spcPts val="0"/>
              </a:spcAft>
              <a:buClr>
                <a:schemeClr val="lt1"/>
              </a:buClr>
              <a:buSzPts val="1400"/>
              <a:buChar char="○"/>
              <a:defRPr>
                <a:solidFill>
                  <a:schemeClr val="lt1"/>
                </a:solidFill>
              </a:defRPr>
            </a:lvl8pPr>
            <a:lvl9pPr marL="5486263" lvl="8" indent="-423323" rtl="0">
              <a:spcBef>
                <a:spcPts val="0"/>
              </a:spcBef>
              <a:spcAft>
                <a:spcPts val="0"/>
              </a:spcAft>
              <a:buClr>
                <a:schemeClr val="lt1"/>
              </a:buClr>
              <a:buSzPts val="1400"/>
              <a:buChar char="■"/>
              <a:defRPr>
                <a:solidFill>
                  <a:schemeClr val="lt1"/>
                </a:solidFill>
              </a:defRPr>
            </a:lvl9pPr>
          </a:lstStyle>
          <a:p>
            <a:endParaRPr/>
          </a:p>
        </p:txBody>
      </p:sp>
      <p:sp>
        <p:nvSpPr>
          <p:cNvPr id="107" name="Google Shape;107;p1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solidFill>
                  <a:schemeClr val="lt1"/>
                </a:solidFill>
                <a:latin typeface="Roboto"/>
                <a:ea typeface="Roboto"/>
                <a:cs typeface="Roboto"/>
                <a:sym typeface="Roboto"/>
              </a:defRPr>
            </a:lvl1pPr>
            <a:lvl2pPr lvl="1" rtl="0">
              <a:buNone/>
              <a:defRPr>
                <a:solidFill>
                  <a:schemeClr val="lt1"/>
                </a:solidFill>
                <a:latin typeface="Roboto"/>
                <a:ea typeface="Roboto"/>
                <a:cs typeface="Roboto"/>
                <a:sym typeface="Roboto"/>
              </a:defRPr>
            </a:lvl2pPr>
            <a:lvl3pPr lvl="2" rtl="0">
              <a:buNone/>
              <a:defRPr>
                <a:solidFill>
                  <a:schemeClr val="lt1"/>
                </a:solidFill>
                <a:latin typeface="Roboto"/>
                <a:ea typeface="Roboto"/>
                <a:cs typeface="Roboto"/>
                <a:sym typeface="Roboto"/>
              </a:defRPr>
            </a:lvl3pPr>
            <a:lvl4pPr lvl="3" rtl="0">
              <a:buNone/>
              <a:defRPr>
                <a:solidFill>
                  <a:schemeClr val="lt1"/>
                </a:solidFill>
                <a:latin typeface="Roboto"/>
                <a:ea typeface="Roboto"/>
                <a:cs typeface="Roboto"/>
                <a:sym typeface="Roboto"/>
              </a:defRPr>
            </a:lvl4pPr>
            <a:lvl5pPr lvl="4" rtl="0">
              <a:buNone/>
              <a:defRPr>
                <a:solidFill>
                  <a:schemeClr val="lt1"/>
                </a:solidFill>
                <a:latin typeface="Roboto"/>
                <a:ea typeface="Roboto"/>
                <a:cs typeface="Roboto"/>
                <a:sym typeface="Roboto"/>
              </a:defRPr>
            </a:lvl5pPr>
            <a:lvl6pPr lvl="5" rtl="0">
              <a:buNone/>
              <a:defRPr>
                <a:solidFill>
                  <a:schemeClr val="lt1"/>
                </a:solidFill>
                <a:latin typeface="Roboto"/>
                <a:ea typeface="Roboto"/>
                <a:cs typeface="Roboto"/>
                <a:sym typeface="Roboto"/>
              </a:defRPr>
            </a:lvl6pPr>
            <a:lvl7pPr lvl="6" rtl="0">
              <a:buNone/>
              <a:defRPr>
                <a:solidFill>
                  <a:schemeClr val="lt1"/>
                </a:solidFill>
                <a:latin typeface="Roboto"/>
                <a:ea typeface="Roboto"/>
                <a:cs typeface="Roboto"/>
                <a:sym typeface="Roboto"/>
              </a:defRPr>
            </a:lvl7pPr>
            <a:lvl8pPr lvl="7" rtl="0">
              <a:buNone/>
              <a:defRPr>
                <a:solidFill>
                  <a:schemeClr val="lt1"/>
                </a:solidFill>
                <a:latin typeface="Roboto"/>
                <a:ea typeface="Roboto"/>
                <a:cs typeface="Roboto"/>
                <a:sym typeface="Roboto"/>
              </a:defRPr>
            </a:lvl8pPr>
            <a:lvl9pPr lvl="8" rtl="0">
              <a:buNone/>
              <a:defRPr>
                <a:solidFill>
                  <a:schemeClr val="lt1"/>
                </a:solidFill>
                <a:latin typeface="Roboto"/>
                <a:ea typeface="Roboto"/>
                <a:cs typeface="Roboto"/>
                <a:sym typeface="Roboto"/>
              </a:defRPr>
            </a:lvl9pPr>
          </a:lstStyle>
          <a:p>
            <a:fld id="{00000000-1234-1234-1234-123412341234}" type="slidenum">
              <a:rPr lang="en" smtClean="0"/>
              <a:pPr/>
              <a:t>‹#›</a:t>
            </a:fld>
            <a:endParaRPr lang="en"/>
          </a:p>
        </p:txBody>
      </p:sp>
      <p:grpSp>
        <p:nvGrpSpPr>
          <p:cNvPr id="108" name="Google Shape;108;p13"/>
          <p:cNvGrpSpPr/>
          <p:nvPr/>
        </p:nvGrpSpPr>
        <p:grpSpPr>
          <a:xfrm>
            <a:off x="-21699" y="1058795"/>
            <a:ext cx="12252500" cy="60959"/>
            <a:chOff x="-16275" y="794131"/>
            <a:chExt cx="9189375" cy="73800"/>
          </a:xfrm>
        </p:grpSpPr>
        <p:sp>
          <p:nvSpPr>
            <p:cNvPr id="109" name="Google Shape;109;p13"/>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13"/>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13"/>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12" name="Google Shape;112;p13"/>
          <p:cNvPicPr preferRelativeResize="0"/>
          <p:nvPr/>
        </p:nvPicPr>
        <p:blipFill>
          <a:blip r:embed="rId2">
            <a:alphaModFix/>
          </a:blip>
          <a:stretch>
            <a:fillRect/>
          </a:stretch>
        </p:blipFill>
        <p:spPr>
          <a:xfrm>
            <a:off x="9836100" y="90234"/>
            <a:ext cx="2251899" cy="757589"/>
          </a:xfrm>
          <a:prstGeom prst="rect">
            <a:avLst/>
          </a:prstGeom>
          <a:noFill/>
          <a:ln>
            <a:noFill/>
          </a:ln>
        </p:spPr>
      </p:pic>
      <p:sp>
        <p:nvSpPr>
          <p:cNvPr id="113" name="Google Shape;113;p13"/>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solidFill>
                  <a:schemeClr val="lt1"/>
                </a:solidFill>
                <a:latin typeface="Montserrat"/>
                <a:ea typeface="Montserrat"/>
                <a:cs typeface="Montserrat"/>
                <a:sym typeface="Montserrat"/>
              </a:rPr>
              <a:t>Company  Confidential</a:t>
            </a:r>
            <a:endParaRPr sz="933">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34505060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body 1 1">
  <p:cSld name="Title and body 1 1">
    <p:spTree>
      <p:nvGrpSpPr>
        <p:cNvPr id="1" name="Shape 114"/>
        <p:cNvGrpSpPr/>
        <p:nvPr/>
      </p:nvGrpSpPr>
      <p:grpSpPr>
        <a:xfrm>
          <a:off x="0" y="0"/>
          <a:ext cx="0" cy="0"/>
          <a:chOff x="0" y="0"/>
          <a:chExt cx="0" cy="0"/>
        </a:xfrm>
      </p:grpSpPr>
      <p:sp>
        <p:nvSpPr>
          <p:cNvPr id="115" name="Google Shape;115;p14"/>
          <p:cNvSpPr/>
          <p:nvPr/>
        </p:nvSpPr>
        <p:spPr>
          <a:xfrm>
            <a:off x="-21700" y="-21700"/>
            <a:ext cx="12252800" cy="6949600"/>
          </a:xfrm>
          <a:prstGeom prst="rect">
            <a:avLst/>
          </a:prstGeom>
          <a:solidFill>
            <a:srgbClr val="08162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6" name="Google Shape;116;p14"/>
          <p:cNvSpPr txBox="1">
            <a:spLocks noGrp="1"/>
          </p:cNvSpPr>
          <p:nvPr>
            <p:ph type="title"/>
          </p:nvPr>
        </p:nvSpPr>
        <p:spPr>
          <a:xfrm>
            <a:off x="415600" y="172143"/>
            <a:ext cx="8320000" cy="763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14"/>
          <p:cNvSpPr txBox="1">
            <a:spLocks noGrp="1"/>
          </p:cNvSpPr>
          <p:nvPr>
            <p:ph type="body" idx="1"/>
          </p:nvPr>
        </p:nvSpPr>
        <p:spPr>
          <a:xfrm>
            <a:off x="415600" y="1345033"/>
            <a:ext cx="11360800" cy="47468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Clr>
                <a:schemeClr val="lt1"/>
              </a:buClr>
              <a:buSzPts val="1800"/>
              <a:buChar char="●"/>
              <a:defRPr>
                <a:solidFill>
                  <a:schemeClr val="lt1"/>
                </a:solidFill>
              </a:defRPr>
            </a:lvl1pPr>
            <a:lvl2pPr marL="1219170" lvl="1" indent="-423323" rtl="0">
              <a:spcBef>
                <a:spcPts val="0"/>
              </a:spcBef>
              <a:spcAft>
                <a:spcPts val="0"/>
              </a:spcAft>
              <a:buClr>
                <a:schemeClr val="lt1"/>
              </a:buClr>
              <a:buSzPts val="1400"/>
              <a:buChar char="○"/>
              <a:defRPr>
                <a:solidFill>
                  <a:schemeClr val="lt1"/>
                </a:solidFill>
              </a:defRPr>
            </a:lvl2pPr>
            <a:lvl3pPr marL="1828754" lvl="2" indent="-423323" rtl="0">
              <a:spcBef>
                <a:spcPts val="0"/>
              </a:spcBef>
              <a:spcAft>
                <a:spcPts val="0"/>
              </a:spcAft>
              <a:buClr>
                <a:schemeClr val="lt1"/>
              </a:buClr>
              <a:buSzPts val="1400"/>
              <a:buChar char="■"/>
              <a:defRPr>
                <a:solidFill>
                  <a:schemeClr val="lt1"/>
                </a:solidFill>
              </a:defRPr>
            </a:lvl3pPr>
            <a:lvl4pPr marL="2438339" lvl="3" indent="-423323" rtl="0">
              <a:spcBef>
                <a:spcPts val="0"/>
              </a:spcBef>
              <a:spcAft>
                <a:spcPts val="0"/>
              </a:spcAft>
              <a:buClr>
                <a:schemeClr val="lt1"/>
              </a:buClr>
              <a:buSzPts val="1400"/>
              <a:buChar char="●"/>
              <a:defRPr>
                <a:solidFill>
                  <a:schemeClr val="lt1"/>
                </a:solidFill>
              </a:defRPr>
            </a:lvl4pPr>
            <a:lvl5pPr marL="3047924" lvl="4" indent="-423323" rtl="0">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marL="3657509" lvl="5" indent="-423323" rtl="0">
              <a:spcBef>
                <a:spcPts val="0"/>
              </a:spcBef>
              <a:spcAft>
                <a:spcPts val="0"/>
              </a:spcAft>
              <a:buClr>
                <a:schemeClr val="lt1"/>
              </a:buClr>
              <a:buSzPts val="1400"/>
              <a:buChar char="■"/>
              <a:defRPr>
                <a:solidFill>
                  <a:schemeClr val="lt1"/>
                </a:solidFill>
              </a:defRPr>
            </a:lvl6pPr>
            <a:lvl7pPr marL="4267093" lvl="6" indent="-423323" rtl="0">
              <a:spcBef>
                <a:spcPts val="0"/>
              </a:spcBef>
              <a:spcAft>
                <a:spcPts val="0"/>
              </a:spcAft>
              <a:buClr>
                <a:schemeClr val="lt1"/>
              </a:buClr>
              <a:buSzPts val="1400"/>
              <a:buChar char="●"/>
              <a:defRPr>
                <a:solidFill>
                  <a:schemeClr val="lt1"/>
                </a:solidFill>
              </a:defRPr>
            </a:lvl7pPr>
            <a:lvl8pPr marL="4876678" lvl="7" indent="-423323" rtl="0">
              <a:spcBef>
                <a:spcPts val="0"/>
              </a:spcBef>
              <a:spcAft>
                <a:spcPts val="0"/>
              </a:spcAft>
              <a:buClr>
                <a:schemeClr val="lt1"/>
              </a:buClr>
              <a:buSzPts val="1400"/>
              <a:buChar char="○"/>
              <a:defRPr>
                <a:solidFill>
                  <a:schemeClr val="lt1"/>
                </a:solidFill>
              </a:defRPr>
            </a:lvl8pPr>
            <a:lvl9pPr marL="5486263" lvl="8" indent="-423323" rtl="0">
              <a:spcBef>
                <a:spcPts val="0"/>
              </a:spcBef>
              <a:spcAft>
                <a:spcPts val="0"/>
              </a:spcAft>
              <a:buClr>
                <a:schemeClr val="lt1"/>
              </a:buClr>
              <a:buSzPts val="1400"/>
              <a:buChar char="■"/>
              <a:defRPr>
                <a:solidFill>
                  <a:schemeClr val="lt1"/>
                </a:solidFill>
              </a:defRPr>
            </a:lvl9pPr>
          </a:lstStyle>
          <a:p>
            <a:endParaRPr/>
          </a:p>
        </p:txBody>
      </p:sp>
      <p:sp>
        <p:nvSpPr>
          <p:cNvPr id="118" name="Google Shape;118;p1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solidFill>
                  <a:schemeClr val="lt1"/>
                </a:solidFill>
                <a:latin typeface="Roboto"/>
                <a:ea typeface="Roboto"/>
                <a:cs typeface="Roboto"/>
                <a:sym typeface="Roboto"/>
              </a:defRPr>
            </a:lvl1pPr>
            <a:lvl2pPr lvl="1" rtl="0">
              <a:buNone/>
              <a:defRPr>
                <a:solidFill>
                  <a:schemeClr val="lt1"/>
                </a:solidFill>
                <a:latin typeface="Roboto"/>
                <a:ea typeface="Roboto"/>
                <a:cs typeface="Roboto"/>
                <a:sym typeface="Roboto"/>
              </a:defRPr>
            </a:lvl2pPr>
            <a:lvl3pPr lvl="2" rtl="0">
              <a:buNone/>
              <a:defRPr>
                <a:solidFill>
                  <a:schemeClr val="lt1"/>
                </a:solidFill>
                <a:latin typeface="Roboto"/>
                <a:ea typeface="Roboto"/>
                <a:cs typeface="Roboto"/>
                <a:sym typeface="Roboto"/>
              </a:defRPr>
            </a:lvl3pPr>
            <a:lvl4pPr lvl="3" rtl="0">
              <a:buNone/>
              <a:defRPr>
                <a:solidFill>
                  <a:schemeClr val="lt1"/>
                </a:solidFill>
                <a:latin typeface="Roboto"/>
                <a:ea typeface="Roboto"/>
                <a:cs typeface="Roboto"/>
                <a:sym typeface="Roboto"/>
              </a:defRPr>
            </a:lvl4pPr>
            <a:lvl5pPr lvl="4" rtl="0">
              <a:buNone/>
              <a:defRPr>
                <a:solidFill>
                  <a:schemeClr val="lt1"/>
                </a:solidFill>
                <a:latin typeface="Roboto"/>
                <a:ea typeface="Roboto"/>
                <a:cs typeface="Roboto"/>
                <a:sym typeface="Roboto"/>
              </a:defRPr>
            </a:lvl5pPr>
            <a:lvl6pPr lvl="5" rtl="0">
              <a:buNone/>
              <a:defRPr>
                <a:solidFill>
                  <a:schemeClr val="lt1"/>
                </a:solidFill>
                <a:latin typeface="Roboto"/>
                <a:ea typeface="Roboto"/>
                <a:cs typeface="Roboto"/>
                <a:sym typeface="Roboto"/>
              </a:defRPr>
            </a:lvl6pPr>
            <a:lvl7pPr lvl="6" rtl="0">
              <a:buNone/>
              <a:defRPr>
                <a:solidFill>
                  <a:schemeClr val="lt1"/>
                </a:solidFill>
                <a:latin typeface="Roboto"/>
                <a:ea typeface="Roboto"/>
                <a:cs typeface="Roboto"/>
                <a:sym typeface="Roboto"/>
              </a:defRPr>
            </a:lvl7pPr>
            <a:lvl8pPr lvl="7" rtl="0">
              <a:buNone/>
              <a:defRPr>
                <a:solidFill>
                  <a:schemeClr val="lt1"/>
                </a:solidFill>
                <a:latin typeface="Roboto"/>
                <a:ea typeface="Roboto"/>
                <a:cs typeface="Roboto"/>
                <a:sym typeface="Roboto"/>
              </a:defRPr>
            </a:lvl8pPr>
            <a:lvl9pPr lvl="8" rtl="0">
              <a:buNone/>
              <a:defRPr>
                <a:solidFill>
                  <a:schemeClr val="lt1"/>
                </a:solidFill>
                <a:latin typeface="Roboto"/>
                <a:ea typeface="Roboto"/>
                <a:cs typeface="Roboto"/>
                <a:sym typeface="Roboto"/>
              </a:defRPr>
            </a:lvl9pPr>
          </a:lstStyle>
          <a:p>
            <a:fld id="{00000000-1234-1234-1234-123412341234}" type="slidenum">
              <a:rPr lang="en" smtClean="0"/>
              <a:pPr/>
              <a:t>‹#›</a:t>
            </a:fld>
            <a:endParaRPr lang="en"/>
          </a:p>
        </p:txBody>
      </p:sp>
      <p:grpSp>
        <p:nvGrpSpPr>
          <p:cNvPr id="119" name="Google Shape;119;p14"/>
          <p:cNvGrpSpPr/>
          <p:nvPr/>
        </p:nvGrpSpPr>
        <p:grpSpPr>
          <a:xfrm>
            <a:off x="-21699" y="1058795"/>
            <a:ext cx="12252500" cy="60959"/>
            <a:chOff x="-16275" y="794131"/>
            <a:chExt cx="9189375" cy="73800"/>
          </a:xfrm>
        </p:grpSpPr>
        <p:sp>
          <p:nvSpPr>
            <p:cNvPr id="120" name="Google Shape;120;p14"/>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14"/>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14"/>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23" name="Google Shape;123;p14"/>
          <p:cNvPicPr preferRelativeResize="0"/>
          <p:nvPr/>
        </p:nvPicPr>
        <p:blipFill>
          <a:blip r:embed="rId2">
            <a:alphaModFix/>
          </a:blip>
          <a:stretch>
            <a:fillRect/>
          </a:stretch>
        </p:blipFill>
        <p:spPr>
          <a:xfrm>
            <a:off x="9836100" y="90234"/>
            <a:ext cx="2251899" cy="757589"/>
          </a:xfrm>
          <a:prstGeom prst="rect">
            <a:avLst/>
          </a:prstGeom>
          <a:noFill/>
          <a:ln>
            <a:noFill/>
          </a:ln>
        </p:spPr>
      </p:pic>
      <p:sp>
        <p:nvSpPr>
          <p:cNvPr id="124" name="Google Shape;124;p14"/>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solidFill>
                  <a:schemeClr val="lt1"/>
                </a:solidFill>
                <a:latin typeface="Montserrat"/>
                <a:ea typeface="Montserrat"/>
                <a:cs typeface="Montserrat"/>
                <a:sym typeface="Montserrat"/>
              </a:rPr>
              <a:t>Company  Confidential</a:t>
            </a:r>
            <a:endParaRPr sz="933">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3400637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25"/>
        <p:cNvGrpSpPr/>
        <p:nvPr/>
      </p:nvGrpSpPr>
      <p:grpSpPr>
        <a:xfrm>
          <a:off x="0" y="0"/>
          <a:ext cx="0" cy="0"/>
          <a:chOff x="0" y="0"/>
          <a:chExt cx="0" cy="0"/>
        </a:xfrm>
      </p:grpSpPr>
      <p:sp>
        <p:nvSpPr>
          <p:cNvPr id="126" name="Google Shape;126;p1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Montserrat"/>
              <a:buChar char="●"/>
              <a:defRPr sz="1867">
                <a:latin typeface="Montserrat"/>
                <a:ea typeface="Montserrat"/>
                <a:cs typeface="Montserrat"/>
                <a:sym typeface="Montserrat"/>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127" name="Google Shape;127;p1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Montserrat"/>
              <a:buChar char="●"/>
              <a:defRPr sz="1867">
                <a:latin typeface="Montserrat"/>
                <a:ea typeface="Montserrat"/>
                <a:cs typeface="Montserrat"/>
                <a:sym typeface="Montserrat"/>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128" name="Google Shape;128;p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pic>
        <p:nvPicPr>
          <p:cNvPr id="129" name="Google Shape;129;p15"/>
          <p:cNvPicPr preferRelativeResize="0"/>
          <p:nvPr/>
        </p:nvPicPr>
        <p:blipFill>
          <a:blip r:embed="rId2">
            <a:alphaModFix/>
          </a:blip>
          <a:stretch>
            <a:fillRect/>
          </a:stretch>
        </p:blipFill>
        <p:spPr>
          <a:xfrm>
            <a:off x="9877934" y="90234"/>
            <a:ext cx="2209409" cy="743300"/>
          </a:xfrm>
          <a:prstGeom prst="rect">
            <a:avLst/>
          </a:prstGeom>
          <a:noFill/>
          <a:ln>
            <a:noFill/>
          </a:ln>
        </p:spPr>
      </p:pic>
      <p:sp>
        <p:nvSpPr>
          <p:cNvPr id="130" name="Google Shape;130;p15"/>
          <p:cNvSpPr txBox="1">
            <a:spLocks noGrp="1"/>
          </p:cNvSpPr>
          <p:nvPr>
            <p:ph type="title"/>
          </p:nvPr>
        </p:nvSpPr>
        <p:spPr>
          <a:xfrm>
            <a:off x="415600" y="295233"/>
            <a:ext cx="83996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Montserrat"/>
              <a:buNone/>
              <a:defRPr>
                <a:latin typeface="Montserrat"/>
                <a:ea typeface="Montserrat"/>
                <a:cs typeface="Montserrat"/>
                <a:sym typeface="Montserrat"/>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131" name="Google Shape;131;p15"/>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29734494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wo columns 2 1">
  <p:cSld name="Title and two columns 2 1">
    <p:spTree>
      <p:nvGrpSpPr>
        <p:cNvPr id="1" name="Shape 132"/>
        <p:cNvGrpSpPr/>
        <p:nvPr/>
      </p:nvGrpSpPr>
      <p:grpSpPr>
        <a:xfrm>
          <a:off x="0" y="0"/>
          <a:ext cx="0" cy="0"/>
          <a:chOff x="0" y="0"/>
          <a:chExt cx="0" cy="0"/>
        </a:xfrm>
      </p:grpSpPr>
      <p:sp>
        <p:nvSpPr>
          <p:cNvPr id="133" name="Google Shape;133;p16"/>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Roboto"/>
              <a:buChar char="●"/>
              <a:defRPr sz="1867">
                <a:latin typeface="Roboto"/>
                <a:ea typeface="Roboto"/>
                <a:cs typeface="Roboto"/>
                <a:sym typeface="Roboto"/>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134" name="Google Shape;134;p16"/>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Roboto"/>
              <a:buChar char="●"/>
              <a:defRPr sz="1867">
                <a:latin typeface="Roboto"/>
                <a:ea typeface="Roboto"/>
                <a:cs typeface="Roboto"/>
                <a:sym typeface="Roboto"/>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135" name="Google Shape;135;p1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pic>
        <p:nvPicPr>
          <p:cNvPr id="136" name="Google Shape;136;p16"/>
          <p:cNvPicPr preferRelativeResize="0"/>
          <p:nvPr/>
        </p:nvPicPr>
        <p:blipFill>
          <a:blip r:embed="rId2">
            <a:alphaModFix/>
          </a:blip>
          <a:stretch>
            <a:fillRect/>
          </a:stretch>
        </p:blipFill>
        <p:spPr>
          <a:xfrm>
            <a:off x="9836100" y="90234"/>
            <a:ext cx="2251899" cy="743300"/>
          </a:xfrm>
          <a:prstGeom prst="rect">
            <a:avLst/>
          </a:prstGeom>
          <a:noFill/>
          <a:ln>
            <a:noFill/>
          </a:ln>
        </p:spPr>
      </p:pic>
      <p:sp>
        <p:nvSpPr>
          <p:cNvPr id="137" name="Google Shape;137;p16"/>
          <p:cNvSpPr txBox="1">
            <a:spLocks noGrp="1"/>
          </p:cNvSpPr>
          <p:nvPr>
            <p:ph type="title"/>
          </p:nvPr>
        </p:nvSpPr>
        <p:spPr>
          <a:xfrm>
            <a:off x="415600" y="295233"/>
            <a:ext cx="83996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138" name="Google Shape;138;p16"/>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32156064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39"/>
        <p:cNvGrpSpPr/>
        <p:nvPr/>
      </p:nvGrpSpPr>
      <p:grpSpPr>
        <a:xfrm>
          <a:off x="0" y="0"/>
          <a:ext cx="0" cy="0"/>
          <a:chOff x="0" y="0"/>
          <a:chExt cx="0" cy="0"/>
        </a:xfrm>
      </p:grpSpPr>
      <p:sp>
        <p:nvSpPr>
          <p:cNvPr id="140" name="Google Shape;140;p17"/>
          <p:cNvSpPr txBox="1">
            <a:spLocks noGrp="1"/>
          </p:cNvSpPr>
          <p:nvPr>
            <p:ph type="title"/>
          </p:nvPr>
        </p:nvSpPr>
        <p:spPr>
          <a:xfrm>
            <a:off x="415600" y="149633"/>
            <a:ext cx="8399600" cy="1007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141" name="Google Shape;141;p17"/>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Roboto"/>
              <a:buChar char="●"/>
              <a:defRPr sz="1867">
                <a:latin typeface="Roboto"/>
                <a:ea typeface="Roboto"/>
                <a:cs typeface="Roboto"/>
                <a:sym typeface="Roboto"/>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142" name="Google Shape;142;p17"/>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Roboto"/>
              <a:buChar char="●"/>
              <a:defRPr sz="1867">
                <a:latin typeface="Roboto"/>
                <a:ea typeface="Roboto"/>
                <a:cs typeface="Roboto"/>
                <a:sym typeface="Roboto"/>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143" name="Google Shape;143;p1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grpSp>
        <p:nvGrpSpPr>
          <p:cNvPr id="144" name="Google Shape;144;p17"/>
          <p:cNvGrpSpPr/>
          <p:nvPr/>
        </p:nvGrpSpPr>
        <p:grpSpPr>
          <a:xfrm>
            <a:off x="-21699" y="1058795"/>
            <a:ext cx="12252500" cy="60959"/>
            <a:chOff x="-16275" y="794131"/>
            <a:chExt cx="9189375" cy="73800"/>
          </a:xfrm>
        </p:grpSpPr>
        <p:sp>
          <p:nvSpPr>
            <p:cNvPr id="145" name="Google Shape;145;p17"/>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17"/>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17"/>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48" name="Google Shape;148;p17"/>
          <p:cNvPicPr preferRelativeResize="0"/>
          <p:nvPr/>
        </p:nvPicPr>
        <p:blipFill>
          <a:blip r:embed="rId2">
            <a:alphaModFix/>
          </a:blip>
          <a:stretch>
            <a:fillRect/>
          </a:stretch>
        </p:blipFill>
        <p:spPr>
          <a:xfrm>
            <a:off x="9836100" y="90234"/>
            <a:ext cx="2251899" cy="743300"/>
          </a:xfrm>
          <a:prstGeom prst="rect">
            <a:avLst/>
          </a:prstGeom>
          <a:noFill/>
          <a:ln>
            <a:noFill/>
          </a:ln>
        </p:spPr>
      </p:pic>
      <p:sp>
        <p:nvSpPr>
          <p:cNvPr id="149" name="Google Shape;149;p17"/>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412962795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two columns 1 1">
  <p:cSld name="Title and two columns 1 1">
    <p:spTree>
      <p:nvGrpSpPr>
        <p:cNvPr id="1" name="Shape 150"/>
        <p:cNvGrpSpPr/>
        <p:nvPr/>
      </p:nvGrpSpPr>
      <p:grpSpPr>
        <a:xfrm>
          <a:off x="0" y="0"/>
          <a:ext cx="0" cy="0"/>
          <a:chOff x="0" y="0"/>
          <a:chExt cx="0" cy="0"/>
        </a:xfrm>
      </p:grpSpPr>
      <p:sp>
        <p:nvSpPr>
          <p:cNvPr id="151" name="Google Shape;151;p18"/>
          <p:cNvSpPr txBox="1">
            <a:spLocks noGrp="1"/>
          </p:cNvSpPr>
          <p:nvPr>
            <p:ph type="title"/>
          </p:nvPr>
        </p:nvSpPr>
        <p:spPr>
          <a:xfrm>
            <a:off x="415600" y="149633"/>
            <a:ext cx="8399600" cy="1007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152" name="Google Shape;152;p18"/>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Roboto"/>
              <a:buChar char="●"/>
              <a:defRPr sz="1867">
                <a:latin typeface="Roboto"/>
                <a:ea typeface="Roboto"/>
                <a:cs typeface="Roboto"/>
                <a:sym typeface="Roboto"/>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153" name="Google Shape;153;p18"/>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Roboto"/>
              <a:buChar char="●"/>
              <a:defRPr sz="1867">
                <a:latin typeface="Roboto"/>
                <a:ea typeface="Roboto"/>
                <a:cs typeface="Roboto"/>
                <a:sym typeface="Roboto"/>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154" name="Google Shape;154;p1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grpSp>
        <p:nvGrpSpPr>
          <p:cNvPr id="155" name="Google Shape;155;p18"/>
          <p:cNvGrpSpPr/>
          <p:nvPr/>
        </p:nvGrpSpPr>
        <p:grpSpPr>
          <a:xfrm>
            <a:off x="-21699" y="1058795"/>
            <a:ext cx="12252500" cy="60959"/>
            <a:chOff x="-16275" y="794131"/>
            <a:chExt cx="9189375" cy="73800"/>
          </a:xfrm>
        </p:grpSpPr>
        <p:sp>
          <p:nvSpPr>
            <p:cNvPr id="156" name="Google Shape;156;p18"/>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18"/>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18"/>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59" name="Google Shape;159;p18"/>
          <p:cNvPicPr preferRelativeResize="0"/>
          <p:nvPr/>
        </p:nvPicPr>
        <p:blipFill>
          <a:blip r:embed="rId2">
            <a:alphaModFix/>
          </a:blip>
          <a:stretch>
            <a:fillRect/>
          </a:stretch>
        </p:blipFill>
        <p:spPr>
          <a:xfrm>
            <a:off x="9836100" y="90234"/>
            <a:ext cx="2251899" cy="743300"/>
          </a:xfrm>
          <a:prstGeom prst="rect">
            <a:avLst/>
          </a:prstGeom>
          <a:noFill/>
          <a:ln>
            <a:noFill/>
          </a:ln>
        </p:spPr>
      </p:pic>
      <p:sp>
        <p:nvSpPr>
          <p:cNvPr id="160" name="Google Shape;160;p18"/>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2957760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61"/>
        <p:cNvGrpSpPr/>
        <p:nvPr/>
      </p:nvGrpSpPr>
      <p:grpSpPr>
        <a:xfrm>
          <a:off x="0" y="0"/>
          <a:ext cx="0" cy="0"/>
          <a:chOff x="0" y="0"/>
          <a:chExt cx="0" cy="0"/>
        </a:xfrm>
      </p:grpSpPr>
      <p:sp>
        <p:nvSpPr>
          <p:cNvPr id="162" name="Google Shape;162;p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pic>
        <p:nvPicPr>
          <p:cNvPr id="163" name="Google Shape;163;p19"/>
          <p:cNvPicPr preferRelativeResize="0"/>
          <p:nvPr/>
        </p:nvPicPr>
        <p:blipFill>
          <a:blip r:embed="rId2">
            <a:alphaModFix/>
          </a:blip>
          <a:stretch>
            <a:fillRect/>
          </a:stretch>
        </p:blipFill>
        <p:spPr>
          <a:xfrm>
            <a:off x="9877934" y="90234"/>
            <a:ext cx="2209409" cy="743300"/>
          </a:xfrm>
          <a:prstGeom prst="rect">
            <a:avLst/>
          </a:prstGeom>
          <a:noFill/>
          <a:ln>
            <a:noFill/>
          </a:ln>
        </p:spPr>
      </p:pic>
      <p:sp>
        <p:nvSpPr>
          <p:cNvPr id="164" name="Google Shape;164;p19"/>
          <p:cNvSpPr txBox="1">
            <a:spLocks noGrp="1"/>
          </p:cNvSpPr>
          <p:nvPr>
            <p:ph type="title"/>
          </p:nvPr>
        </p:nvSpPr>
        <p:spPr>
          <a:xfrm>
            <a:off x="415600" y="295233"/>
            <a:ext cx="83996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165" name="Google Shape;165;p19"/>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33500754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66"/>
        <p:cNvGrpSpPr/>
        <p:nvPr/>
      </p:nvGrpSpPr>
      <p:grpSpPr>
        <a:xfrm>
          <a:off x="0" y="0"/>
          <a:ext cx="0" cy="0"/>
          <a:chOff x="0" y="0"/>
          <a:chExt cx="0" cy="0"/>
        </a:xfrm>
      </p:grpSpPr>
      <p:sp>
        <p:nvSpPr>
          <p:cNvPr id="167" name="Google Shape;167;p20"/>
          <p:cNvSpPr txBox="1">
            <a:spLocks noGrp="1"/>
          </p:cNvSpPr>
          <p:nvPr>
            <p:ph type="title"/>
          </p:nvPr>
        </p:nvSpPr>
        <p:spPr>
          <a:xfrm>
            <a:off x="415600" y="149633"/>
            <a:ext cx="8399600" cy="1007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168" name="Google Shape;168;p20"/>
          <p:cNvSpPr txBox="1">
            <a:spLocks noGrp="1"/>
          </p:cNvSpPr>
          <p:nvPr>
            <p:ph type="body" idx="1"/>
          </p:nvPr>
        </p:nvSpPr>
        <p:spPr>
          <a:xfrm>
            <a:off x="415600" y="1392900"/>
            <a:ext cx="11392800" cy="4699200"/>
          </a:xfrm>
          <a:prstGeom prst="rect">
            <a:avLst/>
          </a:prstGeom>
        </p:spPr>
        <p:txBody>
          <a:bodyPr spcFirstLastPara="1" wrap="square" lIns="91425" tIns="91425" rIns="91425" bIns="91425" anchor="t" anchorCtr="0">
            <a:normAutofit/>
          </a:bodyPr>
          <a:lstStyle>
            <a:lvl1pPr marL="609585" lvl="0" indent="-440256" rtl="0">
              <a:spcBef>
                <a:spcPts val="0"/>
              </a:spcBef>
              <a:spcAft>
                <a:spcPts val="0"/>
              </a:spcAft>
              <a:buSzPts val="1600"/>
              <a:buFont typeface="Roboto"/>
              <a:buChar char="●"/>
              <a:defRPr sz="2133">
                <a:latin typeface="Roboto"/>
                <a:ea typeface="Roboto"/>
                <a:cs typeface="Roboto"/>
                <a:sym typeface="Roboto"/>
              </a:defRPr>
            </a:lvl1pPr>
            <a:lvl2pPr marL="1219170" lvl="1" indent="-440256" rtl="0">
              <a:spcBef>
                <a:spcPts val="0"/>
              </a:spcBef>
              <a:spcAft>
                <a:spcPts val="0"/>
              </a:spcAft>
              <a:buSzPts val="1600"/>
              <a:buFont typeface="Roboto"/>
              <a:buChar char="○"/>
              <a:defRPr sz="2133">
                <a:latin typeface="Roboto"/>
                <a:ea typeface="Roboto"/>
                <a:cs typeface="Roboto"/>
                <a:sym typeface="Roboto"/>
              </a:defRPr>
            </a:lvl2pPr>
            <a:lvl3pPr marL="1828754" lvl="2" indent="-440256" rtl="0">
              <a:spcBef>
                <a:spcPts val="0"/>
              </a:spcBef>
              <a:spcAft>
                <a:spcPts val="0"/>
              </a:spcAft>
              <a:buSzPts val="1600"/>
              <a:buFont typeface="Roboto"/>
              <a:buChar char="■"/>
              <a:defRPr sz="2133">
                <a:latin typeface="Roboto"/>
                <a:ea typeface="Roboto"/>
                <a:cs typeface="Roboto"/>
                <a:sym typeface="Roboto"/>
              </a:defRPr>
            </a:lvl3pPr>
            <a:lvl4pPr marL="2438339" lvl="3" indent="-440256" rtl="0">
              <a:spcBef>
                <a:spcPts val="0"/>
              </a:spcBef>
              <a:spcAft>
                <a:spcPts val="0"/>
              </a:spcAft>
              <a:buSzPts val="1600"/>
              <a:buFont typeface="Roboto"/>
              <a:buChar char="●"/>
              <a:defRPr sz="2133">
                <a:latin typeface="Roboto"/>
                <a:ea typeface="Roboto"/>
                <a:cs typeface="Roboto"/>
                <a:sym typeface="Roboto"/>
              </a:defRPr>
            </a:lvl4pPr>
            <a:lvl5pPr marL="3047924" lvl="4" indent="-440256" rtl="0">
              <a:spcBef>
                <a:spcPts val="0"/>
              </a:spcBef>
              <a:spcAft>
                <a:spcPts val="0"/>
              </a:spcAft>
              <a:buSzPts val="1600"/>
              <a:buFont typeface="Roboto"/>
              <a:buChar char="○"/>
              <a:defRPr sz="2133">
                <a:latin typeface="Roboto"/>
                <a:ea typeface="Roboto"/>
                <a:cs typeface="Roboto"/>
                <a:sym typeface="Roboto"/>
              </a:defRPr>
            </a:lvl5pPr>
            <a:lvl6pPr marL="3657509" lvl="5" indent="-440256" rtl="0">
              <a:spcBef>
                <a:spcPts val="0"/>
              </a:spcBef>
              <a:spcAft>
                <a:spcPts val="0"/>
              </a:spcAft>
              <a:buSzPts val="1600"/>
              <a:buFont typeface="Roboto"/>
              <a:buChar char="■"/>
              <a:defRPr sz="2133">
                <a:latin typeface="Roboto"/>
                <a:ea typeface="Roboto"/>
                <a:cs typeface="Roboto"/>
                <a:sym typeface="Roboto"/>
              </a:defRPr>
            </a:lvl6pPr>
            <a:lvl7pPr marL="4267093" lvl="6" indent="-440256" rtl="0">
              <a:spcBef>
                <a:spcPts val="0"/>
              </a:spcBef>
              <a:spcAft>
                <a:spcPts val="0"/>
              </a:spcAft>
              <a:buSzPts val="1600"/>
              <a:buFont typeface="Roboto"/>
              <a:buChar char="●"/>
              <a:defRPr sz="2133">
                <a:latin typeface="Roboto"/>
                <a:ea typeface="Roboto"/>
                <a:cs typeface="Roboto"/>
                <a:sym typeface="Roboto"/>
              </a:defRPr>
            </a:lvl7pPr>
            <a:lvl8pPr marL="4876678" lvl="7" indent="-440256" rtl="0">
              <a:spcBef>
                <a:spcPts val="0"/>
              </a:spcBef>
              <a:spcAft>
                <a:spcPts val="0"/>
              </a:spcAft>
              <a:buSzPts val="1600"/>
              <a:buFont typeface="Roboto"/>
              <a:buChar char="○"/>
              <a:defRPr sz="2133">
                <a:latin typeface="Roboto"/>
                <a:ea typeface="Roboto"/>
                <a:cs typeface="Roboto"/>
                <a:sym typeface="Roboto"/>
              </a:defRPr>
            </a:lvl8pPr>
            <a:lvl9pPr marL="5486263" lvl="8" indent="-440256" rtl="0">
              <a:spcBef>
                <a:spcPts val="0"/>
              </a:spcBef>
              <a:spcAft>
                <a:spcPts val="0"/>
              </a:spcAft>
              <a:buSzPts val="1600"/>
              <a:buFont typeface="Roboto"/>
              <a:buChar char="■"/>
              <a:defRPr sz="2133">
                <a:latin typeface="Roboto"/>
                <a:ea typeface="Roboto"/>
                <a:cs typeface="Roboto"/>
                <a:sym typeface="Roboto"/>
              </a:defRPr>
            </a:lvl9pPr>
          </a:lstStyle>
          <a:p>
            <a:endParaRPr/>
          </a:p>
        </p:txBody>
      </p:sp>
      <p:sp>
        <p:nvSpPr>
          <p:cNvPr id="169" name="Google Shape;169;p2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grpSp>
        <p:nvGrpSpPr>
          <p:cNvPr id="170" name="Google Shape;170;p20"/>
          <p:cNvGrpSpPr/>
          <p:nvPr/>
        </p:nvGrpSpPr>
        <p:grpSpPr>
          <a:xfrm>
            <a:off x="-21699" y="1058795"/>
            <a:ext cx="12252500" cy="60959"/>
            <a:chOff x="-16275" y="794131"/>
            <a:chExt cx="9189375" cy="73800"/>
          </a:xfrm>
        </p:grpSpPr>
        <p:sp>
          <p:nvSpPr>
            <p:cNvPr id="171" name="Google Shape;171;p20"/>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20"/>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20"/>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74" name="Google Shape;174;p20"/>
          <p:cNvPicPr preferRelativeResize="0"/>
          <p:nvPr/>
        </p:nvPicPr>
        <p:blipFill>
          <a:blip r:embed="rId2">
            <a:alphaModFix/>
          </a:blip>
          <a:stretch>
            <a:fillRect/>
          </a:stretch>
        </p:blipFill>
        <p:spPr>
          <a:xfrm>
            <a:off x="9836100" y="90234"/>
            <a:ext cx="2251899" cy="743300"/>
          </a:xfrm>
          <a:prstGeom prst="rect">
            <a:avLst/>
          </a:prstGeom>
          <a:noFill/>
          <a:ln>
            <a:noFill/>
          </a:ln>
        </p:spPr>
      </p:pic>
      <p:sp>
        <p:nvSpPr>
          <p:cNvPr id="175" name="Google Shape;175;p20"/>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3290269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822196-DC7A-4184-AD13-EB36B56E78CE}"/>
              </a:ext>
            </a:extLst>
          </p:cNvPr>
          <p:cNvSpPr>
            <a:spLocks noGrp="1"/>
          </p:cNvSpPr>
          <p:nvPr>
            <p:ph type="dt" sz="half" idx="10"/>
          </p:nvPr>
        </p:nvSpPr>
        <p:spPr/>
        <p:txBody>
          <a:bodyPr/>
          <a:lstStyle/>
          <a:p>
            <a:fld id="{B6E1E5A2-EAD6-4E81-A71D-A4F3DFFBF9BC}" type="datetimeFigureOut">
              <a:rPr lang="en-ZM" smtClean="0"/>
              <a:t>11/13/2024</a:t>
            </a:fld>
            <a:endParaRPr lang="en-ZM" dirty="0"/>
          </a:p>
        </p:txBody>
      </p:sp>
      <p:sp>
        <p:nvSpPr>
          <p:cNvPr id="3" name="Footer Placeholder 2">
            <a:extLst>
              <a:ext uri="{FF2B5EF4-FFF2-40B4-BE49-F238E27FC236}">
                <a16:creationId xmlns:a16="http://schemas.microsoft.com/office/drawing/2014/main" id="{6DBBBA7E-2CA2-486D-B4F0-84133E375CB4}"/>
              </a:ext>
            </a:extLst>
          </p:cNvPr>
          <p:cNvSpPr>
            <a:spLocks noGrp="1"/>
          </p:cNvSpPr>
          <p:nvPr>
            <p:ph type="ftr" sz="quarter" idx="11"/>
          </p:nvPr>
        </p:nvSpPr>
        <p:spPr/>
        <p:txBody>
          <a:bodyPr/>
          <a:lstStyle/>
          <a:p>
            <a:r>
              <a:rPr lang="en-GB" dirty="0"/>
              <a:t>www.comesabusinesscouncil.org</a:t>
            </a:r>
            <a:endParaRPr lang="en-ZM" dirty="0"/>
          </a:p>
        </p:txBody>
      </p:sp>
      <p:sp>
        <p:nvSpPr>
          <p:cNvPr id="4" name="Slide Number Placeholder 3">
            <a:extLst>
              <a:ext uri="{FF2B5EF4-FFF2-40B4-BE49-F238E27FC236}">
                <a16:creationId xmlns:a16="http://schemas.microsoft.com/office/drawing/2014/main" id="{06BD990B-21A3-48BC-97AE-84CB51FB57AB}"/>
              </a:ext>
            </a:extLst>
          </p:cNvPr>
          <p:cNvSpPr>
            <a:spLocks noGrp="1"/>
          </p:cNvSpPr>
          <p:nvPr>
            <p:ph type="sldNum" sz="quarter" idx="12"/>
          </p:nvPr>
        </p:nvSpPr>
        <p:spPr/>
        <p:txBody>
          <a:bodyPr/>
          <a:lstStyle/>
          <a:p>
            <a:fld id="{9A814D2A-679B-42C2-86E6-D1B452D471BB}" type="slidenum">
              <a:rPr lang="en-ZM" smtClean="0"/>
              <a:t>‹#›</a:t>
            </a:fld>
            <a:endParaRPr lang="en-ZM" dirty="0"/>
          </a:p>
        </p:txBody>
      </p:sp>
      <p:pic>
        <p:nvPicPr>
          <p:cNvPr id="5" name="Picture 4">
            <a:extLst>
              <a:ext uri="{FF2B5EF4-FFF2-40B4-BE49-F238E27FC236}">
                <a16:creationId xmlns:a16="http://schemas.microsoft.com/office/drawing/2014/main" id="{9BFFF0CD-9838-E768-1C6E-31860250F6E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t="9310"/>
          <a:stretch/>
        </p:blipFill>
        <p:spPr>
          <a:xfrm>
            <a:off x="-3049" y="-8322"/>
            <a:ext cx="12192000" cy="1218990"/>
          </a:xfrm>
          <a:prstGeom prst="rect">
            <a:avLst/>
          </a:prstGeom>
          <a:effectLst>
            <a:outerShdw blurRad="50800" dist="38100" dir="5400000" sx="102000" sy="102000" algn="t" rotWithShape="0">
              <a:prstClr val="black">
                <a:alpha val="46000"/>
              </a:prstClr>
            </a:outerShdw>
          </a:effectLst>
        </p:spPr>
      </p:pic>
    </p:spTree>
    <p:extLst>
      <p:ext uri="{BB962C8B-B14F-4D97-AF65-F5344CB8AC3E}">
        <p14:creationId xmlns:p14="http://schemas.microsoft.com/office/powerpoint/2010/main" val="37617419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One column text 1">
  <p:cSld name="One column text 1">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415600" y="149633"/>
            <a:ext cx="8399600" cy="1007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178" name="Google Shape;178;p21"/>
          <p:cNvSpPr txBox="1">
            <a:spLocks noGrp="1"/>
          </p:cNvSpPr>
          <p:nvPr>
            <p:ph type="body" idx="1"/>
          </p:nvPr>
        </p:nvSpPr>
        <p:spPr>
          <a:xfrm>
            <a:off x="415600" y="1392900"/>
            <a:ext cx="11392800" cy="4699200"/>
          </a:xfrm>
          <a:prstGeom prst="rect">
            <a:avLst/>
          </a:prstGeom>
        </p:spPr>
        <p:txBody>
          <a:bodyPr spcFirstLastPara="1" wrap="square" lIns="91425" tIns="91425" rIns="91425" bIns="91425" anchor="t" anchorCtr="0">
            <a:normAutofit/>
          </a:bodyPr>
          <a:lstStyle>
            <a:lvl1pPr marL="609585" lvl="0" indent="-440256" rtl="0">
              <a:spcBef>
                <a:spcPts val="0"/>
              </a:spcBef>
              <a:spcAft>
                <a:spcPts val="0"/>
              </a:spcAft>
              <a:buSzPts val="1600"/>
              <a:buFont typeface="Roboto"/>
              <a:buChar char="●"/>
              <a:defRPr sz="2133">
                <a:latin typeface="Roboto"/>
                <a:ea typeface="Roboto"/>
                <a:cs typeface="Roboto"/>
                <a:sym typeface="Roboto"/>
              </a:defRPr>
            </a:lvl1pPr>
            <a:lvl2pPr marL="1219170" lvl="1" indent="-440256" rtl="0">
              <a:spcBef>
                <a:spcPts val="0"/>
              </a:spcBef>
              <a:spcAft>
                <a:spcPts val="0"/>
              </a:spcAft>
              <a:buSzPts val="1600"/>
              <a:buFont typeface="Roboto"/>
              <a:buChar char="○"/>
              <a:defRPr sz="2133">
                <a:latin typeface="Roboto"/>
                <a:ea typeface="Roboto"/>
                <a:cs typeface="Roboto"/>
                <a:sym typeface="Roboto"/>
              </a:defRPr>
            </a:lvl2pPr>
            <a:lvl3pPr marL="1828754" lvl="2" indent="-440256" rtl="0">
              <a:spcBef>
                <a:spcPts val="0"/>
              </a:spcBef>
              <a:spcAft>
                <a:spcPts val="0"/>
              </a:spcAft>
              <a:buSzPts val="1600"/>
              <a:buFont typeface="Roboto"/>
              <a:buChar char="■"/>
              <a:defRPr sz="2133">
                <a:latin typeface="Roboto"/>
                <a:ea typeface="Roboto"/>
                <a:cs typeface="Roboto"/>
                <a:sym typeface="Roboto"/>
              </a:defRPr>
            </a:lvl3pPr>
            <a:lvl4pPr marL="2438339" lvl="3" indent="-440256" rtl="0">
              <a:spcBef>
                <a:spcPts val="0"/>
              </a:spcBef>
              <a:spcAft>
                <a:spcPts val="0"/>
              </a:spcAft>
              <a:buSzPts val="1600"/>
              <a:buFont typeface="Roboto"/>
              <a:buChar char="●"/>
              <a:defRPr sz="2133">
                <a:latin typeface="Roboto"/>
                <a:ea typeface="Roboto"/>
                <a:cs typeface="Roboto"/>
                <a:sym typeface="Roboto"/>
              </a:defRPr>
            </a:lvl4pPr>
            <a:lvl5pPr marL="3047924" lvl="4" indent="-440256" rtl="0">
              <a:spcBef>
                <a:spcPts val="0"/>
              </a:spcBef>
              <a:spcAft>
                <a:spcPts val="0"/>
              </a:spcAft>
              <a:buSzPts val="1600"/>
              <a:buFont typeface="Roboto"/>
              <a:buChar char="○"/>
              <a:defRPr sz="2133">
                <a:latin typeface="Roboto"/>
                <a:ea typeface="Roboto"/>
                <a:cs typeface="Roboto"/>
                <a:sym typeface="Roboto"/>
              </a:defRPr>
            </a:lvl5pPr>
            <a:lvl6pPr marL="3657509" lvl="5" indent="-440256" rtl="0">
              <a:spcBef>
                <a:spcPts val="0"/>
              </a:spcBef>
              <a:spcAft>
                <a:spcPts val="0"/>
              </a:spcAft>
              <a:buSzPts val="1600"/>
              <a:buFont typeface="Roboto"/>
              <a:buChar char="■"/>
              <a:defRPr sz="2133">
                <a:latin typeface="Roboto"/>
                <a:ea typeface="Roboto"/>
                <a:cs typeface="Roboto"/>
                <a:sym typeface="Roboto"/>
              </a:defRPr>
            </a:lvl6pPr>
            <a:lvl7pPr marL="4267093" lvl="6" indent="-440256" rtl="0">
              <a:spcBef>
                <a:spcPts val="0"/>
              </a:spcBef>
              <a:spcAft>
                <a:spcPts val="0"/>
              </a:spcAft>
              <a:buSzPts val="1600"/>
              <a:buFont typeface="Roboto"/>
              <a:buChar char="●"/>
              <a:defRPr sz="2133">
                <a:latin typeface="Roboto"/>
                <a:ea typeface="Roboto"/>
                <a:cs typeface="Roboto"/>
                <a:sym typeface="Roboto"/>
              </a:defRPr>
            </a:lvl7pPr>
            <a:lvl8pPr marL="4876678" lvl="7" indent="-440256" rtl="0">
              <a:spcBef>
                <a:spcPts val="0"/>
              </a:spcBef>
              <a:spcAft>
                <a:spcPts val="0"/>
              </a:spcAft>
              <a:buSzPts val="1600"/>
              <a:buFont typeface="Roboto"/>
              <a:buChar char="○"/>
              <a:defRPr sz="2133">
                <a:latin typeface="Roboto"/>
                <a:ea typeface="Roboto"/>
                <a:cs typeface="Roboto"/>
                <a:sym typeface="Roboto"/>
              </a:defRPr>
            </a:lvl8pPr>
            <a:lvl9pPr marL="5486263" lvl="8" indent="-440256" rtl="0">
              <a:spcBef>
                <a:spcPts val="0"/>
              </a:spcBef>
              <a:spcAft>
                <a:spcPts val="0"/>
              </a:spcAft>
              <a:buSzPts val="1600"/>
              <a:buFont typeface="Roboto"/>
              <a:buChar char="■"/>
              <a:defRPr sz="2133">
                <a:latin typeface="Roboto"/>
                <a:ea typeface="Roboto"/>
                <a:cs typeface="Roboto"/>
                <a:sym typeface="Roboto"/>
              </a:defRPr>
            </a:lvl9pPr>
          </a:lstStyle>
          <a:p>
            <a:endParaRPr/>
          </a:p>
        </p:txBody>
      </p:sp>
      <p:sp>
        <p:nvSpPr>
          <p:cNvPr id="179" name="Google Shape;179;p2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grpSp>
        <p:nvGrpSpPr>
          <p:cNvPr id="180" name="Google Shape;180;p21"/>
          <p:cNvGrpSpPr/>
          <p:nvPr/>
        </p:nvGrpSpPr>
        <p:grpSpPr>
          <a:xfrm>
            <a:off x="-21699" y="1058795"/>
            <a:ext cx="12252500" cy="60959"/>
            <a:chOff x="-16275" y="794131"/>
            <a:chExt cx="9189375" cy="73800"/>
          </a:xfrm>
        </p:grpSpPr>
        <p:sp>
          <p:nvSpPr>
            <p:cNvPr id="181" name="Google Shape;181;p21"/>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21"/>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21"/>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84" name="Google Shape;184;p21"/>
          <p:cNvPicPr preferRelativeResize="0"/>
          <p:nvPr/>
        </p:nvPicPr>
        <p:blipFill>
          <a:blip r:embed="rId2">
            <a:alphaModFix/>
          </a:blip>
          <a:stretch>
            <a:fillRect/>
          </a:stretch>
        </p:blipFill>
        <p:spPr>
          <a:xfrm>
            <a:off x="9836100" y="90234"/>
            <a:ext cx="2251899" cy="743300"/>
          </a:xfrm>
          <a:prstGeom prst="rect">
            <a:avLst/>
          </a:prstGeom>
          <a:noFill/>
          <a:ln>
            <a:noFill/>
          </a:ln>
        </p:spPr>
      </p:pic>
      <p:sp>
        <p:nvSpPr>
          <p:cNvPr id="185" name="Google Shape;185;p21"/>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24293317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86"/>
        <p:cNvGrpSpPr/>
        <p:nvPr/>
      </p:nvGrpSpPr>
      <p:grpSpPr>
        <a:xfrm>
          <a:off x="0" y="0"/>
          <a:ext cx="0" cy="0"/>
          <a:chOff x="0" y="0"/>
          <a:chExt cx="0" cy="0"/>
        </a:xfrm>
      </p:grpSpPr>
      <p:sp>
        <p:nvSpPr>
          <p:cNvPr id="187" name="Google Shape;187;p22"/>
          <p:cNvSpPr txBox="1">
            <a:spLocks noGrp="1"/>
          </p:cNvSpPr>
          <p:nvPr>
            <p:ph type="title"/>
          </p:nvPr>
        </p:nvSpPr>
        <p:spPr>
          <a:xfrm>
            <a:off x="3536100" y="1670433"/>
            <a:ext cx="8492000" cy="2148000"/>
          </a:xfrm>
          <a:prstGeom prst="rect">
            <a:avLst/>
          </a:prstGeom>
        </p:spPr>
        <p:txBody>
          <a:bodyPr spcFirstLastPara="1" wrap="square" lIns="91425" tIns="91425" rIns="91425" bIns="91425" anchor="ctr" anchorCtr="0">
            <a:normAutofit/>
          </a:bodyPr>
          <a:lstStyle>
            <a:lvl1pPr lvl="0" rtl="0">
              <a:spcBef>
                <a:spcPts val="0"/>
              </a:spcBef>
              <a:spcAft>
                <a:spcPts val="0"/>
              </a:spcAft>
              <a:buSzPts val="4300"/>
              <a:buFont typeface="Roboto Medium"/>
              <a:buNone/>
              <a:defRPr sz="5733">
                <a:latin typeface="Roboto Medium"/>
                <a:ea typeface="Roboto Medium"/>
                <a:cs typeface="Roboto Medium"/>
                <a:sym typeface="Roboto Medium"/>
              </a:defRPr>
            </a:lvl1pPr>
            <a:lvl2pPr lvl="1" rtl="0">
              <a:spcBef>
                <a:spcPts val="0"/>
              </a:spcBef>
              <a:spcAft>
                <a:spcPts val="0"/>
              </a:spcAft>
              <a:buSzPts val="4300"/>
              <a:buNone/>
              <a:defRPr sz="5733"/>
            </a:lvl2pPr>
            <a:lvl3pPr lvl="2" rtl="0">
              <a:spcBef>
                <a:spcPts val="0"/>
              </a:spcBef>
              <a:spcAft>
                <a:spcPts val="0"/>
              </a:spcAft>
              <a:buSzPts val="4300"/>
              <a:buNone/>
              <a:defRPr sz="5733"/>
            </a:lvl3pPr>
            <a:lvl4pPr lvl="3" rtl="0">
              <a:spcBef>
                <a:spcPts val="0"/>
              </a:spcBef>
              <a:spcAft>
                <a:spcPts val="0"/>
              </a:spcAft>
              <a:buSzPts val="4300"/>
              <a:buNone/>
              <a:defRPr sz="5733"/>
            </a:lvl4pPr>
            <a:lvl5pPr lvl="4" rtl="0">
              <a:spcBef>
                <a:spcPts val="0"/>
              </a:spcBef>
              <a:spcAft>
                <a:spcPts val="0"/>
              </a:spcAft>
              <a:buSzPts val="4300"/>
              <a:buNone/>
              <a:defRPr sz="5733"/>
            </a:lvl5pPr>
            <a:lvl6pPr lvl="5" rtl="0">
              <a:spcBef>
                <a:spcPts val="0"/>
              </a:spcBef>
              <a:spcAft>
                <a:spcPts val="0"/>
              </a:spcAft>
              <a:buSzPts val="4300"/>
              <a:buNone/>
              <a:defRPr sz="5733"/>
            </a:lvl6pPr>
            <a:lvl7pPr lvl="6" rtl="0">
              <a:spcBef>
                <a:spcPts val="0"/>
              </a:spcBef>
              <a:spcAft>
                <a:spcPts val="0"/>
              </a:spcAft>
              <a:buSzPts val="4300"/>
              <a:buNone/>
              <a:defRPr sz="5733"/>
            </a:lvl7pPr>
            <a:lvl8pPr lvl="7" rtl="0">
              <a:spcBef>
                <a:spcPts val="0"/>
              </a:spcBef>
              <a:spcAft>
                <a:spcPts val="0"/>
              </a:spcAft>
              <a:buSzPts val="4300"/>
              <a:buNone/>
              <a:defRPr sz="5733"/>
            </a:lvl8pPr>
            <a:lvl9pPr lvl="8" rtl="0">
              <a:spcBef>
                <a:spcPts val="0"/>
              </a:spcBef>
              <a:spcAft>
                <a:spcPts val="0"/>
              </a:spcAft>
              <a:buSzPts val="4300"/>
              <a:buNone/>
              <a:defRPr sz="5733"/>
            </a:lvl9pPr>
          </a:lstStyle>
          <a:p>
            <a:endParaRPr/>
          </a:p>
        </p:txBody>
      </p:sp>
      <p:sp>
        <p:nvSpPr>
          <p:cNvPr id="188" name="Google Shape;188;p2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sp>
        <p:nvSpPr>
          <p:cNvPr id="189" name="Google Shape;189;p22"/>
          <p:cNvSpPr txBox="1">
            <a:spLocks noGrp="1"/>
          </p:cNvSpPr>
          <p:nvPr>
            <p:ph type="subTitle" idx="1"/>
          </p:nvPr>
        </p:nvSpPr>
        <p:spPr>
          <a:xfrm>
            <a:off x="3536100" y="3818433"/>
            <a:ext cx="8492000" cy="2070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1780AD"/>
              </a:buClr>
              <a:buSzPts val="2600"/>
              <a:buFont typeface="Roboto Medium"/>
              <a:buNone/>
              <a:defRPr sz="3467">
                <a:solidFill>
                  <a:srgbClr val="1780AD"/>
                </a:solidFill>
                <a:latin typeface="Roboto Medium"/>
                <a:ea typeface="Roboto Medium"/>
                <a:cs typeface="Roboto Medium"/>
                <a:sym typeface="Roboto Medium"/>
              </a:defRPr>
            </a:lvl1pPr>
            <a:lvl2pPr lvl="1" algn="ctr" rtl="0">
              <a:lnSpc>
                <a:spcPct val="100000"/>
              </a:lnSpc>
              <a:spcBef>
                <a:spcPts val="0"/>
              </a:spcBef>
              <a:spcAft>
                <a:spcPts val="0"/>
              </a:spcAft>
              <a:buSzPts val="2600"/>
              <a:buNone/>
              <a:defRPr sz="3467"/>
            </a:lvl2pPr>
            <a:lvl3pPr lvl="2" algn="ctr" rtl="0">
              <a:lnSpc>
                <a:spcPct val="100000"/>
              </a:lnSpc>
              <a:spcBef>
                <a:spcPts val="0"/>
              </a:spcBef>
              <a:spcAft>
                <a:spcPts val="0"/>
              </a:spcAft>
              <a:buSzPts val="2600"/>
              <a:buNone/>
              <a:defRPr sz="3467"/>
            </a:lvl3pPr>
            <a:lvl4pPr lvl="3" algn="ctr" rtl="0">
              <a:lnSpc>
                <a:spcPct val="100000"/>
              </a:lnSpc>
              <a:spcBef>
                <a:spcPts val="0"/>
              </a:spcBef>
              <a:spcAft>
                <a:spcPts val="0"/>
              </a:spcAft>
              <a:buSzPts val="2600"/>
              <a:buNone/>
              <a:defRPr sz="3467"/>
            </a:lvl4pPr>
            <a:lvl5pPr lvl="4" algn="ctr" rtl="0">
              <a:lnSpc>
                <a:spcPct val="100000"/>
              </a:lnSpc>
              <a:spcBef>
                <a:spcPts val="0"/>
              </a:spcBef>
              <a:spcAft>
                <a:spcPts val="0"/>
              </a:spcAft>
              <a:buSzPts val="2600"/>
              <a:buNone/>
              <a:defRPr sz="3467"/>
            </a:lvl5pPr>
            <a:lvl6pPr lvl="5" algn="ctr" rtl="0">
              <a:lnSpc>
                <a:spcPct val="100000"/>
              </a:lnSpc>
              <a:spcBef>
                <a:spcPts val="0"/>
              </a:spcBef>
              <a:spcAft>
                <a:spcPts val="0"/>
              </a:spcAft>
              <a:buSzPts val="2600"/>
              <a:buNone/>
              <a:defRPr sz="3467"/>
            </a:lvl6pPr>
            <a:lvl7pPr lvl="6" algn="ctr" rtl="0">
              <a:lnSpc>
                <a:spcPct val="100000"/>
              </a:lnSpc>
              <a:spcBef>
                <a:spcPts val="0"/>
              </a:spcBef>
              <a:spcAft>
                <a:spcPts val="0"/>
              </a:spcAft>
              <a:buSzPts val="2600"/>
              <a:buNone/>
              <a:defRPr sz="3467"/>
            </a:lvl7pPr>
            <a:lvl8pPr lvl="7" algn="ctr" rtl="0">
              <a:lnSpc>
                <a:spcPct val="100000"/>
              </a:lnSpc>
              <a:spcBef>
                <a:spcPts val="0"/>
              </a:spcBef>
              <a:spcAft>
                <a:spcPts val="0"/>
              </a:spcAft>
              <a:buSzPts val="2600"/>
              <a:buNone/>
              <a:defRPr sz="3467"/>
            </a:lvl8pPr>
            <a:lvl9pPr lvl="8" algn="ctr" rtl="0">
              <a:lnSpc>
                <a:spcPct val="100000"/>
              </a:lnSpc>
              <a:spcBef>
                <a:spcPts val="0"/>
              </a:spcBef>
              <a:spcAft>
                <a:spcPts val="0"/>
              </a:spcAft>
              <a:buSzPts val="2600"/>
              <a:buNone/>
              <a:defRPr sz="3467"/>
            </a:lvl9pPr>
          </a:lstStyle>
          <a:p>
            <a:endParaRPr/>
          </a:p>
        </p:txBody>
      </p:sp>
      <p:sp>
        <p:nvSpPr>
          <p:cNvPr id="190" name="Google Shape;190;p22"/>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pic>
        <p:nvPicPr>
          <p:cNvPr id="191" name="Google Shape;191;p22"/>
          <p:cNvPicPr preferRelativeResize="0"/>
          <p:nvPr/>
        </p:nvPicPr>
        <p:blipFill>
          <a:blip r:embed="rId2">
            <a:alphaModFix/>
          </a:blip>
          <a:stretch>
            <a:fillRect/>
          </a:stretch>
        </p:blipFill>
        <p:spPr>
          <a:xfrm>
            <a:off x="-915937" y="1"/>
            <a:ext cx="5692677" cy="6858001"/>
          </a:xfrm>
          <a:prstGeom prst="rect">
            <a:avLst/>
          </a:prstGeom>
          <a:noFill/>
          <a:ln>
            <a:noFill/>
          </a:ln>
        </p:spPr>
      </p:pic>
    </p:spTree>
    <p:extLst>
      <p:ext uri="{BB962C8B-B14F-4D97-AF65-F5344CB8AC3E}">
        <p14:creationId xmlns:p14="http://schemas.microsoft.com/office/powerpoint/2010/main" val="174660836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92"/>
        <p:cNvGrpSpPr/>
        <p:nvPr/>
      </p:nvGrpSpPr>
      <p:grpSpPr>
        <a:xfrm>
          <a:off x="0" y="0"/>
          <a:ext cx="0" cy="0"/>
          <a:chOff x="0" y="0"/>
          <a:chExt cx="0" cy="0"/>
        </a:xfrm>
      </p:grpSpPr>
      <p:sp>
        <p:nvSpPr>
          <p:cNvPr id="193" name="Google Shape;193;p23"/>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4" name="Google Shape;194;p23"/>
          <p:cNvSpPr txBox="1">
            <a:spLocks noGrp="1"/>
          </p:cNvSpPr>
          <p:nvPr>
            <p:ph type="title"/>
          </p:nvPr>
        </p:nvSpPr>
        <p:spPr>
          <a:xfrm>
            <a:off x="354000" y="1847433"/>
            <a:ext cx="5393600" cy="19764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Font typeface="Montserrat"/>
              <a:buNone/>
              <a:defRPr sz="5600">
                <a:latin typeface="Montserrat"/>
                <a:ea typeface="Montserrat"/>
                <a:cs typeface="Montserrat"/>
                <a:sym typeface="Montserrat"/>
              </a:defRPr>
            </a:lvl1pPr>
            <a:lvl2pPr lvl="1" algn="ctr" rtl="0">
              <a:spcBef>
                <a:spcPts val="0"/>
              </a:spcBef>
              <a:spcAft>
                <a:spcPts val="0"/>
              </a:spcAft>
              <a:buSzPts val="4200"/>
              <a:buFont typeface="Roboto"/>
              <a:buNone/>
              <a:defRPr sz="5600">
                <a:latin typeface="Roboto"/>
                <a:ea typeface="Roboto"/>
                <a:cs typeface="Roboto"/>
                <a:sym typeface="Roboto"/>
              </a:defRPr>
            </a:lvl2pPr>
            <a:lvl3pPr lvl="2" algn="ctr" rtl="0">
              <a:spcBef>
                <a:spcPts val="0"/>
              </a:spcBef>
              <a:spcAft>
                <a:spcPts val="0"/>
              </a:spcAft>
              <a:buSzPts val="4200"/>
              <a:buFont typeface="Roboto"/>
              <a:buNone/>
              <a:defRPr sz="5600">
                <a:latin typeface="Roboto"/>
                <a:ea typeface="Roboto"/>
                <a:cs typeface="Roboto"/>
                <a:sym typeface="Roboto"/>
              </a:defRPr>
            </a:lvl3pPr>
            <a:lvl4pPr lvl="3" algn="ctr" rtl="0">
              <a:spcBef>
                <a:spcPts val="0"/>
              </a:spcBef>
              <a:spcAft>
                <a:spcPts val="0"/>
              </a:spcAft>
              <a:buSzPts val="4200"/>
              <a:buFont typeface="Roboto"/>
              <a:buNone/>
              <a:defRPr sz="5600">
                <a:latin typeface="Roboto"/>
                <a:ea typeface="Roboto"/>
                <a:cs typeface="Roboto"/>
                <a:sym typeface="Roboto"/>
              </a:defRPr>
            </a:lvl4pPr>
            <a:lvl5pPr lvl="4" algn="ctr" rtl="0">
              <a:spcBef>
                <a:spcPts val="0"/>
              </a:spcBef>
              <a:spcAft>
                <a:spcPts val="0"/>
              </a:spcAft>
              <a:buSzPts val="4200"/>
              <a:buFont typeface="Roboto"/>
              <a:buNone/>
              <a:defRPr sz="5600">
                <a:latin typeface="Roboto"/>
                <a:ea typeface="Roboto"/>
                <a:cs typeface="Roboto"/>
                <a:sym typeface="Roboto"/>
              </a:defRPr>
            </a:lvl5pPr>
            <a:lvl6pPr lvl="5" algn="ctr" rtl="0">
              <a:spcBef>
                <a:spcPts val="0"/>
              </a:spcBef>
              <a:spcAft>
                <a:spcPts val="0"/>
              </a:spcAft>
              <a:buSzPts val="4200"/>
              <a:buFont typeface="Roboto"/>
              <a:buNone/>
              <a:defRPr sz="5600">
                <a:latin typeface="Roboto"/>
                <a:ea typeface="Roboto"/>
                <a:cs typeface="Roboto"/>
                <a:sym typeface="Roboto"/>
              </a:defRPr>
            </a:lvl6pPr>
            <a:lvl7pPr lvl="6" algn="ctr" rtl="0">
              <a:spcBef>
                <a:spcPts val="0"/>
              </a:spcBef>
              <a:spcAft>
                <a:spcPts val="0"/>
              </a:spcAft>
              <a:buSzPts val="4200"/>
              <a:buFont typeface="Roboto"/>
              <a:buNone/>
              <a:defRPr sz="5600">
                <a:latin typeface="Roboto"/>
                <a:ea typeface="Roboto"/>
                <a:cs typeface="Roboto"/>
                <a:sym typeface="Roboto"/>
              </a:defRPr>
            </a:lvl7pPr>
            <a:lvl8pPr lvl="7" algn="ctr" rtl="0">
              <a:spcBef>
                <a:spcPts val="0"/>
              </a:spcBef>
              <a:spcAft>
                <a:spcPts val="0"/>
              </a:spcAft>
              <a:buSzPts val="4200"/>
              <a:buFont typeface="Roboto"/>
              <a:buNone/>
              <a:defRPr sz="5600">
                <a:latin typeface="Roboto"/>
                <a:ea typeface="Roboto"/>
                <a:cs typeface="Roboto"/>
                <a:sym typeface="Roboto"/>
              </a:defRPr>
            </a:lvl8pPr>
            <a:lvl9pPr lvl="8" algn="ctr" rtl="0">
              <a:spcBef>
                <a:spcPts val="0"/>
              </a:spcBef>
              <a:spcAft>
                <a:spcPts val="0"/>
              </a:spcAft>
              <a:buSzPts val="4200"/>
              <a:buFont typeface="Roboto"/>
              <a:buNone/>
              <a:defRPr sz="5600">
                <a:latin typeface="Roboto"/>
                <a:ea typeface="Roboto"/>
                <a:cs typeface="Roboto"/>
                <a:sym typeface="Roboto"/>
              </a:defRPr>
            </a:lvl9pPr>
          </a:lstStyle>
          <a:p>
            <a:endParaRPr/>
          </a:p>
        </p:txBody>
      </p:sp>
      <p:sp>
        <p:nvSpPr>
          <p:cNvPr id="195" name="Google Shape;195;p23"/>
          <p:cNvSpPr txBox="1">
            <a:spLocks noGrp="1"/>
          </p:cNvSpPr>
          <p:nvPr>
            <p:ph type="subTitle" idx="1"/>
          </p:nvPr>
        </p:nvSpPr>
        <p:spPr>
          <a:xfrm>
            <a:off x="354000" y="3940633"/>
            <a:ext cx="5393600" cy="1646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Font typeface="Montserrat"/>
              <a:buNone/>
              <a:defRPr sz="2800">
                <a:latin typeface="Montserrat"/>
                <a:ea typeface="Montserrat"/>
                <a:cs typeface="Montserrat"/>
                <a:sym typeface="Montserrat"/>
              </a:defRPr>
            </a:lvl1pPr>
            <a:lvl2pPr lvl="1" algn="ctr" rtl="0">
              <a:lnSpc>
                <a:spcPct val="100000"/>
              </a:lnSpc>
              <a:spcBef>
                <a:spcPts val="0"/>
              </a:spcBef>
              <a:spcAft>
                <a:spcPts val="0"/>
              </a:spcAft>
              <a:buSzPts val="2100"/>
              <a:buFont typeface="Roboto"/>
              <a:buNone/>
              <a:defRPr sz="2800">
                <a:latin typeface="Roboto"/>
                <a:ea typeface="Roboto"/>
                <a:cs typeface="Roboto"/>
                <a:sym typeface="Roboto"/>
              </a:defRPr>
            </a:lvl2pPr>
            <a:lvl3pPr lvl="2" algn="ctr" rtl="0">
              <a:lnSpc>
                <a:spcPct val="100000"/>
              </a:lnSpc>
              <a:spcBef>
                <a:spcPts val="0"/>
              </a:spcBef>
              <a:spcAft>
                <a:spcPts val="0"/>
              </a:spcAft>
              <a:buSzPts val="2100"/>
              <a:buFont typeface="Roboto"/>
              <a:buNone/>
              <a:defRPr sz="2800">
                <a:latin typeface="Roboto"/>
                <a:ea typeface="Roboto"/>
                <a:cs typeface="Roboto"/>
                <a:sym typeface="Roboto"/>
              </a:defRPr>
            </a:lvl3pPr>
            <a:lvl4pPr lvl="3" algn="ctr" rtl="0">
              <a:lnSpc>
                <a:spcPct val="100000"/>
              </a:lnSpc>
              <a:spcBef>
                <a:spcPts val="0"/>
              </a:spcBef>
              <a:spcAft>
                <a:spcPts val="0"/>
              </a:spcAft>
              <a:buSzPts val="2100"/>
              <a:buFont typeface="Roboto"/>
              <a:buNone/>
              <a:defRPr sz="2800">
                <a:latin typeface="Roboto"/>
                <a:ea typeface="Roboto"/>
                <a:cs typeface="Roboto"/>
                <a:sym typeface="Roboto"/>
              </a:defRPr>
            </a:lvl4pPr>
            <a:lvl5pPr lvl="4" algn="ctr" rtl="0">
              <a:lnSpc>
                <a:spcPct val="100000"/>
              </a:lnSpc>
              <a:spcBef>
                <a:spcPts val="0"/>
              </a:spcBef>
              <a:spcAft>
                <a:spcPts val="0"/>
              </a:spcAft>
              <a:buSzPts val="2100"/>
              <a:buFont typeface="Roboto"/>
              <a:buNone/>
              <a:defRPr sz="2800">
                <a:latin typeface="Roboto"/>
                <a:ea typeface="Roboto"/>
                <a:cs typeface="Roboto"/>
                <a:sym typeface="Roboto"/>
              </a:defRPr>
            </a:lvl5pPr>
            <a:lvl6pPr lvl="5" algn="ctr" rtl="0">
              <a:lnSpc>
                <a:spcPct val="100000"/>
              </a:lnSpc>
              <a:spcBef>
                <a:spcPts val="0"/>
              </a:spcBef>
              <a:spcAft>
                <a:spcPts val="0"/>
              </a:spcAft>
              <a:buSzPts val="2100"/>
              <a:buFont typeface="Roboto"/>
              <a:buNone/>
              <a:defRPr sz="2800">
                <a:latin typeface="Roboto"/>
                <a:ea typeface="Roboto"/>
                <a:cs typeface="Roboto"/>
                <a:sym typeface="Roboto"/>
              </a:defRPr>
            </a:lvl6pPr>
            <a:lvl7pPr lvl="6" algn="ctr" rtl="0">
              <a:lnSpc>
                <a:spcPct val="100000"/>
              </a:lnSpc>
              <a:spcBef>
                <a:spcPts val="0"/>
              </a:spcBef>
              <a:spcAft>
                <a:spcPts val="0"/>
              </a:spcAft>
              <a:buSzPts val="2100"/>
              <a:buFont typeface="Roboto"/>
              <a:buNone/>
              <a:defRPr sz="2800">
                <a:latin typeface="Roboto"/>
                <a:ea typeface="Roboto"/>
                <a:cs typeface="Roboto"/>
                <a:sym typeface="Roboto"/>
              </a:defRPr>
            </a:lvl7pPr>
            <a:lvl8pPr lvl="7" algn="ctr" rtl="0">
              <a:lnSpc>
                <a:spcPct val="100000"/>
              </a:lnSpc>
              <a:spcBef>
                <a:spcPts val="0"/>
              </a:spcBef>
              <a:spcAft>
                <a:spcPts val="0"/>
              </a:spcAft>
              <a:buSzPts val="2100"/>
              <a:buFont typeface="Roboto"/>
              <a:buNone/>
              <a:defRPr sz="2800">
                <a:latin typeface="Roboto"/>
                <a:ea typeface="Roboto"/>
                <a:cs typeface="Roboto"/>
                <a:sym typeface="Roboto"/>
              </a:defRPr>
            </a:lvl8pPr>
            <a:lvl9pPr lvl="8" algn="ctr" rtl="0">
              <a:lnSpc>
                <a:spcPct val="100000"/>
              </a:lnSpc>
              <a:spcBef>
                <a:spcPts val="0"/>
              </a:spcBef>
              <a:spcAft>
                <a:spcPts val="0"/>
              </a:spcAft>
              <a:buSzPts val="2100"/>
              <a:buFont typeface="Roboto"/>
              <a:buNone/>
              <a:defRPr sz="2800">
                <a:latin typeface="Roboto"/>
                <a:ea typeface="Roboto"/>
                <a:cs typeface="Roboto"/>
                <a:sym typeface="Roboto"/>
              </a:defRPr>
            </a:lvl9pPr>
          </a:lstStyle>
          <a:p>
            <a:endParaRPr/>
          </a:p>
        </p:txBody>
      </p:sp>
      <p:sp>
        <p:nvSpPr>
          <p:cNvPr id="196" name="Google Shape;196;p23"/>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rtl="0">
              <a:spcBef>
                <a:spcPts val="0"/>
              </a:spcBef>
              <a:spcAft>
                <a:spcPts val="0"/>
              </a:spcAft>
              <a:buSzPts val="1800"/>
              <a:buFont typeface="Montserrat"/>
              <a:buChar char="●"/>
              <a:defRPr>
                <a:latin typeface="Montserrat"/>
                <a:ea typeface="Montserrat"/>
                <a:cs typeface="Montserrat"/>
                <a:sym typeface="Montserrat"/>
              </a:defRPr>
            </a:lvl1pPr>
            <a:lvl2pPr marL="1219170" lvl="1" indent="-423323" rtl="0">
              <a:spcBef>
                <a:spcPts val="0"/>
              </a:spcBef>
              <a:spcAft>
                <a:spcPts val="0"/>
              </a:spcAft>
              <a:buSzPts val="1400"/>
              <a:buFont typeface="Roboto"/>
              <a:buChar char="○"/>
              <a:defRPr>
                <a:latin typeface="Roboto"/>
                <a:ea typeface="Roboto"/>
                <a:cs typeface="Roboto"/>
                <a:sym typeface="Roboto"/>
              </a:defRPr>
            </a:lvl2pPr>
            <a:lvl3pPr marL="1828754" lvl="2" indent="-423323" rtl="0">
              <a:spcBef>
                <a:spcPts val="0"/>
              </a:spcBef>
              <a:spcAft>
                <a:spcPts val="0"/>
              </a:spcAft>
              <a:buSzPts val="1400"/>
              <a:buFont typeface="Roboto"/>
              <a:buChar char="■"/>
              <a:defRPr>
                <a:latin typeface="Roboto"/>
                <a:ea typeface="Roboto"/>
                <a:cs typeface="Roboto"/>
                <a:sym typeface="Roboto"/>
              </a:defRPr>
            </a:lvl3pPr>
            <a:lvl4pPr marL="2438339" lvl="3" indent="-423323" rtl="0">
              <a:spcBef>
                <a:spcPts val="0"/>
              </a:spcBef>
              <a:spcAft>
                <a:spcPts val="0"/>
              </a:spcAft>
              <a:buSzPts val="1400"/>
              <a:buFont typeface="Roboto"/>
              <a:buChar char="●"/>
              <a:defRPr>
                <a:latin typeface="Roboto"/>
                <a:ea typeface="Roboto"/>
                <a:cs typeface="Roboto"/>
                <a:sym typeface="Roboto"/>
              </a:defRPr>
            </a:lvl4pPr>
            <a:lvl5pPr marL="3047924" lvl="4" indent="-423323" rtl="0">
              <a:spcBef>
                <a:spcPts val="0"/>
              </a:spcBef>
              <a:spcAft>
                <a:spcPts val="0"/>
              </a:spcAft>
              <a:buSzPts val="1400"/>
              <a:buFont typeface="Roboto"/>
              <a:buChar char="○"/>
              <a:defRPr>
                <a:latin typeface="Roboto"/>
                <a:ea typeface="Roboto"/>
                <a:cs typeface="Roboto"/>
                <a:sym typeface="Roboto"/>
              </a:defRPr>
            </a:lvl5pPr>
            <a:lvl6pPr marL="3657509" lvl="5" indent="-423323" rtl="0">
              <a:spcBef>
                <a:spcPts val="0"/>
              </a:spcBef>
              <a:spcAft>
                <a:spcPts val="0"/>
              </a:spcAft>
              <a:buSzPts val="1400"/>
              <a:buFont typeface="Roboto"/>
              <a:buChar char="■"/>
              <a:defRPr>
                <a:latin typeface="Roboto"/>
                <a:ea typeface="Roboto"/>
                <a:cs typeface="Roboto"/>
                <a:sym typeface="Roboto"/>
              </a:defRPr>
            </a:lvl6pPr>
            <a:lvl7pPr marL="4267093" lvl="6" indent="-423323" rtl="0">
              <a:spcBef>
                <a:spcPts val="0"/>
              </a:spcBef>
              <a:spcAft>
                <a:spcPts val="0"/>
              </a:spcAft>
              <a:buSzPts val="1400"/>
              <a:buFont typeface="Roboto"/>
              <a:buChar char="●"/>
              <a:defRPr>
                <a:latin typeface="Roboto"/>
                <a:ea typeface="Roboto"/>
                <a:cs typeface="Roboto"/>
                <a:sym typeface="Roboto"/>
              </a:defRPr>
            </a:lvl7pPr>
            <a:lvl8pPr marL="4876678" lvl="7" indent="-423323" rtl="0">
              <a:spcBef>
                <a:spcPts val="0"/>
              </a:spcBef>
              <a:spcAft>
                <a:spcPts val="0"/>
              </a:spcAft>
              <a:buSzPts val="1400"/>
              <a:buFont typeface="Roboto"/>
              <a:buChar char="○"/>
              <a:defRPr>
                <a:latin typeface="Roboto"/>
                <a:ea typeface="Roboto"/>
                <a:cs typeface="Roboto"/>
                <a:sym typeface="Roboto"/>
              </a:defRPr>
            </a:lvl8pPr>
            <a:lvl9pPr marL="5486263" lvl="8" indent="-423323" rtl="0">
              <a:spcBef>
                <a:spcPts val="0"/>
              </a:spcBef>
              <a:spcAft>
                <a:spcPts val="0"/>
              </a:spcAft>
              <a:buSzPts val="1400"/>
              <a:buFont typeface="Roboto"/>
              <a:buChar char="■"/>
              <a:defRPr>
                <a:latin typeface="Roboto"/>
                <a:ea typeface="Roboto"/>
                <a:cs typeface="Roboto"/>
                <a:sym typeface="Roboto"/>
              </a:defRPr>
            </a:lvl9pPr>
          </a:lstStyle>
          <a:p>
            <a:endParaRPr/>
          </a:p>
        </p:txBody>
      </p:sp>
      <p:sp>
        <p:nvSpPr>
          <p:cNvPr id="197" name="Google Shape;197;p2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sp>
        <p:nvSpPr>
          <p:cNvPr id="198" name="Google Shape;198;p23"/>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pic>
        <p:nvPicPr>
          <p:cNvPr id="199" name="Google Shape;199;p23"/>
          <p:cNvPicPr preferRelativeResize="0"/>
          <p:nvPr/>
        </p:nvPicPr>
        <p:blipFill>
          <a:blip r:embed="rId2">
            <a:alphaModFix/>
          </a:blip>
          <a:stretch>
            <a:fillRect/>
          </a:stretch>
        </p:blipFill>
        <p:spPr>
          <a:xfrm>
            <a:off x="77435" y="64967"/>
            <a:ext cx="1156799" cy="1393603"/>
          </a:xfrm>
          <a:prstGeom prst="rect">
            <a:avLst/>
          </a:prstGeom>
          <a:noFill/>
          <a:ln>
            <a:noFill/>
          </a:ln>
        </p:spPr>
      </p:pic>
    </p:spTree>
    <p:extLst>
      <p:ext uri="{BB962C8B-B14F-4D97-AF65-F5344CB8AC3E}">
        <p14:creationId xmlns:p14="http://schemas.microsoft.com/office/powerpoint/2010/main" val="42639755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00"/>
        <p:cNvGrpSpPr/>
        <p:nvPr/>
      </p:nvGrpSpPr>
      <p:grpSpPr>
        <a:xfrm>
          <a:off x="0" y="0"/>
          <a:ext cx="0" cy="0"/>
          <a:chOff x="0" y="0"/>
          <a:chExt cx="0" cy="0"/>
        </a:xfrm>
      </p:grpSpPr>
      <p:sp>
        <p:nvSpPr>
          <p:cNvPr id="201" name="Google Shape;201;p24"/>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rtl="0">
              <a:lnSpc>
                <a:spcPct val="100000"/>
              </a:lnSpc>
              <a:spcBef>
                <a:spcPts val="0"/>
              </a:spcBef>
              <a:spcAft>
                <a:spcPts val="0"/>
              </a:spcAft>
              <a:buSzPts val="1800"/>
              <a:buFont typeface="Roboto"/>
              <a:buNone/>
              <a:defRPr>
                <a:latin typeface="Roboto"/>
                <a:ea typeface="Roboto"/>
                <a:cs typeface="Roboto"/>
                <a:sym typeface="Roboto"/>
              </a:defRPr>
            </a:lvl1pPr>
          </a:lstStyle>
          <a:p>
            <a:endParaRPr/>
          </a:p>
        </p:txBody>
      </p:sp>
      <p:sp>
        <p:nvSpPr>
          <p:cNvPr id="202" name="Google Shape;202;p2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pic>
        <p:nvPicPr>
          <p:cNvPr id="203" name="Google Shape;203;p24"/>
          <p:cNvPicPr preferRelativeResize="0"/>
          <p:nvPr/>
        </p:nvPicPr>
        <p:blipFill>
          <a:blip r:embed="rId2">
            <a:alphaModFix/>
          </a:blip>
          <a:stretch>
            <a:fillRect/>
          </a:stretch>
        </p:blipFill>
        <p:spPr>
          <a:xfrm>
            <a:off x="9877934" y="90234"/>
            <a:ext cx="2209409" cy="743300"/>
          </a:xfrm>
          <a:prstGeom prst="rect">
            <a:avLst/>
          </a:prstGeom>
          <a:noFill/>
          <a:ln>
            <a:noFill/>
          </a:ln>
        </p:spPr>
      </p:pic>
      <p:sp>
        <p:nvSpPr>
          <p:cNvPr id="204" name="Google Shape;204;p24"/>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34642142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aption 1">
  <p:cSld name="Caption 1">
    <p:spTree>
      <p:nvGrpSpPr>
        <p:cNvPr id="1" name="Shape 205"/>
        <p:cNvGrpSpPr/>
        <p:nvPr/>
      </p:nvGrpSpPr>
      <p:grpSpPr>
        <a:xfrm>
          <a:off x="0" y="0"/>
          <a:ext cx="0" cy="0"/>
          <a:chOff x="0" y="0"/>
          <a:chExt cx="0" cy="0"/>
        </a:xfrm>
      </p:grpSpPr>
      <p:sp>
        <p:nvSpPr>
          <p:cNvPr id="206" name="Google Shape;206;p25"/>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rtl="0">
              <a:lnSpc>
                <a:spcPct val="100000"/>
              </a:lnSpc>
              <a:spcBef>
                <a:spcPts val="0"/>
              </a:spcBef>
              <a:spcAft>
                <a:spcPts val="0"/>
              </a:spcAft>
              <a:buSzPts val="1800"/>
              <a:buFont typeface="Roboto"/>
              <a:buNone/>
              <a:defRPr>
                <a:latin typeface="Roboto"/>
                <a:ea typeface="Roboto"/>
                <a:cs typeface="Roboto"/>
                <a:sym typeface="Roboto"/>
              </a:defRPr>
            </a:lvl1pPr>
          </a:lstStyle>
          <a:p>
            <a:endParaRPr/>
          </a:p>
        </p:txBody>
      </p:sp>
      <p:sp>
        <p:nvSpPr>
          <p:cNvPr id="207" name="Google Shape;207;p2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pic>
        <p:nvPicPr>
          <p:cNvPr id="208" name="Google Shape;208;p25"/>
          <p:cNvPicPr preferRelativeResize="0"/>
          <p:nvPr/>
        </p:nvPicPr>
        <p:blipFill>
          <a:blip r:embed="rId2">
            <a:alphaModFix/>
          </a:blip>
          <a:stretch>
            <a:fillRect/>
          </a:stretch>
        </p:blipFill>
        <p:spPr>
          <a:xfrm>
            <a:off x="9877934" y="90234"/>
            <a:ext cx="2209409" cy="743300"/>
          </a:xfrm>
          <a:prstGeom prst="rect">
            <a:avLst/>
          </a:prstGeom>
          <a:noFill/>
          <a:ln>
            <a:noFill/>
          </a:ln>
        </p:spPr>
      </p:pic>
      <p:sp>
        <p:nvSpPr>
          <p:cNvPr id="209" name="Google Shape;209;p25"/>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410879415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10"/>
        <p:cNvGrpSpPr/>
        <p:nvPr/>
      </p:nvGrpSpPr>
      <p:grpSpPr>
        <a:xfrm>
          <a:off x="0" y="0"/>
          <a:ext cx="0" cy="0"/>
          <a:chOff x="0" y="0"/>
          <a:chExt cx="0" cy="0"/>
        </a:xfrm>
      </p:grpSpPr>
      <p:sp>
        <p:nvSpPr>
          <p:cNvPr id="211" name="Google Shape;211;p2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9pPr>
          </a:lstStyle>
          <a:p>
            <a:fld id="{00000000-1234-1234-1234-123412341234}" type="slidenum">
              <a:rPr lang="en" smtClean="0"/>
              <a:pPr/>
              <a:t>‹#›</a:t>
            </a:fld>
            <a:endParaRPr lang="en"/>
          </a:p>
        </p:txBody>
      </p:sp>
      <p:pic>
        <p:nvPicPr>
          <p:cNvPr id="212" name="Google Shape;212;p26"/>
          <p:cNvPicPr preferRelativeResize="0"/>
          <p:nvPr/>
        </p:nvPicPr>
        <p:blipFill rotWithShape="1">
          <a:blip r:embed="rId2">
            <a:alphaModFix/>
          </a:blip>
          <a:srcRect/>
          <a:stretch/>
        </p:blipFill>
        <p:spPr>
          <a:xfrm>
            <a:off x="9877933" y="90233"/>
            <a:ext cx="2209408" cy="743301"/>
          </a:xfrm>
          <a:prstGeom prst="rect">
            <a:avLst/>
          </a:prstGeom>
          <a:noFill/>
          <a:ln>
            <a:noFill/>
          </a:ln>
        </p:spPr>
      </p:pic>
      <p:grpSp>
        <p:nvGrpSpPr>
          <p:cNvPr id="213" name="Google Shape;213;p26"/>
          <p:cNvGrpSpPr/>
          <p:nvPr/>
        </p:nvGrpSpPr>
        <p:grpSpPr>
          <a:xfrm>
            <a:off x="1081450" y="6478933"/>
            <a:ext cx="10077121" cy="26209"/>
            <a:chOff x="305375" y="794131"/>
            <a:chExt cx="8867583" cy="73842"/>
          </a:xfrm>
        </p:grpSpPr>
        <p:sp>
          <p:nvSpPr>
            <p:cNvPr id="214" name="Google Shape;214;p26"/>
            <p:cNvSpPr/>
            <p:nvPr/>
          </p:nvSpPr>
          <p:spPr>
            <a:xfrm>
              <a:off x="305375" y="794173"/>
              <a:ext cx="58242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215" name="Google Shape;215;p26"/>
            <p:cNvSpPr/>
            <p:nvPr/>
          </p:nvSpPr>
          <p:spPr>
            <a:xfrm>
              <a:off x="6011995" y="794131"/>
              <a:ext cx="199800" cy="73800"/>
            </a:xfrm>
            <a:prstGeom prst="triangle">
              <a:avLst>
                <a:gd name="adj" fmla="val 50255"/>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216" name="Google Shape;216;p26"/>
            <p:cNvSpPr/>
            <p:nvPr/>
          </p:nvSpPr>
          <p:spPr>
            <a:xfrm>
              <a:off x="6115958" y="794157"/>
              <a:ext cx="30570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grpSp>
      <p:sp>
        <p:nvSpPr>
          <p:cNvPr id="217" name="Google Shape;217;p26"/>
          <p:cNvSpPr txBox="1">
            <a:spLocks noGrp="1"/>
          </p:cNvSpPr>
          <p:nvPr>
            <p:ph type="title"/>
          </p:nvPr>
        </p:nvSpPr>
        <p:spPr>
          <a:xfrm>
            <a:off x="1475975" y="353825"/>
            <a:ext cx="6449600" cy="5460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atin typeface="Roboto"/>
                <a:ea typeface="Roboto"/>
                <a:cs typeface="Roboto"/>
                <a:sym typeface="Roboto"/>
              </a:defRPr>
            </a:lvl1pPr>
            <a:lvl2pPr lvl="1" algn="l" rtl="0">
              <a:lnSpc>
                <a:spcPct val="100000"/>
              </a:lnSpc>
              <a:spcBef>
                <a:spcPts val="0"/>
              </a:spcBef>
              <a:spcAft>
                <a:spcPts val="0"/>
              </a:spcAft>
              <a:buSzPts val="2800"/>
              <a:buNone/>
              <a:defRPr>
                <a:latin typeface="Roboto"/>
                <a:ea typeface="Roboto"/>
                <a:cs typeface="Roboto"/>
                <a:sym typeface="Roboto"/>
              </a:defRPr>
            </a:lvl2pPr>
            <a:lvl3pPr lvl="2" algn="l" rtl="0">
              <a:lnSpc>
                <a:spcPct val="100000"/>
              </a:lnSpc>
              <a:spcBef>
                <a:spcPts val="0"/>
              </a:spcBef>
              <a:spcAft>
                <a:spcPts val="0"/>
              </a:spcAft>
              <a:buSzPts val="2800"/>
              <a:buNone/>
              <a:defRPr>
                <a:latin typeface="Roboto"/>
                <a:ea typeface="Roboto"/>
                <a:cs typeface="Roboto"/>
                <a:sym typeface="Roboto"/>
              </a:defRPr>
            </a:lvl3pPr>
            <a:lvl4pPr lvl="3" algn="l" rtl="0">
              <a:lnSpc>
                <a:spcPct val="100000"/>
              </a:lnSpc>
              <a:spcBef>
                <a:spcPts val="0"/>
              </a:spcBef>
              <a:spcAft>
                <a:spcPts val="0"/>
              </a:spcAft>
              <a:buSzPts val="2800"/>
              <a:buNone/>
              <a:defRPr>
                <a:latin typeface="Roboto"/>
                <a:ea typeface="Roboto"/>
                <a:cs typeface="Roboto"/>
                <a:sym typeface="Roboto"/>
              </a:defRPr>
            </a:lvl4pPr>
            <a:lvl5pPr lvl="4" algn="l" rtl="0">
              <a:lnSpc>
                <a:spcPct val="100000"/>
              </a:lnSpc>
              <a:spcBef>
                <a:spcPts val="0"/>
              </a:spcBef>
              <a:spcAft>
                <a:spcPts val="0"/>
              </a:spcAft>
              <a:buSzPts val="2800"/>
              <a:buNone/>
              <a:defRPr>
                <a:latin typeface="Roboto"/>
                <a:ea typeface="Roboto"/>
                <a:cs typeface="Roboto"/>
                <a:sym typeface="Roboto"/>
              </a:defRPr>
            </a:lvl5pPr>
            <a:lvl6pPr lvl="5" algn="l" rtl="0">
              <a:lnSpc>
                <a:spcPct val="100000"/>
              </a:lnSpc>
              <a:spcBef>
                <a:spcPts val="0"/>
              </a:spcBef>
              <a:spcAft>
                <a:spcPts val="0"/>
              </a:spcAft>
              <a:buSzPts val="2800"/>
              <a:buNone/>
              <a:defRPr>
                <a:latin typeface="Roboto"/>
                <a:ea typeface="Roboto"/>
                <a:cs typeface="Roboto"/>
                <a:sym typeface="Roboto"/>
              </a:defRPr>
            </a:lvl6pPr>
            <a:lvl7pPr lvl="6" algn="l" rtl="0">
              <a:lnSpc>
                <a:spcPct val="100000"/>
              </a:lnSpc>
              <a:spcBef>
                <a:spcPts val="0"/>
              </a:spcBef>
              <a:spcAft>
                <a:spcPts val="0"/>
              </a:spcAft>
              <a:buSzPts val="2800"/>
              <a:buNone/>
              <a:defRPr>
                <a:latin typeface="Roboto"/>
                <a:ea typeface="Roboto"/>
                <a:cs typeface="Roboto"/>
                <a:sym typeface="Roboto"/>
              </a:defRPr>
            </a:lvl7pPr>
            <a:lvl8pPr lvl="7" algn="l" rtl="0">
              <a:lnSpc>
                <a:spcPct val="100000"/>
              </a:lnSpc>
              <a:spcBef>
                <a:spcPts val="0"/>
              </a:spcBef>
              <a:spcAft>
                <a:spcPts val="0"/>
              </a:spcAft>
              <a:buSzPts val="2800"/>
              <a:buNone/>
              <a:defRPr>
                <a:latin typeface="Roboto"/>
                <a:ea typeface="Roboto"/>
                <a:cs typeface="Roboto"/>
                <a:sym typeface="Roboto"/>
              </a:defRPr>
            </a:lvl8pPr>
            <a:lvl9pPr lvl="8" algn="l" rtl="0">
              <a:lnSpc>
                <a:spcPct val="100000"/>
              </a:lnSpc>
              <a:spcBef>
                <a:spcPts val="0"/>
              </a:spcBef>
              <a:spcAft>
                <a:spcPts val="0"/>
              </a:spcAft>
              <a:buSzPts val="2800"/>
              <a:buNone/>
              <a:defRPr>
                <a:latin typeface="Roboto"/>
                <a:ea typeface="Roboto"/>
                <a:cs typeface="Roboto"/>
                <a:sym typeface="Roboto"/>
              </a:defRPr>
            </a:lvl9pPr>
          </a:lstStyle>
          <a:p>
            <a:endParaRPr/>
          </a:p>
        </p:txBody>
      </p:sp>
      <p:sp>
        <p:nvSpPr>
          <p:cNvPr id="218" name="Google Shape;218;p26"/>
          <p:cNvSpPr txBox="1">
            <a:spLocks noGrp="1"/>
          </p:cNvSpPr>
          <p:nvPr>
            <p:ph type="subTitle" idx="1"/>
          </p:nvPr>
        </p:nvSpPr>
        <p:spPr>
          <a:xfrm>
            <a:off x="3962900" y="1132251"/>
            <a:ext cx="3963200" cy="283200"/>
          </a:xfrm>
          <a:prstGeom prst="rect">
            <a:avLst/>
          </a:prstGeom>
          <a:noFill/>
          <a:ln>
            <a:noFill/>
          </a:ln>
        </p:spPr>
        <p:txBody>
          <a:bodyPr spcFirstLastPara="1" wrap="square" lIns="91425" tIns="91425" rIns="91425" bIns="91425" anchor="t" anchorCtr="0">
            <a:normAutofit/>
          </a:bodyPr>
          <a:lstStyle>
            <a:lvl1pPr lvl="0" algn="l" rtl="0">
              <a:lnSpc>
                <a:spcPct val="115000"/>
              </a:lnSpc>
              <a:spcBef>
                <a:spcPts val="0"/>
              </a:spcBef>
              <a:spcAft>
                <a:spcPts val="0"/>
              </a:spcAft>
              <a:buSzPts val="1400"/>
              <a:buNone/>
              <a:defRPr sz="1867"/>
            </a:lvl1pPr>
            <a:lvl2pPr lvl="1" algn="l" rtl="0">
              <a:lnSpc>
                <a:spcPct val="115000"/>
              </a:lnSpc>
              <a:spcBef>
                <a:spcPts val="0"/>
              </a:spcBef>
              <a:spcAft>
                <a:spcPts val="0"/>
              </a:spcAft>
              <a:buSzPts val="1400"/>
              <a:buNone/>
              <a:defRPr/>
            </a:lvl2pPr>
            <a:lvl3pPr lvl="2" algn="l" rtl="0">
              <a:lnSpc>
                <a:spcPct val="115000"/>
              </a:lnSpc>
              <a:spcBef>
                <a:spcPts val="0"/>
              </a:spcBef>
              <a:spcAft>
                <a:spcPts val="0"/>
              </a:spcAft>
              <a:buSzPts val="1400"/>
              <a:buNone/>
              <a:defRPr/>
            </a:lvl3pPr>
            <a:lvl4pPr lvl="3" algn="l" rtl="0">
              <a:lnSpc>
                <a:spcPct val="115000"/>
              </a:lnSpc>
              <a:spcBef>
                <a:spcPts val="0"/>
              </a:spcBef>
              <a:spcAft>
                <a:spcPts val="0"/>
              </a:spcAft>
              <a:buSzPts val="1400"/>
              <a:buNone/>
              <a:defRPr/>
            </a:lvl4pPr>
            <a:lvl5pPr lvl="4" algn="l" rtl="0">
              <a:lnSpc>
                <a:spcPct val="115000"/>
              </a:lnSpc>
              <a:spcBef>
                <a:spcPts val="0"/>
              </a:spcBef>
              <a:spcAft>
                <a:spcPts val="0"/>
              </a:spcAft>
              <a:buSzPts val="1400"/>
              <a:buNone/>
              <a:defRPr/>
            </a:lvl5pPr>
            <a:lvl6pPr lvl="5" algn="l" rtl="0">
              <a:lnSpc>
                <a:spcPct val="115000"/>
              </a:lnSpc>
              <a:spcBef>
                <a:spcPts val="0"/>
              </a:spcBef>
              <a:spcAft>
                <a:spcPts val="0"/>
              </a:spcAft>
              <a:buSzPts val="1400"/>
              <a:buNone/>
              <a:defRPr/>
            </a:lvl6pPr>
            <a:lvl7pPr lvl="6" algn="l" rtl="0">
              <a:lnSpc>
                <a:spcPct val="115000"/>
              </a:lnSpc>
              <a:spcBef>
                <a:spcPts val="0"/>
              </a:spcBef>
              <a:spcAft>
                <a:spcPts val="0"/>
              </a:spcAft>
              <a:buSzPts val="1400"/>
              <a:buNone/>
              <a:defRPr/>
            </a:lvl7pPr>
            <a:lvl8pPr lvl="7" algn="l" rtl="0">
              <a:lnSpc>
                <a:spcPct val="115000"/>
              </a:lnSpc>
              <a:spcBef>
                <a:spcPts val="0"/>
              </a:spcBef>
              <a:spcAft>
                <a:spcPts val="0"/>
              </a:spcAft>
              <a:buSzPts val="1400"/>
              <a:buNone/>
              <a:defRPr/>
            </a:lvl8pPr>
            <a:lvl9pPr lvl="8" algn="l" rtl="0">
              <a:lnSpc>
                <a:spcPct val="115000"/>
              </a:lnSpc>
              <a:spcBef>
                <a:spcPts val="0"/>
              </a:spcBef>
              <a:spcAft>
                <a:spcPts val="0"/>
              </a:spcAft>
              <a:buSzPts val="1400"/>
              <a:buNone/>
              <a:defRPr/>
            </a:lvl9pPr>
          </a:lstStyle>
          <a:p>
            <a:endParaRPr/>
          </a:p>
        </p:txBody>
      </p:sp>
      <p:sp>
        <p:nvSpPr>
          <p:cNvPr id="219" name="Google Shape;219;p26"/>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424367281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20"/>
        <p:cNvGrpSpPr/>
        <p:nvPr/>
      </p:nvGrpSpPr>
      <p:grpSpPr>
        <a:xfrm>
          <a:off x="0" y="0"/>
          <a:ext cx="0" cy="0"/>
          <a:chOff x="0" y="0"/>
          <a:chExt cx="0" cy="0"/>
        </a:xfrm>
      </p:grpSpPr>
      <p:sp>
        <p:nvSpPr>
          <p:cNvPr id="221" name="Google Shape;221;p2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2" name="Google Shape;222;p2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67028143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BC Mojaloop Functional Enhancements">
  <p:cSld name="CBC Mojaloop Functional Enhancements">
    <p:spTree>
      <p:nvGrpSpPr>
        <p:cNvPr id="1" name="Shape 223"/>
        <p:cNvGrpSpPr/>
        <p:nvPr/>
      </p:nvGrpSpPr>
      <p:grpSpPr>
        <a:xfrm>
          <a:off x="0" y="0"/>
          <a:ext cx="0" cy="0"/>
          <a:chOff x="0" y="0"/>
          <a:chExt cx="0" cy="0"/>
        </a:xfrm>
      </p:grpSpPr>
      <p:sp>
        <p:nvSpPr>
          <p:cNvPr id="224" name="Google Shape;224;p28"/>
          <p:cNvSpPr txBox="1">
            <a:spLocks noGrp="1"/>
          </p:cNvSpPr>
          <p:nvPr>
            <p:ph type="title"/>
          </p:nvPr>
        </p:nvSpPr>
        <p:spPr>
          <a:xfrm>
            <a:off x="1157100" y="165100"/>
            <a:ext cx="5232400" cy="6156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933"/>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5" name="Google Shape;225;p2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226" name="Google Shape;226;p28"/>
          <p:cNvSpPr/>
          <p:nvPr/>
        </p:nvSpPr>
        <p:spPr>
          <a:xfrm>
            <a:off x="8568400" y="4022100"/>
            <a:ext cx="1487600" cy="4308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Inter-Scheme proxied transaction handling within Mojaloop Core Services</a:t>
            </a:r>
            <a:endParaRPr sz="400">
              <a:latin typeface="Roboto"/>
              <a:ea typeface="Roboto"/>
              <a:cs typeface="Roboto"/>
              <a:sym typeface="Roboto"/>
            </a:endParaRPr>
          </a:p>
        </p:txBody>
      </p:sp>
      <p:sp>
        <p:nvSpPr>
          <p:cNvPr id="227" name="Google Shape;227;p28"/>
          <p:cNvSpPr/>
          <p:nvPr/>
        </p:nvSpPr>
        <p:spPr>
          <a:xfrm>
            <a:off x="8550233" y="1138200"/>
            <a:ext cx="1487600" cy="763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Acquiring of currency cover by Payers from FXP to facilitate FX transactions</a:t>
            </a:r>
            <a:endParaRPr sz="400">
              <a:latin typeface="Roboto"/>
              <a:ea typeface="Roboto"/>
              <a:cs typeface="Roboto"/>
              <a:sym typeface="Roboto"/>
            </a:endParaRPr>
          </a:p>
        </p:txBody>
      </p:sp>
      <p:sp>
        <p:nvSpPr>
          <p:cNvPr id="228" name="Google Shape;228;p28"/>
          <p:cNvSpPr/>
          <p:nvPr/>
        </p:nvSpPr>
        <p:spPr>
          <a:xfrm>
            <a:off x="8568400" y="5137500"/>
            <a:ext cx="1487600" cy="45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Multi-Scheme Certificate Distribution to support non-repudiation</a:t>
            </a:r>
            <a:endParaRPr sz="400">
              <a:latin typeface="Roboto"/>
              <a:ea typeface="Roboto"/>
              <a:cs typeface="Roboto"/>
              <a:sym typeface="Roboto"/>
            </a:endParaRPr>
          </a:p>
        </p:txBody>
      </p:sp>
      <p:sp>
        <p:nvSpPr>
          <p:cNvPr id="229" name="Google Shape;229;p28"/>
          <p:cNvSpPr/>
          <p:nvPr/>
        </p:nvSpPr>
        <p:spPr>
          <a:xfrm>
            <a:off x="8568400" y="4568200"/>
            <a:ext cx="1487600" cy="454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Inter-Scheme </a:t>
            </a:r>
            <a:r>
              <a:rPr lang="en" sz="800" b="1">
                <a:latin typeface="Roboto"/>
                <a:ea typeface="Roboto"/>
                <a:cs typeface="Roboto"/>
                <a:sym typeface="Roboto"/>
              </a:rPr>
              <a:t>Proxy</a:t>
            </a:r>
            <a:r>
              <a:rPr lang="en" sz="800">
                <a:latin typeface="Roboto"/>
                <a:ea typeface="Roboto"/>
                <a:cs typeface="Roboto"/>
                <a:sym typeface="Roboto"/>
              </a:rPr>
              <a:t> for interconnection of IIPS compliant Schemes</a:t>
            </a:r>
            <a:endParaRPr sz="400">
              <a:latin typeface="Roboto"/>
              <a:ea typeface="Roboto"/>
              <a:cs typeface="Roboto"/>
              <a:sym typeface="Roboto"/>
            </a:endParaRPr>
          </a:p>
        </p:txBody>
      </p:sp>
      <p:sp>
        <p:nvSpPr>
          <p:cNvPr id="230" name="Google Shape;230;p28"/>
          <p:cNvSpPr txBox="1"/>
          <p:nvPr/>
        </p:nvSpPr>
        <p:spPr>
          <a:xfrm rot="-5400000">
            <a:off x="7658767" y="4701074"/>
            <a:ext cx="1215200" cy="20512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333">
                <a:solidFill>
                  <a:schemeClr val="dk2"/>
                </a:solidFill>
                <a:latin typeface="Roboto"/>
                <a:ea typeface="Roboto"/>
                <a:cs typeface="Roboto"/>
                <a:sym typeface="Roboto"/>
              </a:rPr>
              <a:t>Inter-Scheme</a:t>
            </a:r>
            <a:endParaRPr sz="1333">
              <a:solidFill>
                <a:schemeClr val="dk2"/>
              </a:solidFill>
              <a:latin typeface="Roboto"/>
              <a:ea typeface="Roboto"/>
              <a:cs typeface="Roboto"/>
              <a:sym typeface="Roboto"/>
            </a:endParaRPr>
          </a:p>
        </p:txBody>
      </p:sp>
      <p:cxnSp>
        <p:nvCxnSpPr>
          <p:cNvPr id="231" name="Google Shape;231;p28"/>
          <p:cNvCxnSpPr/>
          <p:nvPr/>
        </p:nvCxnSpPr>
        <p:spPr>
          <a:xfrm rot="10800000" flipH="1">
            <a:off x="8431800" y="2964951"/>
            <a:ext cx="3381600" cy="10800"/>
          </a:xfrm>
          <a:prstGeom prst="straightConnector1">
            <a:avLst/>
          </a:prstGeom>
          <a:noFill/>
          <a:ln w="9525" cap="flat" cmpd="sng">
            <a:solidFill>
              <a:schemeClr val="dk2"/>
            </a:solidFill>
            <a:prstDash val="solid"/>
            <a:round/>
            <a:headEnd type="none" w="med" len="med"/>
            <a:tailEnd type="none" w="med" len="med"/>
          </a:ln>
        </p:spPr>
      </p:cxnSp>
      <p:sp>
        <p:nvSpPr>
          <p:cNvPr id="232" name="Google Shape;232;p28"/>
          <p:cNvSpPr/>
          <p:nvPr/>
        </p:nvSpPr>
        <p:spPr>
          <a:xfrm>
            <a:off x="10202892" y="1138200"/>
            <a:ext cx="1487600" cy="335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Payer can purchase liquidity cover for FX transactions</a:t>
            </a:r>
            <a:endParaRPr sz="400">
              <a:latin typeface="Roboto"/>
              <a:ea typeface="Roboto"/>
              <a:cs typeface="Roboto"/>
              <a:sym typeface="Roboto"/>
            </a:endParaRPr>
          </a:p>
        </p:txBody>
      </p:sp>
      <p:sp>
        <p:nvSpPr>
          <p:cNvPr id="233" name="Google Shape;233;p28"/>
          <p:cNvSpPr/>
          <p:nvPr/>
        </p:nvSpPr>
        <p:spPr>
          <a:xfrm>
            <a:off x="10295200" y="3076667"/>
            <a:ext cx="1487600" cy="615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KYC Data collected from FI back-end for population in FSPIOP/ISO 20022 for IIPS messages</a:t>
            </a:r>
            <a:endParaRPr sz="400">
              <a:latin typeface="Roboto"/>
              <a:ea typeface="Roboto"/>
              <a:cs typeface="Roboto"/>
              <a:sym typeface="Roboto"/>
            </a:endParaRPr>
          </a:p>
        </p:txBody>
      </p:sp>
      <p:sp>
        <p:nvSpPr>
          <p:cNvPr id="234" name="Google Shape;234;p28"/>
          <p:cNvSpPr/>
          <p:nvPr/>
        </p:nvSpPr>
        <p:spPr>
          <a:xfrm rot="5401980">
            <a:off x="10633297" y="4513689"/>
            <a:ext cx="694400" cy="492000"/>
          </a:xfrm>
          <a:prstGeom prst="round2SameRect">
            <a:avLst>
              <a:gd name="adj1" fmla="val 16667"/>
              <a:gd name="adj2" fmla="val 0"/>
            </a:avLst>
          </a:prstGeom>
          <a:solidFill>
            <a:srgbClr val="F4CCCC"/>
          </a:solidFill>
          <a:ln w="9525" cap="flat" cmpd="sng">
            <a:solidFill>
              <a:srgbClr val="FF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333">
                <a:latin typeface="Roboto"/>
                <a:ea typeface="Roboto"/>
                <a:cs typeface="Roboto"/>
                <a:sym typeface="Roboto"/>
              </a:rPr>
              <a:t>Core Adapter</a:t>
            </a:r>
            <a:endParaRPr sz="1333">
              <a:latin typeface="Roboto"/>
              <a:ea typeface="Roboto"/>
              <a:cs typeface="Roboto"/>
              <a:sym typeface="Roboto"/>
            </a:endParaRPr>
          </a:p>
        </p:txBody>
      </p:sp>
      <p:sp>
        <p:nvSpPr>
          <p:cNvPr id="235" name="Google Shape;235;p28"/>
          <p:cNvSpPr txBox="1"/>
          <p:nvPr/>
        </p:nvSpPr>
        <p:spPr>
          <a:xfrm>
            <a:off x="8606384" y="342867"/>
            <a:ext cx="1293200" cy="20512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Clr>
                <a:schemeClr val="dk1"/>
              </a:buClr>
              <a:buSzPts val="1100"/>
              <a:buFont typeface="Arial"/>
              <a:buNone/>
            </a:pPr>
            <a:r>
              <a:rPr lang="en" sz="1333">
                <a:solidFill>
                  <a:schemeClr val="dk2"/>
                </a:solidFill>
                <a:latin typeface="Roboto"/>
                <a:ea typeface="Roboto"/>
                <a:cs typeface="Roboto"/>
                <a:sym typeface="Roboto"/>
              </a:rPr>
              <a:t>Mojaloop </a:t>
            </a:r>
            <a:endParaRPr sz="1333">
              <a:solidFill>
                <a:schemeClr val="dk2"/>
              </a:solidFill>
              <a:latin typeface="Roboto"/>
              <a:ea typeface="Roboto"/>
              <a:cs typeface="Roboto"/>
              <a:sym typeface="Roboto"/>
            </a:endParaRPr>
          </a:p>
        </p:txBody>
      </p:sp>
      <p:sp>
        <p:nvSpPr>
          <p:cNvPr id="236" name="Google Shape;236;p28"/>
          <p:cNvSpPr txBox="1"/>
          <p:nvPr/>
        </p:nvSpPr>
        <p:spPr>
          <a:xfrm>
            <a:off x="10237303" y="348885"/>
            <a:ext cx="1486400" cy="20512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Clr>
                <a:schemeClr val="dk1"/>
              </a:buClr>
              <a:buSzPts val="1100"/>
              <a:buFont typeface="Arial"/>
              <a:buNone/>
            </a:pPr>
            <a:r>
              <a:rPr lang="en" sz="1333">
                <a:solidFill>
                  <a:schemeClr val="dk2"/>
                </a:solidFill>
                <a:latin typeface="Roboto"/>
                <a:ea typeface="Roboto"/>
                <a:cs typeface="Roboto"/>
                <a:sym typeface="Roboto"/>
              </a:rPr>
              <a:t>Participation Tools</a:t>
            </a:r>
            <a:endParaRPr sz="1333">
              <a:solidFill>
                <a:schemeClr val="dk2"/>
              </a:solidFill>
              <a:latin typeface="Roboto"/>
              <a:ea typeface="Roboto"/>
              <a:cs typeface="Roboto"/>
              <a:sym typeface="Roboto"/>
            </a:endParaRPr>
          </a:p>
        </p:txBody>
      </p:sp>
      <p:sp>
        <p:nvSpPr>
          <p:cNvPr id="237" name="Google Shape;237;p28"/>
          <p:cNvSpPr txBox="1"/>
          <p:nvPr/>
        </p:nvSpPr>
        <p:spPr>
          <a:xfrm rot="-5400000">
            <a:off x="7805767" y="1802047"/>
            <a:ext cx="921200" cy="41024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333">
                <a:solidFill>
                  <a:schemeClr val="dk2"/>
                </a:solidFill>
                <a:latin typeface="Roboto"/>
                <a:ea typeface="Roboto"/>
                <a:cs typeface="Roboto"/>
                <a:sym typeface="Roboto"/>
              </a:rPr>
              <a:t>Cross-</a:t>
            </a:r>
            <a:endParaRPr sz="1333">
              <a:solidFill>
                <a:schemeClr val="dk2"/>
              </a:solidFill>
              <a:latin typeface="Roboto"/>
              <a:ea typeface="Roboto"/>
              <a:cs typeface="Roboto"/>
              <a:sym typeface="Roboto"/>
            </a:endParaRPr>
          </a:p>
          <a:p>
            <a:pPr marL="0" lvl="0" indent="0" algn="ctr" rtl="0">
              <a:spcBef>
                <a:spcPts val="0"/>
              </a:spcBef>
              <a:spcAft>
                <a:spcPts val="0"/>
              </a:spcAft>
              <a:buNone/>
            </a:pPr>
            <a:r>
              <a:rPr lang="en" sz="1333">
                <a:solidFill>
                  <a:schemeClr val="dk2"/>
                </a:solidFill>
                <a:latin typeface="Roboto"/>
                <a:ea typeface="Roboto"/>
                <a:cs typeface="Roboto"/>
                <a:sym typeface="Roboto"/>
              </a:rPr>
              <a:t>currency</a:t>
            </a:r>
            <a:endParaRPr sz="1333">
              <a:solidFill>
                <a:schemeClr val="dk2"/>
              </a:solidFill>
              <a:latin typeface="Roboto"/>
              <a:ea typeface="Roboto"/>
              <a:cs typeface="Roboto"/>
              <a:sym typeface="Roboto"/>
            </a:endParaRPr>
          </a:p>
        </p:txBody>
      </p:sp>
      <p:sp>
        <p:nvSpPr>
          <p:cNvPr id="238" name="Google Shape;238;p28"/>
          <p:cNvSpPr/>
          <p:nvPr/>
        </p:nvSpPr>
        <p:spPr>
          <a:xfrm>
            <a:off x="8517500" y="1991612"/>
            <a:ext cx="1487600" cy="819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Discovery of available cross-currency (FX) providers</a:t>
            </a:r>
            <a:endParaRPr sz="400">
              <a:latin typeface="Roboto"/>
              <a:ea typeface="Roboto"/>
              <a:cs typeface="Roboto"/>
              <a:sym typeface="Roboto"/>
            </a:endParaRPr>
          </a:p>
        </p:txBody>
      </p:sp>
      <p:sp>
        <p:nvSpPr>
          <p:cNvPr id="239" name="Google Shape;239;p28"/>
          <p:cNvSpPr/>
          <p:nvPr/>
        </p:nvSpPr>
        <p:spPr>
          <a:xfrm>
            <a:off x="10239985" y="2422351"/>
            <a:ext cx="1487600" cy="3888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Ability for FXPs to register  cross-currency services they offer</a:t>
            </a:r>
            <a:endParaRPr sz="400">
              <a:latin typeface="Roboto"/>
              <a:ea typeface="Roboto"/>
              <a:cs typeface="Roboto"/>
              <a:sym typeface="Roboto"/>
            </a:endParaRPr>
          </a:p>
        </p:txBody>
      </p:sp>
      <p:cxnSp>
        <p:nvCxnSpPr>
          <p:cNvPr id="240" name="Google Shape;240;p28"/>
          <p:cNvCxnSpPr/>
          <p:nvPr/>
        </p:nvCxnSpPr>
        <p:spPr>
          <a:xfrm rot="10800000" flipH="1">
            <a:off x="10111467" y="4042217"/>
            <a:ext cx="13600" cy="1522800"/>
          </a:xfrm>
          <a:prstGeom prst="straightConnector1">
            <a:avLst/>
          </a:prstGeom>
          <a:noFill/>
          <a:ln w="9525" cap="flat" cmpd="sng">
            <a:solidFill>
              <a:schemeClr val="dk2"/>
            </a:solidFill>
            <a:prstDash val="solid"/>
            <a:round/>
            <a:headEnd type="none" w="med" len="med"/>
            <a:tailEnd type="none" w="med" len="med"/>
          </a:ln>
        </p:spPr>
      </p:cxnSp>
      <p:sp>
        <p:nvSpPr>
          <p:cNvPr id="241" name="Google Shape;241;p28"/>
          <p:cNvSpPr txBox="1"/>
          <p:nvPr/>
        </p:nvSpPr>
        <p:spPr>
          <a:xfrm rot="-5400000">
            <a:off x="7924967" y="3362307"/>
            <a:ext cx="682800" cy="20512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333">
                <a:solidFill>
                  <a:schemeClr val="dk2"/>
                </a:solidFill>
                <a:latin typeface="Roboto"/>
                <a:ea typeface="Roboto"/>
                <a:cs typeface="Roboto"/>
                <a:sym typeface="Roboto"/>
              </a:rPr>
              <a:t>FRMS</a:t>
            </a:r>
            <a:endParaRPr sz="1333">
              <a:solidFill>
                <a:schemeClr val="dk2"/>
              </a:solidFill>
              <a:latin typeface="Roboto"/>
              <a:ea typeface="Roboto"/>
              <a:cs typeface="Roboto"/>
              <a:sym typeface="Roboto"/>
            </a:endParaRPr>
          </a:p>
        </p:txBody>
      </p:sp>
      <p:sp>
        <p:nvSpPr>
          <p:cNvPr id="242" name="Google Shape;242;p28"/>
          <p:cNvSpPr/>
          <p:nvPr/>
        </p:nvSpPr>
        <p:spPr>
          <a:xfrm>
            <a:off x="8568400" y="3076567"/>
            <a:ext cx="1487600" cy="615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Able to forward PII data and transaction requests to FRMS via Tazama</a:t>
            </a:r>
            <a:endParaRPr sz="800">
              <a:solidFill>
                <a:schemeClr val="dk1"/>
              </a:solidFill>
              <a:latin typeface="Roboto"/>
              <a:ea typeface="Roboto"/>
              <a:cs typeface="Roboto"/>
              <a:sym typeface="Roboto"/>
            </a:endParaRPr>
          </a:p>
          <a:p>
            <a:pPr marL="0" lvl="0" indent="0" algn="ctr" rtl="0">
              <a:spcBef>
                <a:spcPts val="0"/>
              </a:spcBef>
              <a:spcAft>
                <a:spcPts val="0"/>
              </a:spcAft>
              <a:buNone/>
            </a:pPr>
            <a:r>
              <a:rPr lang="en" sz="800">
                <a:solidFill>
                  <a:schemeClr val="dk1"/>
                </a:solidFill>
                <a:latin typeface="Roboto"/>
                <a:ea typeface="Roboto"/>
                <a:cs typeface="Roboto"/>
                <a:sym typeface="Roboto"/>
              </a:rPr>
              <a:t>Payment Platform Adapter</a:t>
            </a:r>
            <a:r>
              <a:rPr lang="en" sz="800">
                <a:latin typeface="Roboto"/>
                <a:ea typeface="Roboto"/>
                <a:cs typeface="Roboto"/>
                <a:sym typeface="Roboto"/>
              </a:rPr>
              <a:t> </a:t>
            </a:r>
            <a:endParaRPr sz="400">
              <a:latin typeface="Roboto"/>
              <a:ea typeface="Roboto"/>
              <a:cs typeface="Roboto"/>
              <a:sym typeface="Roboto"/>
            </a:endParaRPr>
          </a:p>
        </p:txBody>
      </p:sp>
      <p:cxnSp>
        <p:nvCxnSpPr>
          <p:cNvPr id="243" name="Google Shape;243;p28"/>
          <p:cNvCxnSpPr/>
          <p:nvPr/>
        </p:nvCxnSpPr>
        <p:spPr>
          <a:xfrm rot="10800000" flipH="1">
            <a:off x="8431800" y="3841117"/>
            <a:ext cx="3381600" cy="10800"/>
          </a:xfrm>
          <a:prstGeom prst="straightConnector1">
            <a:avLst/>
          </a:prstGeom>
          <a:noFill/>
          <a:ln w="9525" cap="flat" cmpd="sng">
            <a:solidFill>
              <a:schemeClr val="dk2"/>
            </a:solidFill>
            <a:prstDash val="solid"/>
            <a:round/>
            <a:headEnd type="none" w="med" len="med"/>
            <a:tailEnd type="none" w="med" len="med"/>
          </a:ln>
        </p:spPr>
      </p:cxnSp>
      <p:cxnSp>
        <p:nvCxnSpPr>
          <p:cNvPr id="244" name="Google Shape;244;p28"/>
          <p:cNvCxnSpPr/>
          <p:nvPr/>
        </p:nvCxnSpPr>
        <p:spPr>
          <a:xfrm rot="10800000" flipH="1">
            <a:off x="8471667" y="5711667"/>
            <a:ext cx="3381600" cy="10800"/>
          </a:xfrm>
          <a:prstGeom prst="straightConnector1">
            <a:avLst/>
          </a:prstGeom>
          <a:noFill/>
          <a:ln w="9525" cap="flat" cmpd="sng">
            <a:solidFill>
              <a:schemeClr val="dk2"/>
            </a:solidFill>
            <a:prstDash val="solid"/>
            <a:round/>
            <a:headEnd type="none" w="med" len="med"/>
            <a:tailEnd type="none" w="med" len="med"/>
          </a:ln>
        </p:spPr>
      </p:cxnSp>
      <p:sp>
        <p:nvSpPr>
          <p:cNvPr id="245" name="Google Shape;245;p28"/>
          <p:cNvSpPr/>
          <p:nvPr/>
        </p:nvSpPr>
        <p:spPr>
          <a:xfrm>
            <a:off x="10202909" y="5842233"/>
            <a:ext cx="1487600" cy="615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Allowing existing Core connection to present request as per </a:t>
            </a:r>
            <a:r>
              <a:rPr lang="en" sz="800" b="1">
                <a:latin typeface="Roboto"/>
                <a:ea typeface="Roboto"/>
                <a:cs typeface="Roboto"/>
                <a:sym typeface="Roboto"/>
              </a:rPr>
              <a:t>ISO 200022 for IIPS</a:t>
            </a:r>
            <a:r>
              <a:rPr lang="en" sz="800">
                <a:latin typeface="Roboto"/>
                <a:ea typeface="Roboto"/>
                <a:cs typeface="Roboto"/>
                <a:sym typeface="Roboto"/>
              </a:rPr>
              <a:t> protocol and patterns</a:t>
            </a:r>
            <a:endParaRPr sz="400">
              <a:latin typeface="Roboto"/>
              <a:ea typeface="Roboto"/>
              <a:cs typeface="Roboto"/>
              <a:sym typeface="Roboto"/>
            </a:endParaRPr>
          </a:p>
        </p:txBody>
      </p:sp>
      <p:sp>
        <p:nvSpPr>
          <p:cNvPr id="246" name="Google Shape;246;p28"/>
          <p:cNvSpPr txBox="1"/>
          <p:nvPr/>
        </p:nvSpPr>
        <p:spPr>
          <a:xfrm rot="-5400000">
            <a:off x="7805767" y="5977948"/>
            <a:ext cx="921200" cy="41024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333">
                <a:solidFill>
                  <a:schemeClr val="dk2"/>
                </a:solidFill>
                <a:latin typeface="Roboto"/>
                <a:ea typeface="Roboto"/>
                <a:cs typeface="Roboto"/>
                <a:sym typeface="Roboto"/>
              </a:rPr>
              <a:t>ISO 20022 for IIPS</a:t>
            </a:r>
            <a:endParaRPr sz="1333">
              <a:solidFill>
                <a:schemeClr val="dk2"/>
              </a:solidFill>
              <a:latin typeface="Roboto"/>
              <a:ea typeface="Roboto"/>
              <a:cs typeface="Roboto"/>
              <a:sym typeface="Roboto"/>
            </a:endParaRPr>
          </a:p>
        </p:txBody>
      </p:sp>
      <p:sp>
        <p:nvSpPr>
          <p:cNvPr id="247" name="Google Shape;247;p28"/>
          <p:cNvSpPr txBox="1"/>
          <p:nvPr/>
        </p:nvSpPr>
        <p:spPr>
          <a:xfrm rot="5400000">
            <a:off x="11186667" y="4554581"/>
            <a:ext cx="1215200" cy="41024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333">
                <a:solidFill>
                  <a:schemeClr val="dk2"/>
                </a:solidFill>
                <a:latin typeface="Roboto"/>
                <a:ea typeface="Roboto"/>
                <a:cs typeface="Roboto"/>
                <a:sym typeface="Roboto"/>
              </a:rPr>
              <a:t>Integrated DFPS Backend</a:t>
            </a:r>
            <a:endParaRPr sz="1333">
              <a:solidFill>
                <a:schemeClr val="dk2"/>
              </a:solidFill>
              <a:latin typeface="Roboto"/>
              <a:ea typeface="Roboto"/>
              <a:cs typeface="Roboto"/>
              <a:sym typeface="Roboto"/>
            </a:endParaRPr>
          </a:p>
        </p:txBody>
      </p:sp>
      <p:sp>
        <p:nvSpPr>
          <p:cNvPr id="248" name="Google Shape;248;p28"/>
          <p:cNvSpPr/>
          <p:nvPr/>
        </p:nvSpPr>
        <p:spPr>
          <a:xfrm>
            <a:off x="8568400" y="5842233"/>
            <a:ext cx="1487600" cy="615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Allowing Mojaloop to accept  </a:t>
            </a:r>
            <a:r>
              <a:rPr lang="en" sz="800" b="1">
                <a:latin typeface="Roboto"/>
                <a:ea typeface="Roboto"/>
                <a:cs typeface="Roboto"/>
                <a:sym typeface="Roboto"/>
              </a:rPr>
              <a:t>ISO 200022 for IIPS</a:t>
            </a:r>
            <a:r>
              <a:rPr lang="en" sz="800">
                <a:latin typeface="Roboto"/>
                <a:ea typeface="Roboto"/>
                <a:cs typeface="Roboto"/>
                <a:sym typeface="Roboto"/>
              </a:rPr>
              <a:t> messages and process that maintain the IIPS characteristics</a:t>
            </a:r>
            <a:endParaRPr sz="400">
              <a:latin typeface="Roboto"/>
              <a:ea typeface="Roboto"/>
              <a:cs typeface="Roboto"/>
              <a:sym typeface="Roboto"/>
            </a:endParaRPr>
          </a:p>
        </p:txBody>
      </p:sp>
      <p:sp>
        <p:nvSpPr>
          <p:cNvPr id="249" name="Google Shape;249;p28"/>
          <p:cNvSpPr/>
          <p:nvPr/>
        </p:nvSpPr>
        <p:spPr>
          <a:xfrm rot="5401980">
            <a:off x="10714715" y="4586589"/>
            <a:ext cx="694400" cy="492000"/>
          </a:xfrm>
          <a:prstGeom prst="round2SameRect">
            <a:avLst>
              <a:gd name="adj1" fmla="val 16667"/>
              <a:gd name="adj2" fmla="val 0"/>
            </a:avLst>
          </a:prstGeom>
          <a:solidFill>
            <a:srgbClr val="F4CCCC"/>
          </a:solidFill>
          <a:ln w="9525" cap="flat" cmpd="sng">
            <a:solidFill>
              <a:srgbClr val="FF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333">
                <a:latin typeface="Roboto"/>
                <a:ea typeface="Roboto"/>
                <a:cs typeface="Roboto"/>
                <a:sym typeface="Roboto"/>
              </a:rPr>
              <a:t>Core Adapter</a:t>
            </a:r>
            <a:endParaRPr sz="1333">
              <a:latin typeface="Roboto"/>
              <a:ea typeface="Roboto"/>
              <a:cs typeface="Roboto"/>
              <a:sym typeface="Roboto"/>
            </a:endParaRPr>
          </a:p>
        </p:txBody>
      </p:sp>
      <p:sp>
        <p:nvSpPr>
          <p:cNvPr id="250" name="Google Shape;250;p28"/>
          <p:cNvSpPr txBox="1"/>
          <p:nvPr/>
        </p:nvSpPr>
        <p:spPr>
          <a:xfrm>
            <a:off x="8568400" y="92034"/>
            <a:ext cx="3284800" cy="20512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Clr>
                <a:schemeClr val="dk1"/>
              </a:buClr>
              <a:buSzPts val="1100"/>
              <a:buFont typeface="Arial"/>
              <a:buNone/>
            </a:pPr>
            <a:r>
              <a:rPr lang="en" sz="1333" b="1">
                <a:solidFill>
                  <a:schemeClr val="dk2"/>
                </a:solidFill>
                <a:latin typeface="Roboto"/>
                <a:ea typeface="Roboto"/>
                <a:cs typeface="Roboto"/>
                <a:sym typeface="Roboto"/>
              </a:rPr>
              <a:t>Functional Enhancements</a:t>
            </a:r>
            <a:endParaRPr sz="1333" b="1">
              <a:solidFill>
                <a:schemeClr val="dk2"/>
              </a:solidFill>
              <a:latin typeface="Roboto"/>
              <a:ea typeface="Roboto"/>
              <a:cs typeface="Roboto"/>
              <a:sym typeface="Roboto"/>
            </a:endParaRPr>
          </a:p>
        </p:txBody>
      </p:sp>
      <p:sp>
        <p:nvSpPr>
          <p:cNvPr id="251" name="Google Shape;251;p28"/>
          <p:cNvSpPr/>
          <p:nvPr/>
        </p:nvSpPr>
        <p:spPr>
          <a:xfrm>
            <a:off x="10236692" y="1991600"/>
            <a:ext cx="1487600" cy="335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Payer selection of FXP from the discover service</a:t>
            </a:r>
            <a:endParaRPr sz="400">
              <a:latin typeface="Roboto"/>
              <a:ea typeface="Roboto"/>
              <a:cs typeface="Roboto"/>
              <a:sym typeface="Roboto"/>
            </a:endParaRPr>
          </a:p>
        </p:txBody>
      </p:sp>
      <p:sp>
        <p:nvSpPr>
          <p:cNvPr id="252" name="Google Shape;252;p28"/>
          <p:cNvSpPr/>
          <p:nvPr/>
        </p:nvSpPr>
        <p:spPr>
          <a:xfrm>
            <a:off x="10202900" y="1564900"/>
            <a:ext cx="1487600" cy="335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FXP can offer liquidity cover in destination currency to Payer </a:t>
            </a:r>
            <a:endParaRPr sz="400">
              <a:latin typeface="Roboto"/>
              <a:ea typeface="Roboto"/>
              <a:cs typeface="Roboto"/>
              <a:sym typeface="Roboto"/>
            </a:endParaRPr>
          </a:p>
        </p:txBody>
      </p:sp>
      <p:sp>
        <p:nvSpPr>
          <p:cNvPr id="253" name="Google Shape;253;p28"/>
          <p:cNvSpPr/>
          <p:nvPr/>
        </p:nvSpPr>
        <p:spPr>
          <a:xfrm>
            <a:off x="10202900" y="728300"/>
            <a:ext cx="1487600" cy="335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Visualisation of FX transactions that support Tech Ops</a:t>
            </a:r>
            <a:endParaRPr sz="400">
              <a:latin typeface="Roboto"/>
              <a:ea typeface="Roboto"/>
              <a:cs typeface="Roboto"/>
              <a:sym typeface="Roboto"/>
            </a:endParaRPr>
          </a:p>
        </p:txBody>
      </p:sp>
      <p:sp>
        <p:nvSpPr>
          <p:cNvPr id="254" name="Google Shape;254;p28"/>
          <p:cNvSpPr/>
          <p:nvPr/>
        </p:nvSpPr>
        <p:spPr>
          <a:xfrm>
            <a:off x="10292181" y="3070689"/>
            <a:ext cx="1487600" cy="615600"/>
          </a:xfrm>
          <a:prstGeom prst="roundRect">
            <a:avLst>
              <a:gd name="adj" fmla="val 16667"/>
            </a:avLst>
          </a:prstGeom>
          <a:solidFill>
            <a:srgbClr val="D9EAD3"/>
          </a:solidFill>
          <a:ln w="19050" cap="flat" cmpd="sng">
            <a:solidFill>
              <a:srgbClr val="B6D7A8"/>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KYC Data collected from FI back-end for population in FSPIOP/ISO 20022 for IIPS messages</a:t>
            </a:r>
            <a:endParaRPr sz="400">
              <a:latin typeface="Roboto"/>
              <a:ea typeface="Roboto"/>
              <a:cs typeface="Roboto"/>
              <a:sym typeface="Roboto"/>
            </a:endParaRPr>
          </a:p>
        </p:txBody>
      </p:sp>
      <p:sp>
        <p:nvSpPr>
          <p:cNvPr id="255" name="Google Shape;255;p28"/>
          <p:cNvSpPr/>
          <p:nvPr/>
        </p:nvSpPr>
        <p:spPr>
          <a:xfrm>
            <a:off x="8550233" y="1138200"/>
            <a:ext cx="1487600" cy="763600"/>
          </a:xfrm>
          <a:prstGeom prst="roundRect">
            <a:avLst>
              <a:gd name="adj" fmla="val 16667"/>
            </a:avLst>
          </a:prstGeom>
          <a:solidFill>
            <a:srgbClr val="F4CCCC"/>
          </a:solidFill>
          <a:ln w="19050" cap="flat" cmpd="sng">
            <a:solidFill>
              <a:srgbClr val="E06666"/>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Acquiring of currency cover by Payers from FXP to facilitate FX transactions</a:t>
            </a:r>
            <a:endParaRPr sz="400">
              <a:latin typeface="Roboto"/>
              <a:ea typeface="Roboto"/>
              <a:cs typeface="Roboto"/>
              <a:sym typeface="Roboto"/>
            </a:endParaRPr>
          </a:p>
        </p:txBody>
      </p:sp>
      <p:sp>
        <p:nvSpPr>
          <p:cNvPr id="256" name="Google Shape;256;p28"/>
          <p:cNvSpPr/>
          <p:nvPr/>
        </p:nvSpPr>
        <p:spPr>
          <a:xfrm>
            <a:off x="10202892" y="1138200"/>
            <a:ext cx="1487600" cy="335600"/>
          </a:xfrm>
          <a:prstGeom prst="roundRect">
            <a:avLst>
              <a:gd name="adj" fmla="val 16667"/>
            </a:avLst>
          </a:prstGeom>
          <a:solidFill>
            <a:srgbClr val="F4CCCC"/>
          </a:solidFill>
          <a:ln w="19050" cap="flat" cmpd="sng">
            <a:solidFill>
              <a:srgbClr val="E06666"/>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Payer can purchase liquidity cover for FX transactions</a:t>
            </a:r>
            <a:endParaRPr sz="400">
              <a:latin typeface="Roboto"/>
              <a:ea typeface="Roboto"/>
              <a:cs typeface="Roboto"/>
              <a:sym typeface="Roboto"/>
            </a:endParaRPr>
          </a:p>
        </p:txBody>
      </p:sp>
      <p:sp>
        <p:nvSpPr>
          <p:cNvPr id="257" name="Google Shape;257;p28"/>
          <p:cNvSpPr/>
          <p:nvPr/>
        </p:nvSpPr>
        <p:spPr>
          <a:xfrm>
            <a:off x="10202900" y="1564900"/>
            <a:ext cx="1487600" cy="335600"/>
          </a:xfrm>
          <a:prstGeom prst="roundRect">
            <a:avLst>
              <a:gd name="adj" fmla="val 16667"/>
            </a:avLst>
          </a:prstGeom>
          <a:solidFill>
            <a:srgbClr val="F4CCCC"/>
          </a:solidFill>
          <a:ln w="19050" cap="flat" cmpd="sng">
            <a:solidFill>
              <a:srgbClr val="E06666"/>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FXP can offer liquidity cover in destination currency to Payer </a:t>
            </a:r>
            <a:endParaRPr sz="400">
              <a:latin typeface="Roboto"/>
              <a:ea typeface="Roboto"/>
              <a:cs typeface="Roboto"/>
              <a:sym typeface="Roboto"/>
            </a:endParaRPr>
          </a:p>
        </p:txBody>
      </p:sp>
      <p:sp>
        <p:nvSpPr>
          <p:cNvPr id="258" name="Google Shape;258;p28"/>
          <p:cNvSpPr/>
          <p:nvPr/>
        </p:nvSpPr>
        <p:spPr>
          <a:xfrm>
            <a:off x="8570655" y="4022819"/>
            <a:ext cx="1487600" cy="430800"/>
          </a:xfrm>
          <a:prstGeom prst="roundRect">
            <a:avLst>
              <a:gd name="adj" fmla="val 16667"/>
            </a:avLst>
          </a:prstGeom>
          <a:solidFill>
            <a:srgbClr val="EA9999"/>
          </a:solidFill>
          <a:ln w="9525" cap="flat" cmpd="sng">
            <a:solidFill>
              <a:srgbClr val="CC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Inter-Scheme proxied transaction handling within Mojaloop Core Services</a:t>
            </a:r>
            <a:endParaRPr sz="400">
              <a:latin typeface="Roboto"/>
              <a:ea typeface="Roboto"/>
              <a:cs typeface="Roboto"/>
              <a:sym typeface="Roboto"/>
            </a:endParaRPr>
          </a:p>
        </p:txBody>
      </p:sp>
      <p:sp>
        <p:nvSpPr>
          <p:cNvPr id="259" name="Google Shape;259;p28"/>
          <p:cNvSpPr/>
          <p:nvPr/>
        </p:nvSpPr>
        <p:spPr>
          <a:xfrm>
            <a:off x="8570655" y="5138219"/>
            <a:ext cx="1487600" cy="454400"/>
          </a:xfrm>
          <a:prstGeom prst="roundRect">
            <a:avLst>
              <a:gd name="adj" fmla="val 16667"/>
            </a:avLst>
          </a:prstGeom>
          <a:solidFill>
            <a:srgbClr val="EA9999"/>
          </a:solidFill>
          <a:ln w="9525" cap="flat" cmpd="sng">
            <a:solidFill>
              <a:srgbClr val="CC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Multi-Scheme Certificate Distribution to support non-repudiation</a:t>
            </a:r>
            <a:endParaRPr sz="400">
              <a:latin typeface="Roboto"/>
              <a:ea typeface="Roboto"/>
              <a:cs typeface="Roboto"/>
              <a:sym typeface="Roboto"/>
            </a:endParaRPr>
          </a:p>
        </p:txBody>
      </p:sp>
      <p:sp>
        <p:nvSpPr>
          <p:cNvPr id="260" name="Google Shape;260;p28"/>
          <p:cNvSpPr/>
          <p:nvPr/>
        </p:nvSpPr>
        <p:spPr>
          <a:xfrm>
            <a:off x="8570655" y="4568919"/>
            <a:ext cx="1487600" cy="454000"/>
          </a:xfrm>
          <a:prstGeom prst="roundRect">
            <a:avLst>
              <a:gd name="adj" fmla="val 16667"/>
            </a:avLst>
          </a:prstGeom>
          <a:solidFill>
            <a:srgbClr val="EA9999"/>
          </a:solidFill>
          <a:ln w="9525" cap="flat" cmpd="sng">
            <a:solidFill>
              <a:srgbClr val="CC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Inter-Scheme </a:t>
            </a:r>
            <a:r>
              <a:rPr lang="en" sz="800" b="1">
                <a:latin typeface="Roboto"/>
                <a:ea typeface="Roboto"/>
                <a:cs typeface="Roboto"/>
                <a:sym typeface="Roboto"/>
              </a:rPr>
              <a:t>Proxy</a:t>
            </a:r>
            <a:r>
              <a:rPr lang="en" sz="800">
                <a:latin typeface="Roboto"/>
                <a:ea typeface="Roboto"/>
                <a:cs typeface="Roboto"/>
                <a:sym typeface="Roboto"/>
              </a:rPr>
              <a:t> for interconnection of IIPS compliant Schemes</a:t>
            </a:r>
            <a:endParaRPr sz="400">
              <a:latin typeface="Roboto"/>
              <a:ea typeface="Roboto"/>
              <a:cs typeface="Roboto"/>
              <a:sym typeface="Roboto"/>
            </a:endParaRPr>
          </a:p>
        </p:txBody>
      </p:sp>
      <p:sp>
        <p:nvSpPr>
          <p:cNvPr id="261" name="Google Shape;261;p28"/>
          <p:cNvSpPr/>
          <p:nvPr/>
        </p:nvSpPr>
        <p:spPr>
          <a:xfrm>
            <a:off x="10202909" y="5842233"/>
            <a:ext cx="1487600" cy="615600"/>
          </a:xfrm>
          <a:prstGeom prst="roundRect">
            <a:avLst>
              <a:gd name="adj" fmla="val 16667"/>
            </a:avLst>
          </a:prstGeom>
          <a:solidFill>
            <a:srgbClr val="FFF2CC"/>
          </a:solidFill>
          <a:ln w="19050" cap="flat" cmpd="sng">
            <a:solidFill>
              <a:srgbClr val="FFD966"/>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Allowing existing Core connection to present request as per </a:t>
            </a:r>
            <a:r>
              <a:rPr lang="en" sz="800" b="1">
                <a:latin typeface="Roboto"/>
                <a:ea typeface="Roboto"/>
                <a:cs typeface="Roboto"/>
                <a:sym typeface="Roboto"/>
              </a:rPr>
              <a:t>ISO 200022 for IIPS</a:t>
            </a:r>
            <a:r>
              <a:rPr lang="en" sz="800">
                <a:latin typeface="Roboto"/>
                <a:ea typeface="Roboto"/>
                <a:cs typeface="Roboto"/>
                <a:sym typeface="Roboto"/>
              </a:rPr>
              <a:t> protocol and patterns</a:t>
            </a:r>
            <a:endParaRPr sz="400">
              <a:latin typeface="Roboto"/>
              <a:ea typeface="Roboto"/>
              <a:cs typeface="Roboto"/>
              <a:sym typeface="Roboto"/>
            </a:endParaRPr>
          </a:p>
        </p:txBody>
      </p:sp>
      <p:sp>
        <p:nvSpPr>
          <p:cNvPr id="262" name="Google Shape;262;p28"/>
          <p:cNvSpPr/>
          <p:nvPr/>
        </p:nvSpPr>
        <p:spPr>
          <a:xfrm>
            <a:off x="8568400" y="5842233"/>
            <a:ext cx="1487600" cy="615600"/>
          </a:xfrm>
          <a:prstGeom prst="roundRect">
            <a:avLst>
              <a:gd name="adj" fmla="val 16667"/>
            </a:avLst>
          </a:prstGeom>
          <a:solidFill>
            <a:srgbClr val="FFF2CC"/>
          </a:solidFill>
          <a:ln w="19050" cap="flat" cmpd="sng">
            <a:solidFill>
              <a:srgbClr val="FFD966"/>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Allowing Mojaloop to accept  </a:t>
            </a:r>
            <a:r>
              <a:rPr lang="en" sz="800" b="1">
                <a:latin typeface="Roboto"/>
                <a:ea typeface="Roboto"/>
                <a:cs typeface="Roboto"/>
                <a:sym typeface="Roboto"/>
              </a:rPr>
              <a:t>ISO 200022 for IIPS</a:t>
            </a:r>
            <a:r>
              <a:rPr lang="en" sz="800">
                <a:latin typeface="Roboto"/>
                <a:ea typeface="Roboto"/>
                <a:cs typeface="Roboto"/>
                <a:sym typeface="Roboto"/>
              </a:rPr>
              <a:t> messages and process that maintain the IIPS characteristics</a:t>
            </a:r>
            <a:endParaRPr sz="400">
              <a:latin typeface="Roboto"/>
              <a:ea typeface="Roboto"/>
              <a:cs typeface="Roboto"/>
              <a:sym typeface="Roboto"/>
            </a:endParaRPr>
          </a:p>
        </p:txBody>
      </p:sp>
      <p:sp>
        <p:nvSpPr>
          <p:cNvPr id="263" name="Google Shape;263;p28"/>
          <p:cNvSpPr/>
          <p:nvPr/>
        </p:nvSpPr>
        <p:spPr>
          <a:xfrm>
            <a:off x="8567512" y="3074732"/>
            <a:ext cx="1487600" cy="615600"/>
          </a:xfrm>
          <a:prstGeom prst="roundRect">
            <a:avLst>
              <a:gd name="adj" fmla="val 16667"/>
            </a:avLst>
          </a:prstGeom>
          <a:solidFill>
            <a:srgbClr val="B6D7A8"/>
          </a:solidFill>
          <a:ln w="19050" cap="flat" cmpd="sng">
            <a:solidFill>
              <a:srgbClr val="93C47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Roboto"/>
                <a:ea typeface="Roboto"/>
                <a:cs typeface="Roboto"/>
                <a:sym typeface="Roboto"/>
              </a:rPr>
              <a:t>Able to forward PII data and transaction requests to FRMS via Tazama</a:t>
            </a:r>
            <a:endParaRPr sz="800">
              <a:solidFill>
                <a:schemeClr val="dk1"/>
              </a:solidFill>
              <a:latin typeface="Roboto"/>
              <a:ea typeface="Roboto"/>
              <a:cs typeface="Roboto"/>
              <a:sym typeface="Roboto"/>
            </a:endParaRPr>
          </a:p>
          <a:p>
            <a:pPr marL="0" lvl="0" indent="0" algn="ctr" rtl="0">
              <a:spcBef>
                <a:spcPts val="0"/>
              </a:spcBef>
              <a:spcAft>
                <a:spcPts val="0"/>
              </a:spcAft>
              <a:buNone/>
            </a:pPr>
            <a:r>
              <a:rPr lang="en" sz="800">
                <a:solidFill>
                  <a:schemeClr val="dk1"/>
                </a:solidFill>
                <a:latin typeface="Roboto"/>
                <a:ea typeface="Roboto"/>
                <a:cs typeface="Roboto"/>
                <a:sym typeface="Roboto"/>
              </a:rPr>
              <a:t>Payment Platform Adapter</a:t>
            </a:r>
            <a:r>
              <a:rPr lang="en" sz="800">
                <a:latin typeface="Roboto"/>
                <a:ea typeface="Roboto"/>
                <a:cs typeface="Roboto"/>
                <a:sym typeface="Roboto"/>
              </a:rPr>
              <a:t> </a:t>
            </a:r>
            <a:endParaRPr sz="400">
              <a:latin typeface="Roboto"/>
              <a:ea typeface="Roboto"/>
              <a:cs typeface="Roboto"/>
              <a:sym typeface="Roboto"/>
            </a:endParaRPr>
          </a:p>
        </p:txBody>
      </p:sp>
      <p:sp>
        <p:nvSpPr>
          <p:cNvPr id="264" name="Google Shape;264;p28"/>
          <p:cNvSpPr/>
          <p:nvPr/>
        </p:nvSpPr>
        <p:spPr>
          <a:xfrm>
            <a:off x="10207401" y="5855365"/>
            <a:ext cx="1487600" cy="615600"/>
          </a:xfrm>
          <a:prstGeom prst="roundRect">
            <a:avLst>
              <a:gd name="adj" fmla="val 16667"/>
            </a:avLst>
          </a:prstGeom>
          <a:solidFill>
            <a:srgbClr val="FFE599"/>
          </a:solidFill>
          <a:ln w="19050" cap="flat" cmpd="sng">
            <a:solidFill>
              <a:srgbClr val="F1C23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Allowing existing Core connection to present request as per </a:t>
            </a:r>
            <a:r>
              <a:rPr lang="en" sz="800" b="1">
                <a:latin typeface="Roboto"/>
                <a:ea typeface="Roboto"/>
                <a:cs typeface="Roboto"/>
                <a:sym typeface="Roboto"/>
              </a:rPr>
              <a:t>ISO 200022 for IIPS</a:t>
            </a:r>
            <a:r>
              <a:rPr lang="en" sz="800">
                <a:latin typeface="Roboto"/>
                <a:ea typeface="Roboto"/>
                <a:cs typeface="Roboto"/>
                <a:sym typeface="Roboto"/>
              </a:rPr>
              <a:t> protocol and patterns</a:t>
            </a:r>
            <a:endParaRPr sz="400">
              <a:latin typeface="Roboto"/>
              <a:ea typeface="Roboto"/>
              <a:cs typeface="Roboto"/>
              <a:sym typeface="Roboto"/>
            </a:endParaRPr>
          </a:p>
        </p:txBody>
      </p:sp>
      <p:sp>
        <p:nvSpPr>
          <p:cNvPr id="265" name="Google Shape;265;p28"/>
          <p:cNvSpPr/>
          <p:nvPr/>
        </p:nvSpPr>
        <p:spPr>
          <a:xfrm>
            <a:off x="8572892" y="5855365"/>
            <a:ext cx="1487600" cy="615600"/>
          </a:xfrm>
          <a:prstGeom prst="roundRect">
            <a:avLst>
              <a:gd name="adj" fmla="val 16667"/>
            </a:avLst>
          </a:prstGeom>
          <a:solidFill>
            <a:srgbClr val="FFE599"/>
          </a:solidFill>
          <a:ln w="19050" cap="flat" cmpd="sng">
            <a:solidFill>
              <a:srgbClr val="F1C23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Allowing Mojaloop to accept  </a:t>
            </a:r>
            <a:r>
              <a:rPr lang="en" sz="800" b="1">
                <a:latin typeface="Roboto"/>
                <a:ea typeface="Roboto"/>
                <a:cs typeface="Roboto"/>
                <a:sym typeface="Roboto"/>
              </a:rPr>
              <a:t>ISO 200022 for IIPS</a:t>
            </a:r>
            <a:r>
              <a:rPr lang="en" sz="800">
                <a:latin typeface="Roboto"/>
                <a:ea typeface="Roboto"/>
                <a:cs typeface="Roboto"/>
                <a:sym typeface="Roboto"/>
              </a:rPr>
              <a:t> messages and process that maintain the IIPS characteristics</a:t>
            </a:r>
            <a:endParaRPr sz="400">
              <a:latin typeface="Roboto"/>
              <a:ea typeface="Roboto"/>
              <a:cs typeface="Roboto"/>
              <a:sym typeface="Roboto"/>
            </a:endParaRPr>
          </a:p>
        </p:txBody>
      </p:sp>
      <p:sp>
        <p:nvSpPr>
          <p:cNvPr id="266" name="Google Shape;266;p28"/>
          <p:cNvSpPr/>
          <p:nvPr/>
        </p:nvSpPr>
        <p:spPr>
          <a:xfrm>
            <a:off x="8517500" y="1991612"/>
            <a:ext cx="1487600" cy="819600"/>
          </a:xfrm>
          <a:prstGeom prst="roundRect">
            <a:avLst>
              <a:gd name="adj" fmla="val 16667"/>
            </a:avLst>
          </a:prstGeom>
          <a:solidFill>
            <a:srgbClr val="C9DAF8"/>
          </a:solidFill>
          <a:ln w="19050" cap="flat" cmpd="sng">
            <a:solidFill>
              <a:srgbClr val="6D9EEB"/>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Discovery of available cross-currency (FX) providers connected to the Switch</a:t>
            </a:r>
            <a:endParaRPr sz="400">
              <a:latin typeface="Roboto"/>
              <a:ea typeface="Roboto"/>
              <a:cs typeface="Roboto"/>
              <a:sym typeface="Roboto"/>
            </a:endParaRPr>
          </a:p>
        </p:txBody>
      </p:sp>
      <p:sp>
        <p:nvSpPr>
          <p:cNvPr id="267" name="Google Shape;267;p28"/>
          <p:cNvSpPr/>
          <p:nvPr/>
        </p:nvSpPr>
        <p:spPr>
          <a:xfrm>
            <a:off x="10239985" y="2422351"/>
            <a:ext cx="1487600" cy="388800"/>
          </a:xfrm>
          <a:prstGeom prst="roundRect">
            <a:avLst>
              <a:gd name="adj" fmla="val 16667"/>
            </a:avLst>
          </a:prstGeom>
          <a:solidFill>
            <a:srgbClr val="C9DAF8"/>
          </a:solidFill>
          <a:ln w="19050" cap="flat" cmpd="sng">
            <a:solidFill>
              <a:srgbClr val="6D9EEB"/>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Ability for FXPs to register  cross-currency services they offer</a:t>
            </a:r>
            <a:endParaRPr sz="400">
              <a:latin typeface="Roboto"/>
              <a:ea typeface="Roboto"/>
              <a:cs typeface="Roboto"/>
              <a:sym typeface="Roboto"/>
            </a:endParaRPr>
          </a:p>
        </p:txBody>
      </p:sp>
      <p:sp>
        <p:nvSpPr>
          <p:cNvPr id="268" name="Google Shape;268;p28"/>
          <p:cNvSpPr/>
          <p:nvPr/>
        </p:nvSpPr>
        <p:spPr>
          <a:xfrm>
            <a:off x="10236692" y="1991600"/>
            <a:ext cx="1487600" cy="335600"/>
          </a:xfrm>
          <a:prstGeom prst="roundRect">
            <a:avLst>
              <a:gd name="adj" fmla="val 16667"/>
            </a:avLst>
          </a:prstGeom>
          <a:solidFill>
            <a:srgbClr val="C9DAF8"/>
          </a:solidFill>
          <a:ln w="19050" cap="flat" cmpd="sng">
            <a:solidFill>
              <a:srgbClr val="6D9EEB"/>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Payer selection of FXP from the discover service</a:t>
            </a:r>
            <a:endParaRPr sz="400">
              <a:latin typeface="Roboto"/>
              <a:ea typeface="Roboto"/>
              <a:cs typeface="Roboto"/>
              <a:sym typeface="Roboto"/>
            </a:endParaRPr>
          </a:p>
        </p:txBody>
      </p:sp>
      <p:sp>
        <p:nvSpPr>
          <p:cNvPr id="269" name="Google Shape;269;p28"/>
          <p:cNvSpPr/>
          <p:nvPr/>
        </p:nvSpPr>
        <p:spPr>
          <a:xfrm>
            <a:off x="10209339" y="734211"/>
            <a:ext cx="1487600" cy="335600"/>
          </a:xfrm>
          <a:prstGeom prst="roundRect">
            <a:avLst>
              <a:gd name="adj" fmla="val 16667"/>
            </a:avLst>
          </a:prstGeom>
          <a:solidFill>
            <a:srgbClr val="FFF2CC"/>
          </a:solidFill>
          <a:ln w="19050" cap="flat" cmpd="sng">
            <a:solidFill>
              <a:srgbClr val="FFFF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Visualisation of FX transactions that support Tech Ops</a:t>
            </a:r>
            <a:endParaRPr sz="400">
              <a:latin typeface="Roboto"/>
              <a:ea typeface="Roboto"/>
              <a:cs typeface="Roboto"/>
              <a:sym typeface="Roboto"/>
            </a:endParaRPr>
          </a:p>
        </p:txBody>
      </p:sp>
      <p:sp>
        <p:nvSpPr>
          <p:cNvPr id="270" name="Google Shape;270;p28"/>
          <p:cNvSpPr/>
          <p:nvPr/>
        </p:nvSpPr>
        <p:spPr>
          <a:xfrm>
            <a:off x="8577300" y="728300"/>
            <a:ext cx="1487600" cy="335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Visualisation of FX transactions that support Tech Ops</a:t>
            </a:r>
            <a:endParaRPr sz="400">
              <a:latin typeface="Roboto"/>
              <a:ea typeface="Roboto"/>
              <a:cs typeface="Roboto"/>
              <a:sym typeface="Roboto"/>
            </a:endParaRPr>
          </a:p>
        </p:txBody>
      </p:sp>
      <p:sp>
        <p:nvSpPr>
          <p:cNvPr id="271" name="Google Shape;271;p28"/>
          <p:cNvSpPr/>
          <p:nvPr/>
        </p:nvSpPr>
        <p:spPr>
          <a:xfrm>
            <a:off x="8572497" y="723920"/>
            <a:ext cx="1487600" cy="335600"/>
          </a:xfrm>
          <a:prstGeom prst="roundRect">
            <a:avLst>
              <a:gd name="adj" fmla="val 16667"/>
            </a:avLst>
          </a:prstGeom>
          <a:solidFill>
            <a:srgbClr val="FFF2CC"/>
          </a:solidFill>
          <a:ln w="19050" cap="flat" cmpd="sng">
            <a:solidFill>
              <a:srgbClr val="FFFF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Visualisation of FX transactions that support Hub Ops</a:t>
            </a:r>
            <a:endParaRPr sz="400">
              <a:latin typeface="Roboto"/>
              <a:ea typeface="Roboto"/>
              <a:cs typeface="Roboto"/>
              <a:sym typeface="Roboto"/>
            </a:endParaRPr>
          </a:p>
        </p:txBody>
      </p:sp>
      <p:pic>
        <p:nvPicPr>
          <p:cNvPr id="272" name="Google Shape;272;p28"/>
          <p:cNvPicPr preferRelativeResize="0"/>
          <p:nvPr/>
        </p:nvPicPr>
        <p:blipFill>
          <a:blip r:embed="rId2">
            <a:alphaModFix/>
          </a:blip>
          <a:stretch>
            <a:fillRect/>
          </a:stretch>
        </p:blipFill>
        <p:spPr>
          <a:xfrm>
            <a:off x="77374" y="92041"/>
            <a:ext cx="972495" cy="454400"/>
          </a:xfrm>
          <a:prstGeom prst="rect">
            <a:avLst/>
          </a:prstGeom>
          <a:noFill/>
          <a:ln>
            <a:noFill/>
          </a:ln>
        </p:spPr>
      </p:pic>
      <p:pic>
        <p:nvPicPr>
          <p:cNvPr id="273" name="Google Shape;273;p28"/>
          <p:cNvPicPr preferRelativeResize="0"/>
          <p:nvPr/>
        </p:nvPicPr>
        <p:blipFill rotWithShape="1">
          <a:blip r:embed="rId3">
            <a:alphaModFix/>
          </a:blip>
          <a:srcRect/>
          <a:stretch/>
        </p:blipFill>
        <p:spPr>
          <a:xfrm>
            <a:off x="77379" y="6172237"/>
            <a:ext cx="1829741" cy="615601"/>
          </a:xfrm>
          <a:prstGeom prst="rect">
            <a:avLst/>
          </a:prstGeom>
          <a:noFill/>
          <a:ln>
            <a:noFill/>
          </a:ln>
        </p:spPr>
      </p:pic>
    </p:spTree>
    <p:extLst>
      <p:ext uri="{BB962C8B-B14F-4D97-AF65-F5344CB8AC3E}">
        <p14:creationId xmlns:p14="http://schemas.microsoft.com/office/powerpoint/2010/main" val="99470734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74"/>
        <p:cNvGrpSpPr/>
        <p:nvPr/>
      </p:nvGrpSpPr>
      <p:grpSpPr>
        <a:xfrm>
          <a:off x="0" y="0"/>
          <a:ext cx="0" cy="0"/>
          <a:chOff x="0" y="0"/>
          <a:chExt cx="0" cy="0"/>
        </a:xfrm>
      </p:grpSpPr>
      <p:sp>
        <p:nvSpPr>
          <p:cNvPr id="275" name="Google Shape;275;p29"/>
          <p:cNvSpPr txBox="1">
            <a:spLocks noGrp="1"/>
          </p:cNvSpPr>
          <p:nvPr>
            <p:ph type="title"/>
          </p:nvPr>
        </p:nvSpPr>
        <p:spPr>
          <a:xfrm>
            <a:off x="415600" y="593367"/>
            <a:ext cx="83996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76" name="Google Shape;276;p2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pic>
        <p:nvPicPr>
          <p:cNvPr id="277" name="Google Shape;277;p29"/>
          <p:cNvPicPr preferRelativeResize="0"/>
          <p:nvPr/>
        </p:nvPicPr>
        <p:blipFill>
          <a:blip r:embed="rId2">
            <a:alphaModFix/>
          </a:blip>
          <a:stretch>
            <a:fillRect/>
          </a:stretch>
        </p:blipFill>
        <p:spPr>
          <a:xfrm>
            <a:off x="10081769" y="90233"/>
            <a:ext cx="1946433" cy="654832"/>
          </a:xfrm>
          <a:prstGeom prst="rect">
            <a:avLst/>
          </a:prstGeom>
          <a:noFill/>
          <a:ln>
            <a:noFill/>
          </a:ln>
        </p:spPr>
      </p:pic>
      <p:pic>
        <p:nvPicPr>
          <p:cNvPr id="278" name="Google Shape;278;p29"/>
          <p:cNvPicPr preferRelativeResize="0"/>
          <p:nvPr/>
        </p:nvPicPr>
        <p:blipFill>
          <a:blip r:embed="rId3">
            <a:alphaModFix/>
          </a:blip>
          <a:stretch>
            <a:fillRect/>
          </a:stretch>
        </p:blipFill>
        <p:spPr>
          <a:xfrm>
            <a:off x="281863" y="90221"/>
            <a:ext cx="922480" cy="431033"/>
          </a:xfrm>
          <a:prstGeom prst="rect">
            <a:avLst/>
          </a:prstGeom>
          <a:noFill/>
          <a:ln>
            <a:noFill/>
          </a:ln>
        </p:spPr>
      </p:pic>
    </p:spTree>
    <p:extLst>
      <p:ext uri="{BB962C8B-B14F-4D97-AF65-F5344CB8AC3E}">
        <p14:creationId xmlns:p14="http://schemas.microsoft.com/office/powerpoint/2010/main" val="202789774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3 1">
  <p:cSld name="Title only 3 1">
    <p:spTree>
      <p:nvGrpSpPr>
        <p:cNvPr id="1" name="Shape 279"/>
        <p:cNvGrpSpPr/>
        <p:nvPr/>
      </p:nvGrpSpPr>
      <p:grpSpPr>
        <a:xfrm>
          <a:off x="0" y="0"/>
          <a:ext cx="0" cy="0"/>
          <a:chOff x="0" y="0"/>
          <a:chExt cx="0" cy="0"/>
        </a:xfrm>
      </p:grpSpPr>
      <p:sp>
        <p:nvSpPr>
          <p:cNvPr id="280" name="Google Shape;280;p30"/>
          <p:cNvSpPr txBox="1">
            <a:spLocks noGrp="1"/>
          </p:cNvSpPr>
          <p:nvPr>
            <p:ph type="title"/>
          </p:nvPr>
        </p:nvSpPr>
        <p:spPr>
          <a:xfrm>
            <a:off x="1515867" y="90233"/>
            <a:ext cx="8399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Font typeface="Roboto"/>
              <a:buNone/>
              <a:defRPr>
                <a:latin typeface="Roboto"/>
                <a:ea typeface="Roboto"/>
                <a:cs typeface="Roboto"/>
                <a:sym typeface="Roboto"/>
              </a:defRPr>
            </a:lvl1pPr>
            <a:lvl2pPr lvl="1">
              <a:spcBef>
                <a:spcPts val="0"/>
              </a:spcBef>
              <a:spcAft>
                <a:spcPts val="0"/>
              </a:spcAft>
              <a:buSzPts val="2800"/>
              <a:buFont typeface="Roboto"/>
              <a:buNone/>
              <a:defRPr>
                <a:latin typeface="Roboto"/>
                <a:ea typeface="Roboto"/>
                <a:cs typeface="Roboto"/>
                <a:sym typeface="Roboto"/>
              </a:defRPr>
            </a:lvl2pPr>
            <a:lvl3pPr lvl="2">
              <a:spcBef>
                <a:spcPts val="0"/>
              </a:spcBef>
              <a:spcAft>
                <a:spcPts val="0"/>
              </a:spcAft>
              <a:buSzPts val="2800"/>
              <a:buFont typeface="Roboto"/>
              <a:buNone/>
              <a:defRPr>
                <a:latin typeface="Roboto"/>
                <a:ea typeface="Roboto"/>
                <a:cs typeface="Roboto"/>
                <a:sym typeface="Roboto"/>
              </a:defRPr>
            </a:lvl3pPr>
            <a:lvl4pPr lvl="3">
              <a:spcBef>
                <a:spcPts val="0"/>
              </a:spcBef>
              <a:spcAft>
                <a:spcPts val="0"/>
              </a:spcAft>
              <a:buSzPts val="2800"/>
              <a:buFont typeface="Roboto"/>
              <a:buNone/>
              <a:defRPr>
                <a:latin typeface="Roboto"/>
                <a:ea typeface="Roboto"/>
                <a:cs typeface="Roboto"/>
                <a:sym typeface="Roboto"/>
              </a:defRPr>
            </a:lvl4pPr>
            <a:lvl5pPr lvl="4">
              <a:spcBef>
                <a:spcPts val="0"/>
              </a:spcBef>
              <a:spcAft>
                <a:spcPts val="0"/>
              </a:spcAft>
              <a:buSzPts val="2800"/>
              <a:buFont typeface="Roboto"/>
              <a:buNone/>
              <a:defRPr>
                <a:latin typeface="Roboto"/>
                <a:ea typeface="Roboto"/>
                <a:cs typeface="Roboto"/>
                <a:sym typeface="Roboto"/>
              </a:defRPr>
            </a:lvl5pPr>
            <a:lvl6pPr lvl="5">
              <a:spcBef>
                <a:spcPts val="0"/>
              </a:spcBef>
              <a:spcAft>
                <a:spcPts val="0"/>
              </a:spcAft>
              <a:buSzPts val="2800"/>
              <a:buFont typeface="Roboto"/>
              <a:buNone/>
              <a:defRPr>
                <a:latin typeface="Roboto"/>
                <a:ea typeface="Roboto"/>
                <a:cs typeface="Roboto"/>
                <a:sym typeface="Roboto"/>
              </a:defRPr>
            </a:lvl6pPr>
            <a:lvl7pPr lvl="6">
              <a:spcBef>
                <a:spcPts val="0"/>
              </a:spcBef>
              <a:spcAft>
                <a:spcPts val="0"/>
              </a:spcAft>
              <a:buSzPts val="2800"/>
              <a:buFont typeface="Roboto"/>
              <a:buNone/>
              <a:defRPr>
                <a:latin typeface="Roboto"/>
                <a:ea typeface="Roboto"/>
                <a:cs typeface="Roboto"/>
                <a:sym typeface="Roboto"/>
              </a:defRPr>
            </a:lvl7pPr>
            <a:lvl8pPr lvl="7">
              <a:spcBef>
                <a:spcPts val="0"/>
              </a:spcBef>
              <a:spcAft>
                <a:spcPts val="0"/>
              </a:spcAft>
              <a:buSzPts val="2800"/>
              <a:buFont typeface="Roboto"/>
              <a:buNone/>
              <a:defRPr>
                <a:latin typeface="Roboto"/>
                <a:ea typeface="Roboto"/>
                <a:cs typeface="Roboto"/>
                <a:sym typeface="Roboto"/>
              </a:defRPr>
            </a:lvl8pPr>
            <a:lvl9pPr lvl="8">
              <a:spcBef>
                <a:spcPts val="0"/>
              </a:spcBef>
              <a:spcAft>
                <a:spcPts val="0"/>
              </a:spcAft>
              <a:buSzPts val="2800"/>
              <a:buFont typeface="Roboto"/>
              <a:buNone/>
              <a:defRPr>
                <a:latin typeface="Roboto"/>
                <a:ea typeface="Roboto"/>
                <a:cs typeface="Roboto"/>
                <a:sym typeface="Roboto"/>
              </a:defRPr>
            </a:lvl9pPr>
          </a:lstStyle>
          <a:p>
            <a:endParaRPr/>
          </a:p>
        </p:txBody>
      </p:sp>
      <p:sp>
        <p:nvSpPr>
          <p:cNvPr id="281" name="Google Shape;281;p3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atin typeface="Roboto"/>
                <a:ea typeface="Roboto"/>
                <a:cs typeface="Roboto"/>
                <a:sym typeface="Roboto"/>
              </a:defRPr>
            </a:lvl1pPr>
            <a:lvl2pPr lvl="1">
              <a:buNone/>
              <a:defRPr>
                <a:latin typeface="Roboto"/>
                <a:ea typeface="Roboto"/>
                <a:cs typeface="Roboto"/>
                <a:sym typeface="Roboto"/>
              </a:defRPr>
            </a:lvl2pPr>
            <a:lvl3pPr lvl="2">
              <a:buNone/>
              <a:defRPr>
                <a:latin typeface="Roboto"/>
                <a:ea typeface="Roboto"/>
                <a:cs typeface="Roboto"/>
                <a:sym typeface="Roboto"/>
              </a:defRPr>
            </a:lvl3pPr>
            <a:lvl4pPr lvl="3">
              <a:buNone/>
              <a:defRPr>
                <a:latin typeface="Roboto"/>
                <a:ea typeface="Roboto"/>
                <a:cs typeface="Roboto"/>
                <a:sym typeface="Roboto"/>
              </a:defRPr>
            </a:lvl4pPr>
            <a:lvl5pPr lvl="4">
              <a:buNone/>
              <a:defRPr>
                <a:latin typeface="Roboto"/>
                <a:ea typeface="Roboto"/>
                <a:cs typeface="Roboto"/>
                <a:sym typeface="Roboto"/>
              </a:defRPr>
            </a:lvl5pPr>
            <a:lvl6pPr lvl="5">
              <a:buNone/>
              <a:defRPr>
                <a:latin typeface="Roboto"/>
                <a:ea typeface="Roboto"/>
                <a:cs typeface="Roboto"/>
                <a:sym typeface="Roboto"/>
              </a:defRPr>
            </a:lvl6pPr>
            <a:lvl7pPr lvl="6">
              <a:buNone/>
              <a:defRPr>
                <a:latin typeface="Roboto"/>
                <a:ea typeface="Roboto"/>
                <a:cs typeface="Roboto"/>
                <a:sym typeface="Roboto"/>
              </a:defRPr>
            </a:lvl7pPr>
            <a:lvl8pPr lvl="7">
              <a:buNone/>
              <a:defRPr>
                <a:latin typeface="Roboto"/>
                <a:ea typeface="Roboto"/>
                <a:cs typeface="Roboto"/>
                <a:sym typeface="Roboto"/>
              </a:defRPr>
            </a:lvl8pPr>
            <a:lvl9pPr lvl="8">
              <a:buNone/>
              <a:defRPr>
                <a:latin typeface="Roboto"/>
                <a:ea typeface="Roboto"/>
                <a:cs typeface="Roboto"/>
                <a:sym typeface="Roboto"/>
              </a:defRPr>
            </a:lvl9pPr>
          </a:lstStyle>
          <a:p>
            <a:fld id="{00000000-1234-1234-1234-123412341234}" type="slidenum">
              <a:rPr lang="en" smtClean="0"/>
              <a:pPr/>
              <a:t>‹#›</a:t>
            </a:fld>
            <a:endParaRPr lang="en"/>
          </a:p>
        </p:txBody>
      </p:sp>
      <p:pic>
        <p:nvPicPr>
          <p:cNvPr id="282" name="Google Shape;282;p30"/>
          <p:cNvPicPr preferRelativeResize="0"/>
          <p:nvPr/>
        </p:nvPicPr>
        <p:blipFill>
          <a:blip r:embed="rId2">
            <a:alphaModFix/>
          </a:blip>
          <a:stretch>
            <a:fillRect/>
          </a:stretch>
        </p:blipFill>
        <p:spPr>
          <a:xfrm>
            <a:off x="10081769" y="90233"/>
            <a:ext cx="1946433" cy="654832"/>
          </a:xfrm>
          <a:prstGeom prst="rect">
            <a:avLst/>
          </a:prstGeom>
          <a:noFill/>
          <a:ln>
            <a:noFill/>
          </a:ln>
        </p:spPr>
      </p:pic>
      <p:pic>
        <p:nvPicPr>
          <p:cNvPr id="283" name="Google Shape;283;p30"/>
          <p:cNvPicPr preferRelativeResize="0"/>
          <p:nvPr/>
        </p:nvPicPr>
        <p:blipFill>
          <a:blip r:embed="rId3">
            <a:alphaModFix/>
          </a:blip>
          <a:stretch>
            <a:fillRect/>
          </a:stretch>
        </p:blipFill>
        <p:spPr>
          <a:xfrm>
            <a:off x="281863" y="90221"/>
            <a:ext cx="922480" cy="431033"/>
          </a:xfrm>
          <a:prstGeom prst="rect">
            <a:avLst/>
          </a:prstGeom>
          <a:noFill/>
          <a:ln>
            <a:noFill/>
          </a:ln>
        </p:spPr>
      </p:pic>
      <p:grpSp>
        <p:nvGrpSpPr>
          <p:cNvPr id="284" name="Google Shape;284;p30"/>
          <p:cNvGrpSpPr/>
          <p:nvPr/>
        </p:nvGrpSpPr>
        <p:grpSpPr>
          <a:xfrm>
            <a:off x="1044434" y="1029434"/>
            <a:ext cx="10103133" cy="3164833"/>
            <a:chOff x="783325" y="772075"/>
            <a:chExt cx="7577350" cy="2373625"/>
          </a:xfrm>
        </p:grpSpPr>
        <p:grpSp>
          <p:nvGrpSpPr>
            <p:cNvPr id="285" name="Google Shape;285;p30"/>
            <p:cNvGrpSpPr/>
            <p:nvPr/>
          </p:nvGrpSpPr>
          <p:grpSpPr>
            <a:xfrm>
              <a:off x="4726475" y="1156400"/>
              <a:ext cx="3634200" cy="1989300"/>
              <a:chOff x="4726475" y="1156400"/>
              <a:chExt cx="3634200" cy="1989300"/>
            </a:xfrm>
          </p:grpSpPr>
          <p:sp>
            <p:nvSpPr>
              <p:cNvPr id="286" name="Google Shape;286;p30"/>
              <p:cNvSpPr/>
              <p:nvPr/>
            </p:nvSpPr>
            <p:spPr>
              <a:xfrm>
                <a:off x="4726475" y="1156400"/>
                <a:ext cx="3634200" cy="1989300"/>
              </a:xfrm>
              <a:prstGeom prst="flowChartDelay">
                <a:avLst/>
              </a:prstGeom>
              <a:solidFill>
                <a:srgbClr val="00517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87" name="Google Shape;287;p30"/>
              <p:cNvSpPr txBox="1"/>
              <p:nvPr/>
            </p:nvSpPr>
            <p:spPr>
              <a:xfrm>
                <a:off x="6554525" y="1227975"/>
                <a:ext cx="1367100" cy="41547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lt1"/>
                    </a:solidFill>
                    <a:latin typeface="Roboto"/>
                    <a:ea typeface="Roboto"/>
                    <a:cs typeface="Roboto"/>
                    <a:sym typeface="Roboto"/>
                  </a:rPr>
                  <a:t>MWK</a:t>
                </a:r>
                <a:endParaRPr sz="2400">
                  <a:solidFill>
                    <a:schemeClr val="lt1"/>
                  </a:solidFill>
                  <a:latin typeface="Roboto"/>
                  <a:ea typeface="Roboto"/>
                  <a:cs typeface="Roboto"/>
                  <a:sym typeface="Roboto"/>
                </a:endParaRPr>
              </a:p>
            </p:txBody>
          </p:sp>
        </p:grpSp>
        <p:grpSp>
          <p:nvGrpSpPr>
            <p:cNvPr id="288" name="Google Shape;288;p30"/>
            <p:cNvGrpSpPr/>
            <p:nvPr/>
          </p:nvGrpSpPr>
          <p:grpSpPr>
            <a:xfrm>
              <a:off x="783325" y="1156400"/>
              <a:ext cx="3456000" cy="1989300"/>
              <a:chOff x="783325" y="1156400"/>
              <a:chExt cx="3456000" cy="1989300"/>
            </a:xfrm>
          </p:grpSpPr>
          <p:sp>
            <p:nvSpPr>
              <p:cNvPr id="289" name="Google Shape;289;p30"/>
              <p:cNvSpPr/>
              <p:nvPr/>
            </p:nvSpPr>
            <p:spPr>
              <a:xfrm rot="10800000">
                <a:off x="783325" y="1156400"/>
                <a:ext cx="3456000" cy="1989300"/>
              </a:xfrm>
              <a:prstGeom prst="flowChartDelay">
                <a:avLst/>
              </a:prstGeom>
              <a:solidFill>
                <a:srgbClr val="1780A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90" name="Google Shape;290;p30"/>
              <p:cNvSpPr txBox="1"/>
              <p:nvPr/>
            </p:nvSpPr>
            <p:spPr>
              <a:xfrm>
                <a:off x="1734000" y="1227975"/>
                <a:ext cx="1367100" cy="41547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lt1"/>
                    </a:solidFill>
                    <a:latin typeface="Roboto"/>
                    <a:ea typeface="Roboto"/>
                    <a:cs typeface="Roboto"/>
                    <a:sym typeface="Roboto"/>
                  </a:rPr>
                  <a:t>ZMW</a:t>
                </a:r>
                <a:endParaRPr sz="2400">
                  <a:solidFill>
                    <a:schemeClr val="lt1"/>
                  </a:solidFill>
                  <a:latin typeface="Roboto"/>
                  <a:ea typeface="Roboto"/>
                  <a:cs typeface="Roboto"/>
                  <a:sym typeface="Roboto"/>
                </a:endParaRPr>
              </a:p>
            </p:txBody>
          </p:sp>
        </p:grpSp>
        <p:sp>
          <p:nvSpPr>
            <p:cNvPr id="291" name="Google Shape;291;p30"/>
            <p:cNvSpPr/>
            <p:nvPr/>
          </p:nvSpPr>
          <p:spPr>
            <a:xfrm>
              <a:off x="3637275" y="772075"/>
              <a:ext cx="1714500" cy="2190000"/>
            </a:xfrm>
            <a:prstGeom prst="rect">
              <a:avLst/>
            </a:prstGeom>
            <a:solidFill>
              <a:srgbClr val="EEEEEE">
                <a:alpha val="4684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267" b="1">
                  <a:latin typeface="Roboto"/>
                  <a:ea typeface="Roboto"/>
                  <a:cs typeface="Roboto"/>
                  <a:sym typeface="Roboto"/>
                </a:rPr>
                <a:t>DRPP</a:t>
              </a:r>
              <a:endParaRPr sz="2267" b="1">
                <a:latin typeface="Roboto"/>
                <a:ea typeface="Roboto"/>
                <a:cs typeface="Roboto"/>
                <a:sym typeface="Roboto"/>
              </a:endParaRPr>
            </a:p>
          </p:txBody>
        </p:sp>
        <p:sp>
          <p:nvSpPr>
            <p:cNvPr id="292" name="Google Shape;292;p30"/>
            <p:cNvSpPr/>
            <p:nvPr/>
          </p:nvSpPr>
          <p:spPr>
            <a:xfrm>
              <a:off x="3826300" y="2006900"/>
              <a:ext cx="1367100" cy="323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33">
                  <a:latin typeface="Roboto"/>
                  <a:ea typeface="Roboto"/>
                  <a:cs typeface="Roboto"/>
                  <a:sym typeface="Roboto"/>
                </a:rPr>
                <a:t>Foreign Exchange Provider</a:t>
              </a:r>
              <a:endParaRPr sz="1333">
                <a:latin typeface="Roboto"/>
                <a:ea typeface="Roboto"/>
                <a:cs typeface="Roboto"/>
                <a:sym typeface="Roboto"/>
              </a:endParaRPr>
            </a:p>
          </p:txBody>
        </p:sp>
        <p:grpSp>
          <p:nvGrpSpPr>
            <p:cNvPr id="293" name="Google Shape;293;p30"/>
            <p:cNvGrpSpPr/>
            <p:nvPr/>
          </p:nvGrpSpPr>
          <p:grpSpPr>
            <a:xfrm>
              <a:off x="1649000" y="1296150"/>
              <a:ext cx="5806125" cy="1731287"/>
              <a:chOff x="1649000" y="1296150"/>
              <a:chExt cx="5806125" cy="1731287"/>
            </a:xfrm>
          </p:grpSpPr>
          <p:sp>
            <p:nvSpPr>
              <p:cNvPr id="294" name="Google Shape;294;p30"/>
              <p:cNvSpPr/>
              <p:nvPr/>
            </p:nvSpPr>
            <p:spPr>
              <a:xfrm>
                <a:off x="5568323" y="1347251"/>
                <a:ext cx="986202" cy="1680156"/>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95" name="Google Shape;295;p30"/>
              <p:cNvSpPr/>
              <p:nvPr/>
            </p:nvSpPr>
            <p:spPr>
              <a:xfrm>
                <a:off x="1649000" y="1757925"/>
                <a:ext cx="816300" cy="1052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467">
                    <a:latin typeface="Roboto"/>
                    <a:ea typeface="Roboto"/>
                    <a:cs typeface="Roboto"/>
                    <a:sym typeface="Roboto"/>
                  </a:rPr>
                  <a:t>Airtel</a:t>
                </a:r>
                <a:endParaRPr sz="1467">
                  <a:latin typeface="Roboto"/>
                  <a:ea typeface="Roboto"/>
                  <a:cs typeface="Roboto"/>
                  <a:sym typeface="Roboto"/>
                </a:endParaRPr>
              </a:p>
              <a:p>
                <a:pPr marL="0" lvl="0" indent="0" algn="l" rtl="0">
                  <a:spcBef>
                    <a:spcPts val="0"/>
                  </a:spcBef>
                  <a:spcAft>
                    <a:spcPts val="0"/>
                  </a:spcAft>
                  <a:buNone/>
                </a:pPr>
                <a:r>
                  <a:rPr lang="en" sz="1467">
                    <a:latin typeface="Roboto"/>
                    <a:ea typeface="Roboto"/>
                    <a:cs typeface="Roboto"/>
                    <a:sym typeface="Roboto"/>
                  </a:rPr>
                  <a:t>FSP</a:t>
                </a:r>
                <a:endParaRPr sz="1467">
                  <a:latin typeface="Roboto"/>
                  <a:ea typeface="Roboto"/>
                  <a:cs typeface="Roboto"/>
                  <a:sym typeface="Roboto"/>
                </a:endParaRPr>
              </a:p>
            </p:txBody>
          </p:sp>
          <p:sp>
            <p:nvSpPr>
              <p:cNvPr id="296" name="Google Shape;296;p30"/>
              <p:cNvSpPr/>
              <p:nvPr/>
            </p:nvSpPr>
            <p:spPr>
              <a:xfrm>
                <a:off x="6554525" y="1856225"/>
                <a:ext cx="900600" cy="89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467">
                    <a:latin typeface="Roboto"/>
                    <a:ea typeface="Roboto"/>
                    <a:cs typeface="Roboto"/>
                    <a:sym typeface="Roboto"/>
                  </a:rPr>
                  <a:t>NBM</a:t>
                </a:r>
                <a:endParaRPr sz="1467">
                  <a:latin typeface="Roboto"/>
                  <a:ea typeface="Roboto"/>
                  <a:cs typeface="Roboto"/>
                  <a:sym typeface="Roboto"/>
                </a:endParaRPr>
              </a:p>
              <a:p>
                <a:pPr marL="0" lvl="0" indent="0" algn="r" rtl="0">
                  <a:spcBef>
                    <a:spcPts val="0"/>
                  </a:spcBef>
                  <a:spcAft>
                    <a:spcPts val="0"/>
                  </a:spcAft>
                  <a:buNone/>
                </a:pPr>
                <a:r>
                  <a:rPr lang="en" sz="1467">
                    <a:latin typeface="Roboto"/>
                    <a:ea typeface="Roboto"/>
                    <a:cs typeface="Roboto"/>
                    <a:sym typeface="Roboto"/>
                  </a:rPr>
                  <a:t>FSP</a:t>
                </a:r>
                <a:endParaRPr sz="1467">
                  <a:latin typeface="Roboto"/>
                  <a:ea typeface="Roboto"/>
                  <a:cs typeface="Roboto"/>
                  <a:sym typeface="Roboto"/>
                </a:endParaRPr>
              </a:p>
            </p:txBody>
          </p:sp>
          <p:sp>
            <p:nvSpPr>
              <p:cNvPr id="297" name="Google Shape;297;p30"/>
              <p:cNvSpPr/>
              <p:nvPr/>
            </p:nvSpPr>
            <p:spPr>
              <a:xfrm>
                <a:off x="2465150" y="1347281"/>
                <a:ext cx="986202" cy="1680156"/>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endParaRPr sz="2400">
                  <a:latin typeface="Roboto"/>
                  <a:ea typeface="Roboto"/>
                  <a:cs typeface="Roboto"/>
                  <a:sym typeface="Roboto"/>
                </a:endParaRPr>
              </a:p>
            </p:txBody>
          </p:sp>
          <p:sp>
            <p:nvSpPr>
              <p:cNvPr id="298" name="Google Shape;298;p30"/>
              <p:cNvSpPr txBox="1"/>
              <p:nvPr/>
            </p:nvSpPr>
            <p:spPr>
              <a:xfrm>
                <a:off x="2543000" y="1296150"/>
                <a:ext cx="816300" cy="55397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200">
                    <a:solidFill>
                      <a:srgbClr val="44546A"/>
                    </a:solidFill>
                    <a:latin typeface="Roboto"/>
                    <a:ea typeface="Roboto"/>
                    <a:cs typeface="Roboto"/>
                    <a:sym typeface="Roboto"/>
                  </a:rPr>
                  <a:t>[ Emulated ] National</a:t>
                </a:r>
                <a:endParaRPr sz="1200">
                  <a:solidFill>
                    <a:srgbClr val="44546A"/>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1200">
                    <a:solidFill>
                      <a:srgbClr val="44546A"/>
                    </a:solidFill>
                    <a:latin typeface="Roboto"/>
                    <a:ea typeface="Roboto"/>
                    <a:cs typeface="Roboto"/>
                    <a:sym typeface="Roboto"/>
                  </a:rPr>
                  <a:t>IIPS </a:t>
                </a:r>
                <a:endParaRPr sz="1467">
                  <a:solidFill>
                    <a:schemeClr val="dk2"/>
                  </a:solidFill>
                  <a:latin typeface="Roboto"/>
                  <a:ea typeface="Roboto"/>
                  <a:cs typeface="Roboto"/>
                  <a:sym typeface="Roboto"/>
                </a:endParaRPr>
              </a:p>
            </p:txBody>
          </p:sp>
          <p:sp>
            <p:nvSpPr>
              <p:cNvPr id="299" name="Google Shape;299;p30"/>
              <p:cNvSpPr txBox="1"/>
              <p:nvPr/>
            </p:nvSpPr>
            <p:spPr>
              <a:xfrm>
                <a:off x="5654100" y="1296151"/>
                <a:ext cx="816300" cy="55397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1200">
                    <a:solidFill>
                      <a:srgbClr val="44546A"/>
                    </a:solidFill>
                    <a:latin typeface="Roboto"/>
                    <a:ea typeface="Roboto"/>
                    <a:cs typeface="Roboto"/>
                    <a:sym typeface="Roboto"/>
                  </a:rPr>
                  <a:t>[ Emulated ] National</a:t>
                </a:r>
                <a:endParaRPr sz="1200">
                  <a:solidFill>
                    <a:srgbClr val="44546A"/>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1200">
                    <a:solidFill>
                      <a:srgbClr val="44546A"/>
                    </a:solidFill>
                    <a:latin typeface="Roboto"/>
                    <a:ea typeface="Roboto"/>
                    <a:cs typeface="Roboto"/>
                    <a:sym typeface="Roboto"/>
                  </a:rPr>
                  <a:t>IIPS </a:t>
                </a:r>
                <a:endParaRPr sz="1467">
                  <a:solidFill>
                    <a:schemeClr val="dk2"/>
                  </a:solidFill>
                  <a:latin typeface="Roboto"/>
                  <a:ea typeface="Roboto"/>
                  <a:cs typeface="Roboto"/>
                  <a:sym typeface="Roboto"/>
                </a:endParaRPr>
              </a:p>
            </p:txBody>
          </p:sp>
        </p:grpSp>
        <p:grpSp>
          <p:nvGrpSpPr>
            <p:cNvPr id="300" name="Google Shape;300;p30"/>
            <p:cNvGrpSpPr/>
            <p:nvPr/>
          </p:nvGrpSpPr>
          <p:grpSpPr>
            <a:xfrm>
              <a:off x="1017786" y="1681100"/>
              <a:ext cx="7032014" cy="964087"/>
              <a:chOff x="1017786" y="1681100"/>
              <a:chExt cx="7032014" cy="964087"/>
            </a:xfrm>
          </p:grpSpPr>
          <p:sp>
            <p:nvSpPr>
              <p:cNvPr id="301" name="Google Shape;301;p30"/>
              <p:cNvSpPr/>
              <p:nvPr/>
            </p:nvSpPr>
            <p:spPr>
              <a:xfrm>
                <a:off x="1022300" y="1681100"/>
                <a:ext cx="626700" cy="939900"/>
              </a:xfrm>
              <a:prstGeom prst="ellipse">
                <a:avLst/>
              </a:prstGeom>
              <a:solidFill>
                <a:srgbClr val="EEEEEE">
                  <a:alpha val="474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pic>
            <p:nvPicPr>
              <p:cNvPr id="302" name="Google Shape;302;p30" title="Vector for free use: 2D Cell Phone"/>
              <p:cNvPicPr preferRelativeResize="0"/>
              <p:nvPr/>
            </p:nvPicPr>
            <p:blipFill>
              <a:blip r:embed="rId4">
                <a:alphaModFix/>
              </a:blip>
              <a:stretch>
                <a:fillRect/>
              </a:stretch>
            </p:blipFill>
            <p:spPr>
              <a:xfrm>
                <a:off x="1017786" y="1856236"/>
                <a:ext cx="626700" cy="626700"/>
              </a:xfrm>
              <a:prstGeom prst="rect">
                <a:avLst/>
              </a:prstGeom>
              <a:noFill/>
              <a:ln>
                <a:noFill/>
              </a:ln>
            </p:spPr>
          </p:pic>
          <p:sp>
            <p:nvSpPr>
              <p:cNvPr id="303" name="Google Shape;303;p30"/>
              <p:cNvSpPr/>
              <p:nvPr/>
            </p:nvSpPr>
            <p:spPr>
              <a:xfrm>
                <a:off x="7423100" y="1681100"/>
                <a:ext cx="626700" cy="939900"/>
              </a:xfrm>
              <a:prstGeom prst="ellipse">
                <a:avLst/>
              </a:prstGeom>
              <a:solidFill>
                <a:srgbClr val="EEEEEE">
                  <a:alpha val="474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latin typeface="Roboto"/>
                  <a:ea typeface="Roboto"/>
                  <a:cs typeface="Roboto"/>
                  <a:sym typeface="Roboto"/>
                </a:endParaRPr>
              </a:p>
            </p:txBody>
          </p:sp>
          <p:pic>
            <p:nvPicPr>
              <p:cNvPr id="304" name="Google Shape;304;p30" title="Vector for free use: 2D Cell Phone"/>
              <p:cNvPicPr preferRelativeResize="0"/>
              <p:nvPr/>
            </p:nvPicPr>
            <p:blipFill>
              <a:blip r:embed="rId4">
                <a:alphaModFix/>
              </a:blip>
              <a:stretch>
                <a:fillRect/>
              </a:stretch>
            </p:blipFill>
            <p:spPr>
              <a:xfrm>
                <a:off x="7418586" y="1856236"/>
                <a:ext cx="626700" cy="626700"/>
              </a:xfrm>
              <a:prstGeom prst="rect">
                <a:avLst/>
              </a:prstGeom>
              <a:noFill/>
              <a:ln>
                <a:noFill/>
              </a:ln>
            </p:spPr>
          </p:pic>
          <p:cxnSp>
            <p:nvCxnSpPr>
              <p:cNvPr id="305" name="Google Shape;305;p30"/>
              <p:cNvCxnSpPr/>
              <p:nvPr/>
            </p:nvCxnSpPr>
            <p:spPr>
              <a:xfrm rot="10800000" flipH="1">
                <a:off x="2236625" y="1925787"/>
                <a:ext cx="4615800" cy="33600"/>
              </a:xfrm>
              <a:prstGeom prst="straightConnector1">
                <a:avLst/>
              </a:prstGeom>
              <a:noFill/>
              <a:ln w="19050" cap="flat" cmpd="sng">
                <a:solidFill>
                  <a:schemeClr val="dk2"/>
                </a:solidFill>
                <a:prstDash val="solid"/>
                <a:round/>
                <a:headEnd type="oval" w="med" len="med"/>
                <a:tailEnd type="triangle" w="med" len="med"/>
              </a:ln>
            </p:spPr>
          </p:cxnSp>
          <p:cxnSp>
            <p:nvCxnSpPr>
              <p:cNvPr id="306" name="Google Shape;306;p30"/>
              <p:cNvCxnSpPr/>
              <p:nvPr/>
            </p:nvCxnSpPr>
            <p:spPr>
              <a:xfrm rot="10800000" flipH="1">
                <a:off x="2236625" y="2174487"/>
                <a:ext cx="1750200" cy="13500"/>
              </a:xfrm>
              <a:prstGeom prst="straightConnector1">
                <a:avLst/>
              </a:prstGeom>
              <a:noFill/>
              <a:ln w="19050" cap="flat" cmpd="sng">
                <a:solidFill>
                  <a:schemeClr val="dk2"/>
                </a:solidFill>
                <a:prstDash val="solid"/>
                <a:round/>
                <a:headEnd type="oval" w="med" len="med"/>
                <a:tailEnd type="triangle" w="med" len="med"/>
              </a:ln>
            </p:spPr>
          </p:cxnSp>
          <p:cxnSp>
            <p:nvCxnSpPr>
              <p:cNvPr id="307" name="Google Shape;307;p30"/>
              <p:cNvCxnSpPr/>
              <p:nvPr/>
            </p:nvCxnSpPr>
            <p:spPr>
              <a:xfrm rot="10800000" flipH="1">
                <a:off x="2236625" y="2382987"/>
                <a:ext cx="4615800" cy="33600"/>
              </a:xfrm>
              <a:prstGeom prst="straightConnector1">
                <a:avLst/>
              </a:prstGeom>
              <a:noFill/>
              <a:ln w="19050" cap="flat" cmpd="sng">
                <a:solidFill>
                  <a:schemeClr val="dk2"/>
                </a:solidFill>
                <a:prstDash val="solid"/>
                <a:round/>
                <a:headEnd type="oval" w="med" len="med"/>
                <a:tailEnd type="triangle" w="med" len="med"/>
              </a:ln>
            </p:spPr>
          </p:cxnSp>
          <p:cxnSp>
            <p:nvCxnSpPr>
              <p:cNvPr id="308" name="Google Shape;308;p30"/>
              <p:cNvCxnSpPr/>
              <p:nvPr/>
            </p:nvCxnSpPr>
            <p:spPr>
              <a:xfrm rot="10800000" flipH="1">
                <a:off x="2247386" y="2611587"/>
                <a:ext cx="4615800" cy="33600"/>
              </a:xfrm>
              <a:prstGeom prst="straightConnector1">
                <a:avLst/>
              </a:prstGeom>
              <a:noFill/>
              <a:ln w="19050" cap="flat" cmpd="sng">
                <a:solidFill>
                  <a:schemeClr val="dk2"/>
                </a:solidFill>
                <a:prstDash val="solid"/>
                <a:round/>
                <a:headEnd type="oval" w="med" len="med"/>
                <a:tailEnd type="triangle" w="med" len="med"/>
              </a:ln>
            </p:spPr>
          </p:cxnSp>
        </p:grpSp>
        <p:sp>
          <p:nvSpPr>
            <p:cNvPr id="309" name="Google Shape;309;p30"/>
            <p:cNvSpPr/>
            <p:nvPr/>
          </p:nvSpPr>
          <p:spPr>
            <a:xfrm>
              <a:off x="2095125" y="1818675"/>
              <a:ext cx="243000" cy="2268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b="1">
                  <a:latin typeface="Roboto"/>
                  <a:ea typeface="Roboto"/>
                  <a:cs typeface="Roboto"/>
                  <a:sym typeface="Roboto"/>
                </a:rPr>
                <a:t>1</a:t>
              </a:r>
              <a:endParaRPr sz="1200" b="1">
                <a:latin typeface="Roboto"/>
                <a:ea typeface="Roboto"/>
                <a:cs typeface="Roboto"/>
                <a:sym typeface="Roboto"/>
              </a:endParaRPr>
            </a:p>
          </p:txBody>
        </p:sp>
        <p:sp>
          <p:nvSpPr>
            <p:cNvPr id="310" name="Google Shape;310;p30"/>
            <p:cNvSpPr/>
            <p:nvPr/>
          </p:nvSpPr>
          <p:spPr>
            <a:xfrm>
              <a:off x="2095125" y="2057775"/>
              <a:ext cx="243000" cy="2268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b="1">
                  <a:latin typeface="Roboto"/>
                  <a:ea typeface="Roboto"/>
                  <a:cs typeface="Roboto"/>
                  <a:sym typeface="Roboto"/>
                </a:rPr>
                <a:t>2</a:t>
              </a:r>
              <a:endParaRPr sz="1200" b="1">
                <a:latin typeface="Roboto"/>
                <a:ea typeface="Roboto"/>
                <a:cs typeface="Roboto"/>
                <a:sym typeface="Roboto"/>
              </a:endParaRPr>
            </a:p>
          </p:txBody>
        </p:sp>
        <p:sp>
          <p:nvSpPr>
            <p:cNvPr id="311" name="Google Shape;311;p30"/>
            <p:cNvSpPr/>
            <p:nvPr/>
          </p:nvSpPr>
          <p:spPr>
            <a:xfrm>
              <a:off x="2095117" y="2286375"/>
              <a:ext cx="243000" cy="2268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b="1">
                  <a:latin typeface="Roboto"/>
                  <a:ea typeface="Roboto"/>
                  <a:cs typeface="Roboto"/>
                  <a:sym typeface="Roboto"/>
                </a:rPr>
                <a:t>3</a:t>
              </a:r>
              <a:endParaRPr sz="1200" b="1">
                <a:latin typeface="Roboto"/>
                <a:ea typeface="Roboto"/>
                <a:cs typeface="Roboto"/>
                <a:sym typeface="Roboto"/>
              </a:endParaRPr>
            </a:p>
          </p:txBody>
        </p:sp>
        <p:sp>
          <p:nvSpPr>
            <p:cNvPr id="312" name="Google Shape;312;p30"/>
            <p:cNvSpPr/>
            <p:nvPr/>
          </p:nvSpPr>
          <p:spPr>
            <a:xfrm>
              <a:off x="2095118" y="2514975"/>
              <a:ext cx="243000" cy="2268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200" b="1">
                  <a:latin typeface="Roboto"/>
                  <a:ea typeface="Roboto"/>
                  <a:cs typeface="Roboto"/>
                  <a:sym typeface="Roboto"/>
                </a:rPr>
                <a:t>4</a:t>
              </a:r>
              <a:endParaRPr sz="1200" b="1">
                <a:latin typeface="Roboto"/>
                <a:ea typeface="Roboto"/>
                <a:cs typeface="Roboto"/>
                <a:sym typeface="Roboto"/>
              </a:endParaRPr>
            </a:p>
          </p:txBody>
        </p:sp>
        <p:grpSp>
          <p:nvGrpSpPr>
            <p:cNvPr id="313" name="Google Shape;313;p30"/>
            <p:cNvGrpSpPr/>
            <p:nvPr/>
          </p:nvGrpSpPr>
          <p:grpSpPr>
            <a:xfrm>
              <a:off x="3268700" y="2699838"/>
              <a:ext cx="2482300" cy="238513"/>
              <a:chOff x="3268700" y="2699838"/>
              <a:chExt cx="2482300" cy="238513"/>
            </a:xfrm>
          </p:grpSpPr>
          <p:sp>
            <p:nvSpPr>
              <p:cNvPr id="314" name="Google Shape;314;p30"/>
              <p:cNvSpPr/>
              <p:nvPr/>
            </p:nvSpPr>
            <p:spPr>
              <a:xfrm>
                <a:off x="3268700" y="2699850"/>
                <a:ext cx="468300" cy="238500"/>
              </a:xfrm>
              <a:prstGeom prst="roundRect">
                <a:avLst>
                  <a:gd name="adj" fmla="val 16667"/>
                </a:avLst>
              </a:prstGeom>
              <a:solidFill>
                <a:srgbClr val="FFFFFF"/>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67"/>
                  <a:t>Proxy</a:t>
                </a:r>
                <a:endParaRPr sz="933"/>
              </a:p>
            </p:txBody>
          </p:sp>
          <p:sp>
            <p:nvSpPr>
              <p:cNvPr id="315" name="Google Shape;315;p30"/>
              <p:cNvSpPr/>
              <p:nvPr/>
            </p:nvSpPr>
            <p:spPr>
              <a:xfrm>
                <a:off x="5282700" y="2699838"/>
                <a:ext cx="468300" cy="238500"/>
              </a:xfrm>
              <a:prstGeom prst="roundRect">
                <a:avLst>
                  <a:gd name="adj" fmla="val 16667"/>
                </a:avLst>
              </a:prstGeom>
              <a:solidFill>
                <a:srgbClr val="FFFFFF"/>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67"/>
                  <a:t>Proxy</a:t>
                </a:r>
                <a:endParaRPr sz="933"/>
              </a:p>
            </p:txBody>
          </p:sp>
        </p:grpSp>
        <p:sp>
          <p:nvSpPr>
            <p:cNvPr id="316" name="Google Shape;316;p30"/>
            <p:cNvSpPr/>
            <p:nvPr/>
          </p:nvSpPr>
          <p:spPr>
            <a:xfrm>
              <a:off x="2317475" y="2754075"/>
              <a:ext cx="309000" cy="199500"/>
            </a:xfrm>
            <a:prstGeom prst="roundRect">
              <a:avLst>
                <a:gd name="adj" fmla="val 16667"/>
              </a:avLst>
            </a:prstGeom>
            <a:solidFill>
              <a:srgbClr val="FFFFFF"/>
            </a:solidFill>
            <a:ln w="9525" cap="flat" cmpd="sng">
              <a:solidFill>
                <a:srgbClr val="44546A"/>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67"/>
                <a:t>PM</a:t>
              </a:r>
              <a:endParaRPr sz="933"/>
            </a:p>
          </p:txBody>
        </p:sp>
        <p:sp>
          <p:nvSpPr>
            <p:cNvPr id="317" name="Google Shape;317;p30"/>
            <p:cNvSpPr/>
            <p:nvPr/>
          </p:nvSpPr>
          <p:spPr>
            <a:xfrm>
              <a:off x="6356075" y="2743575"/>
              <a:ext cx="309000" cy="199500"/>
            </a:xfrm>
            <a:prstGeom prst="roundRect">
              <a:avLst>
                <a:gd name="adj" fmla="val 16667"/>
              </a:avLst>
            </a:prstGeom>
            <a:solidFill>
              <a:srgbClr val="FFFFFF"/>
            </a:solidFill>
            <a:ln w="9525" cap="flat" cmpd="sng">
              <a:solidFill>
                <a:srgbClr val="44546A"/>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67"/>
                <a:t>PM</a:t>
              </a:r>
              <a:endParaRPr sz="933"/>
            </a:p>
          </p:txBody>
        </p:sp>
        <p:sp>
          <p:nvSpPr>
            <p:cNvPr id="318" name="Google Shape;318;p30"/>
            <p:cNvSpPr/>
            <p:nvPr/>
          </p:nvSpPr>
          <p:spPr>
            <a:xfrm>
              <a:off x="5015656" y="2153719"/>
              <a:ext cx="309000" cy="199500"/>
            </a:xfrm>
            <a:prstGeom prst="roundRect">
              <a:avLst>
                <a:gd name="adj" fmla="val 16667"/>
              </a:avLst>
            </a:prstGeom>
            <a:solidFill>
              <a:srgbClr val="FFFFFF"/>
            </a:solidFill>
            <a:ln w="9525" cap="flat" cmpd="sng">
              <a:solidFill>
                <a:srgbClr val="44546A"/>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067"/>
                <a:t>PM</a:t>
              </a:r>
              <a:endParaRPr sz="933"/>
            </a:p>
          </p:txBody>
        </p:sp>
      </p:grpSp>
      <p:pic>
        <p:nvPicPr>
          <p:cNvPr id="319" name="Google Shape;319;p30"/>
          <p:cNvPicPr preferRelativeResize="0"/>
          <p:nvPr/>
        </p:nvPicPr>
        <p:blipFill>
          <a:blip r:embed="rId5">
            <a:alphaModFix/>
          </a:blip>
          <a:stretch>
            <a:fillRect/>
          </a:stretch>
        </p:blipFill>
        <p:spPr>
          <a:xfrm>
            <a:off x="8783634" y="2158888"/>
            <a:ext cx="1156521" cy="266000"/>
          </a:xfrm>
          <a:prstGeom prst="rect">
            <a:avLst/>
          </a:prstGeom>
          <a:noFill/>
          <a:ln>
            <a:noFill/>
          </a:ln>
        </p:spPr>
      </p:pic>
      <p:pic>
        <p:nvPicPr>
          <p:cNvPr id="320" name="Google Shape;320;p30"/>
          <p:cNvPicPr preferRelativeResize="0"/>
          <p:nvPr/>
        </p:nvPicPr>
        <p:blipFill>
          <a:blip r:embed="rId6">
            <a:alphaModFix/>
          </a:blip>
          <a:stretch>
            <a:fillRect/>
          </a:stretch>
        </p:blipFill>
        <p:spPr>
          <a:xfrm>
            <a:off x="2198667" y="2220200"/>
            <a:ext cx="637667" cy="302400"/>
          </a:xfrm>
          <a:prstGeom prst="rect">
            <a:avLst/>
          </a:prstGeom>
          <a:noFill/>
          <a:ln>
            <a:noFill/>
          </a:ln>
        </p:spPr>
      </p:pic>
    </p:spTree>
    <p:extLst>
      <p:ext uri="{BB962C8B-B14F-4D97-AF65-F5344CB8AC3E}">
        <p14:creationId xmlns:p14="http://schemas.microsoft.com/office/powerpoint/2010/main" val="279197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AFDC0-2979-4504-893D-D96CB63089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M"/>
          </a:p>
        </p:txBody>
      </p:sp>
      <p:sp>
        <p:nvSpPr>
          <p:cNvPr id="3" name="Content Placeholder 2">
            <a:extLst>
              <a:ext uri="{FF2B5EF4-FFF2-40B4-BE49-F238E27FC236}">
                <a16:creationId xmlns:a16="http://schemas.microsoft.com/office/drawing/2014/main" id="{F7B02474-8B9A-44EF-81BD-3B31302B2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M"/>
          </a:p>
        </p:txBody>
      </p:sp>
      <p:sp>
        <p:nvSpPr>
          <p:cNvPr id="4" name="Text Placeholder 3">
            <a:extLst>
              <a:ext uri="{FF2B5EF4-FFF2-40B4-BE49-F238E27FC236}">
                <a16:creationId xmlns:a16="http://schemas.microsoft.com/office/drawing/2014/main" id="{14DB14A0-B7B1-4BAD-A61D-491F42FDE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699C93-DD7F-433E-83A7-F660F7C094AA}"/>
              </a:ext>
            </a:extLst>
          </p:cNvPr>
          <p:cNvSpPr>
            <a:spLocks noGrp="1"/>
          </p:cNvSpPr>
          <p:nvPr>
            <p:ph type="dt" sz="half" idx="10"/>
          </p:nvPr>
        </p:nvSpPr>
        <p:spPr/>
        <p:txBody>
          <a:bodyPr/>
          <a:lstStyle/>
          <a:p>
            <a:fld id="{B6E1E5A2-EAD6-4E81-A71D-A4F3DFFBF9BC}" type="datetimeFigureOut">
              <a:rPr lang="en-ZM" smtClean="0"/>
              <a:t>11/13/2024</a:t>
            </a:fld>
            <a:endParaRPr lang="en-ZM" dirty="0"/>
          </a:p>
        </p:txBody>
      </p:sp>
      <p:sp>
        <p:nvSpPr>
          <p:cNvPr id="6" name="Footer Placeholder 5">
            <a:extLst>
              <a:ext uri="{FF2B5EF4-FFF2-40B4-BE49-F238E27FC236}">
                <a16:creationId xmlns:a16="http://schemas.microsoft.com/office/drawing/2014/main" id="{673B71F9-157B-46FD-B7C1-196CF8C844A7}"/>
              </a:ext>
            </a:extLst>
          </p:cNvPr>
          <p:cNvSpPr>
            <a:spLocks noGrp="1"/>
          </p:cNvSpPr>
          <p:nvPr>
            <p:ph type="ftr" sz="quarter" idx="11"/>
          </p:nvPr>
        </p:nvSpPr>
        <p:spPr/>
        <p:txBody>
          <a:bodyPr/>
          <a:lstStyle/>
          <a:p>
            <a:r>
              <a:rPr lang="en-GB" dirty="0"/>
              <a:t>www.comesabusinesscouncil.org</a:t>
            </a:r>
            <a:endParaRPr lang="en-ZM" dirty="0"/>
          </a:p>
        </p:txBody>
      </p:sp>
      <p:sp>
        <p:nvSpPr>
          <p:cNvPr id="7" name="Slide Number Placeholder 6">
            <a:extLst>
              <a:ext uri="{FF2B5EF4-FFF2-40B4-BE49-F238E27FC236}">
                <a16:creationId xmlns:a16="http://schemas.microsoft.com/office/drawing/2014/main" id="{36498142-2D34-4FF0-9080-55B88016ED45}"/>
              </a:ext>
            </a:extLst>
          </p:cNvPr>
          <p:cNvSpPr>
            <a:spLocks noGrp="1"/>
          </p:cNvSpPr>
          <p:nvPr>
            <p:ph type="sldNum" sz="quarter" idx="12"/>
          </p:nvPr>
        </p:nvSpPr>
        <p:spPr/>
        <p:txBody>
          <a:bodyPr/>
          <a:lstStyle/>
          <a:p>
            <a:fld id="{9A814D2A-679B-42C2-86E6-D1B452D471BB}" type="slidenum">
              <a:rPr lang="en-ZM" smtClean="0"/>
              <a:t>‹#›</a:t>
            </a:fld>
            <a:endParaRPr lang="en-ZM" dirty="0"/>
          </a:p>
        </p:txBody>
      </p:sp>
      <p:pic>
        <p:nvPicPr>
          <p:cNvPr id="8" name="Picture 7">
            <a:extLst>
              <a:ext uri="{FF2B5EF4-FFF2-40B4-BE49-F238E27FC236}">
                <a16:creationId xmlns:a16="http://schemas.microsoft.com/office/drawing/2014/main" id="{29A745D3-A6FC-377F-CE84-8F5BFEDB92F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t="9310"/>
          <a:stretch/>
        </p:blipFill>
        <p:spPr>
          <a:xfrm>
            <a:off x="-3049" y="-8322"/>
            <a:ext cx="12192000" cy="1218990"/>
          </a:xfrm>
          <a:prstGeom prst="rect">
            <a:avLst/>
          </a:prstGeom>
          <a:effectLst>
            <a:outerShdw blurRad="50800" dist="38100" dir="5400000" sx="102000" sy="102000" algn="t" rotWithShape="0">
              <a:prstClr val="black">
                <a:alpha val="46000"/>
              </a:prstClr>
            </a:outerShdw>
          </a:effectLst>
        </p:spPr>
      </p:pic>
    </p:spTree>
    <p:extLst>
      <p:ext uri="{BB962C8B-B14F-4D97-AF65-F5344CB8AC3E}">
        <p14:creationId xmlns:p14="http://schemas.microsoft.com/office/powerpoint/2010/main" val="35401932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two columns 1 2">
  <p:cSld name="Title and two columns 1 2">
    <p:spTree>
      <p:nvGrpSpPr>
        <p:cNvPr id="1" name="Shape 321"/>
        <p:cNvGrpSpPr/>
        <p:nvPr/>
      </p:nvGrpSpPr>
      <p:grpSpPr>
        <a:xfrm>
          <a:off x="0" y="0"/>
          <a:ext cx="0" cy="0"/>
          <a:chOff x="0" y="0"/>
          <a:chExt cx="0" cy="0"/>
        </a:xfrm>
      </p:grpSpPr>
      <p:sp>
        <p:nvSpPr>
          <p:cNvPr id="322" name="Google Shape;322;p31"/>
          <p:cNvSpPr txBox="1">
            <a:spLocks noGrp="1"/>
          </p:cNvSpPr>
          <p:nvPr>
            <p:ph type="title"/>
          </p:nvPr>
        </p:nvSpPr>
        <p:spPr>
          <a:xfrm>
            <a:off x="2158067" y="295233"/>
            <a:ext cx="66572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323" name="Google Shape;323;p31"/>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Roboto"/>
              <a:buChar char="●"/>
              <a:defRPr sz="1867">
                <a:latin typeface="Roboto"/>
                <a:ea typeface="Roboto"/>
                <a:cs typeface="Roboto"/>
                <a:sym typeface="Roboto"/>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324" name="Google Shape;324;p31"/>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Roboto"/>
              <a:buChar char="●"/>
              <a:defRPr sz="1867">
                <a:latin typeface="Roboto"/>
                <a:ea typeface="Roboto"/>
                <a:cs typeface="Roboto"/>
                <a:sym typeface="Roboto"/>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325" name="Google Shape;325;p3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grpSp>
        <p:nvGrpSpPr>
          <p:cNvPr id="326" name="Google Shape;326;p31"/>
          <p:cNvGrpSpPr/>
          <p:nvPr/>
        </p:nvGrpSpPr>
        <p:grpSpPr>
          <a:xfrm>
            <a:off x="-21699" y="1058795"/>
            <a:ext cx="12252500" cy="60959"/>
            <a:chOff x="-16275" y="794131"/>
            <a:chExt cx="9189375" cy="73800"/>
          </a:xfrm>
        </p:grpSpPr>
        <p:sp>
          <p:nvSpPr>
            <p:cNvPr id="327" name="Google Shape;327;p31"/>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31"/>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31"/>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330" name="Google Shape;330;p31"/>
          <p:cNvPicPr preferRelativeResize="0"/>
          <p:nvPr/>
        </p:nvPicPr>
        <p:blipFill>
          <a:blip r:embed="rId2">
            <a:alphaModFix/>
          </a:blip>
          <a:stretch>
            <a:fillRect/>
          </a:stretch>
        </p:blipFill>
        <p:spPr>
          <a:xfrm>
            <a:off x="9776300" y="162367"/>
            <a:ext cx="2251899" cy="743300"/>
          </a:xfrm>
          <a:prstGeom prst="rect">
            <a:avLst/>
          </a:prstGeom>
          <a:noFill/>
          <a:ln>
            <a:noFill/>
          </a:ln>
        </p:spPr>
      </p:pic>
      <p:pic>
        <p:nvPicPr>
          <p:cNvPr id="331" name="Google Shape;331;p31"/>
          <p:cNvPicPr preferRelativeResize="0"/>
          <p:nvPr/>
        </p:nvPicPr>
        <p:blipFill>
          <a:blip r:embed="rId3">
            <a:alphaModFix/>
          </a:blip>
          <a:stretch>
            <a:fillRect/>
          </a:stretch>
        </p:blipFill>
        <p:spPr>
          <a:xfrm>
            <a:off x="87333" y="162367"/>
            <a:ext cx="1366632" cy="638567"/>
          </a:xfrm>
          <a:prstGeom prst="rect">
            <a:avLst/>
          </a:prstGeom>
          <a:noFill/>
          <a:ln>
            <a:noFill/>
          </a:ln>
        </p:spPr>
      </p:pic>
    </p:spTree>
    <p:extLst>
      <p:ext uri="{BB962C8B-B14F-4D97-AF65-F5344CB8AC3E}">
        <p14:creationId xmlns:p14="http://schemas.microsoft.com/office/powerpoint/2010/main" val="352788656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INFITX" type="title">
  <p:cSld name="INFITX">
    <p:bg>
      <p:bgPr>
        <a:solidFill>
          <a:srgbClr val="081621"/>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11133" y="2725767"/>
            <a:ext cx="10673600" cy="16776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11" name="Google Shape;11;p2"/>
          <p:cNvSpPr txBox="1">
            <a:spLocks noGrp="1"/>
          </p:cNvSpPr>
          <p:nvPr>
            <p:ph type="subTitle" idx="1"/>
          </p:nvPr>
        </p:nvSpPr>
        <p:spPr>
          <a:xfrm>
            <a:off x="911133" y="4452433"/>
            <a:ext cx="8092000" cy="2070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1780AD"/>
              </a:buClr>
              <a:buSzPts val="2600"/>
              <a:buFont typeface="Roboto Medium"/>
              <a:buNone/>
              <a:defRPr sz="3467">
                <a:solidFill>
                  <a:srgbClr val="1780AD"/>
                </a:solidFill>
                <a:latin typeface="Roboto Medium"/>
                <a:ea typeface="Roboto Medium"/>
                <a:cs typeface="Roboto Medium"/>
                <a:sym typeface="Roboto Medium"/>
              </a:defRPr>
            </a:lvl1pPr>
            <a:lvl2pPr lvl="1" algn="ctr" rtl="0">
              <a:lnSpc>
                <a:spcPct val="100000"/>
              </a:lnSpc>
              <a:spcBef>
                <a:spcPts val="0"/>
              </a:spcBef>
              <a:spcAft>
                <a:spcPts val="0"/>
              </a:spcAft>
              <a:buSzPts val="2600"/>
              <a:buNone/>
              <a:defRPr sz="3467"/>
            </a:lvl2pPr>
            <a:lvl3pPr lvl="2" algn="ctr" rtl="0">
              <a:lnSpc>
                <a:spcPct val="100000"/>
              </a:lnSpc>
              <a:spcBef>
                <a:spcPts val="0"/>
              </a:spcBef>
              <a:spcAft>
                <a:spcPts val="0"/>
              </a:spcAft>
              <a:buSzPts val="2600"/>
              <a:buNone/>
              <a:defRPr sz="3467"/>
            </a:lvl3pPr>
            <a:lvl4pPr lvl="3" algn="ctr" rtl="0">
              <a:lnSpc>
                <a:spcPct val="100000"/>
              </a:lnSpc>
              <a:spcBef>
                <a:spcPts val="0"/>
              </a:spcBef>
              <a:spcAft>
                <a:spcPts val="0"/>
              </a:spcAft>
              <a:buSzPts val="2600"/>
              <a:buNone/>
              <a:defRPr sz="3467"/>
            </a:lvl4pPr>
            <a:lvl5pPr lvl="4" algn="ctr" rtl="0">
              <a:lnSpc>
                <a:spcPct val="100000"/>
              </a:lnSpc>
              <a:spcBef>
                <a:spcPts val="0"/>
              </a:spcBef>
              <a:spcAft>
                <a:spcPts val="0"/>
              </a:spcAft>
              <a:buSzPts val="2600"/>
              <a:buNone/>
              <a:defRPr sz="3467"/>
            </a:lvl5pPr>
            <a:lvl6pPr lvl="5" algn="ctr" rtl="0">
              <a:lnSpc>
                <a:spcPct val="100000"/>
              </a:lnSpc>
              <a:spcBef>
                <a:spcPts val="0"/>
              </a:spcBef>
              <a:spcAft>
                <a:spcPts val="0"/>
              </a:spcAft>
              <a:buSzPts val="2600"/>
              <a:buNone/>
              <a:defRPr sz="3467"/>
            </a:lvl6pPr>
            <a:lvl7pPr lvl="6" algn="ctr" rtl="0">
              <a:lnSpc>
                <a:spcPct val="100000"/>
              </a:lnSpc>
              <a:spcBef>
                <a:spcPts val="0"/>
              </a:spcBef>
              <a:spcAft>
                <a:spcPts val="0"/>
              </a:spcAft>
              <a:buSzPts val="2600"/>
              <a:buNone/>
              <a:defRPr sz="3467"/>
            </a:lvl7pPr>
            <a:lvl8pPr lvl="7" algn="ctr" rtl="0">
              <a:lnSpc>
                <a:spcPct val="100000"/>
              </a:lnSpc>
              <a:spcBef>
                <a:spcPts val="0"/>
              </a:spcBef>
              <a:spcAft>
                <a:spcPts val="0"/>
              </a:spcAft>
              <a:buSzPts val="2600"/>
              <a:buNone/>
              <a:defRPr sz="3467"/>
            </a:lvl8pPr>
            <a:lvl9pPr lvl="8" algn="ctr" rtl="0">
              <a:lnSpc>
                <a:spcPct val="100000"/>
              </a:lnSpc>
              <a:spcBef>
                <a:spcPts val="0"/>
              </a:spcBef>
              <a:spcAft>
                <a:spcPts val="0"/>
              </a:spcAft>
              <a:buSzPts val="2600"/>
              <a:buNone/>
              <a:defRPr sz="3467"/>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Medium"/>
                <a:ea typeface="Roboto Medium"/>
                <a:cs typeface="Roboto Medium"/>
                <a:sym typeface="Roboto Medium"/>
              </a:defRPr>
            </a:lvl1pPr>
            <a:lvl2pPr lvl="1" rtl="0">
              <a:buNone/>
              <a:defRPr>
                <a:latin typeface="Roboto Medium"/>
                <a:ea typeface="Roboto Medium"/>
                <a:cs typeface="Roboto Medium"/>
                <a:sym typeface="Roboto Medium"/>
              </a:defRPr>
            </a:lvl2pPr>
            <a:lvl3pPr lvl="2" rtl="0">
              <a:buNone/>
              <a:defRPr>
                <a:latin typeface="Roboto Medium"/>
                <a:ea typeface="Roboto Medium"/>
                <a:cs typeface="Roboto Medium"/>
                <a:sym typeface="Roboto Medium"/>
              </a:defRPr>
            </a:lvl3pPr>
            <a:lvl4pPr lvl="3" rtl="0">
              <a:buNone/>
              <a:defRPr>
                <a:latin typeface="Roboto Medium"/>
                <a:ea typeface="Roboto Medium"/>
                <a:cs typeface="Roboto Medium"/>
                <a:sym typeface="Roboto Medium"/>
              </a:defRPr>
            </a:lvl4pPr>
            <a:lvl5pPr lvl="4" rtl="0">
              <a:buNone/>
              <a:defRPr>
                <a:latin typeface="Roboto Medium"/>
                <a:ea typeface="Roboto Medium"/>
                <a:cs typeface="Roboto Medium"/>
                <a:sym typeface="Roboto Medium"/>
              </a:defRPr>
            </a:lvl5pPr>
            <a:lvl6pPr lvl="5" rtl="0">
              <a:buNone/>
              <a:defRPr>
                <a:latin typeface="Roboto Medium"/>
                <a:ea typeface="Roboto Medium"/>
                <a:cs typeface="Roboto Medium"/>
                <a:sym typeface="Roboto Medium"/>
              </a:defRPr>
            </a:lvl6pPr>
            <a:lvl7pPr lvl="6" rtl="0">
              <a:buNone/>
              <a:defRPr>
                <a:latin typeface="Roboto Medium"/>
                <a:ea typeface="Roboto Medium"/>
                <a:cs typeface="Roboto Medium"/>
                <a:sym typeface="Roboto Medium"/>
              </a:defRPr>
            </a:lvl7pPr>
            <a:lvl8pPr lvl="7" rtl="0">
              <a:buNone/>
              <a:defRPr>
                <a:latin typeface="Roboto Medium"/>
                <a:ea typeface="Roboto Medium"/>
                <a:cs typeface="Roboto Medium"/>
                <a:sym typeface="Roboto Medium"/>
              </a:defRPr>
            </a:lvl8pPr>
            <a:lvl9pPr lvl="8" rtl="0">
              <a:buNone/>
              <a:defRPr>
                <a:latin typeface="Roboto Medium"/>
                <a:ea typeface="Roboto Medium"/>
                <a:cs typeface="Roboto Medium"/>
                <a:sym typeface="Roboto Medium"/>
              </a:defRPr>
            </a:lvl9pPr>
          </a:lstStyle>
          <a:p>
            <a:fld id="{00000000-1234-1234-1234-123412341234}" type="slidenum">
              <a:rPr lang="en" smtClean="0"/>
              <a:pPr/>
              <a:t>‹#›</a:t>
            </a:fld>
            <a:endParaRPr lang="en"/>
          </a:p>
        </p:txBody>
      </p:sp>
      <p:pic>
        <p:nvPicPr>
          <p:cNvPr id="13" name="Google Shape;13;p2"/>
          <p:cNvPicPr preferRelativeResize="0"/>
          <p:nvPr/>
        </p:nvPicPr>
        <p:blipFill>
          <a:blip r:embed="rId2">
            <a:alphaModFix/>
          </a:blip>
          <a:stretch>
            <a:fillRect/>
          </a:stretch>
        </p:blipFill>
        <p:spPr>
          <a:xfrm>
            <a:off x="3498833" y="696200"/>
            <a:ext cx="5194336" cy="1747499"/>
          </a:xfrm>
          <a:prstGeom prst="rect">
            <a:avLst/>
          </a:prstGeom>
          <a:noFill/>
          <a:ln>
            <a:noFill/>
          </a:ln>
        </p:spPr>
      </p:pic>
      <p:sp>
        <p:nvSpPr>
          <p:cNvPr id="14" name="Google Shape;14;p2"/>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solidFill>
                  <a:srgbClr val="1780AD"/>
                </a:solidFill>
                <a:latin typeface="Montserrat"/>
                <a:ea typeface="Montserrat"/>
                <a:cs typeface="Montserrat"/>
                <a:sym typeface="Montserrat"/>
              </a:rPr>
              <a:t>Company  Confidential</a:t>
            </a:r>
            <a:endParaRPr sz="933">
              <a:solidFill>
                <a:srgbClr val="1780AD"/>
              </a:solidFill>
              <a:latin typeface="Montserrat"/>
              <a:ea typeface="Montserrat"/>
              <a:cs typeface="Montserrat"/>
              <a:sym typeface="Montserrat"/>
            </a:endParaRPr>
          </a:p>
        </p:txBody>
      </p:sp>
    </p:spTree>
    <p:extLst>
      <p:ext uri="{BB962C8B-B14F-4D97-AF65-F5344CB8AC3E}">
        <p14:creationId xmlns:p14="http://schemas.microsoft.com/office/powerpoint/2010/main" val="42085039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ustom Layout 1">
  <p:cSld name="Custom Layout 1">
    <p:spTree>
      <p:nvGrpSpPr>
        <p:cNvPr id="1" name="Shape 15"/>
        <p:cNvGrpSpPr/>
        <p:nvPr/>
      </p:nvGrpSpPr>
      <p:grpSpPr>
        <a:xfrm>
          <a:off x="0" y="0"/>
          <a:ext cx="0" cy="0"/>
          <a:chOff x="0" y="0"/>
          <a:chExt cx="0" cy="0"/>
        </a:xfrm>
      </p:grpSpPr>
      <p:sp>
        <p:nvSpPr>
          <p:cNvPr id="16" name="Google Shape;16;p3"/>
          <p:cNvSpPr/>
          <p:nvPr/>
        </p:nvSpPr>
        <p:spPr>
          <a:xfrm>
            <a:off x="4625300" y="1506233"/>
            <a:ext cx="6970000" cy="4966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3"/>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atin typeface="Roboto"/>
                <a:ea typeface="Roboto"/>
                <a:cs typeface="Roboto"/>
                <a:sym typeface="Roboto"/>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a:endParaRPr/>
          </a:p>
        </p:txBody>
      </p:sp>
      <p:pic>
        <p:nvPicPr>
          <p:cNvPr id="18" name="Google Shape;18;p3"/>
          <p:cNvPicPr preferRelativeResize="0"/>
          <p:nvPr/>
        </p:nvPicPr>
        <p:blipFill>
          <a:blip r:embed="rId2">
            <a:alphaModFix/>
          </a:blip>
          <a:stretch>
            <a:fillRect/>
          </a:stretch>
        </p:blipFill>
        <p:spPr>
          <a:xfrm>
            <a:off x="970533" y="1574434"/>
            <a:ext cx="1951403" cy="656500"/>
          </a:xfrm>
          <a:prstGeom prst="rect">
            <a:avLst/>
          </a:prstGeom>
          <a:noFill/>
          <a:ln>
            <a:noFill/>
          </a:ln>
        </p:spPr>
      </p:pic>
      <p:pic>
        <p:nvPicPr>
          <p:cNvPr id="19" name="Google Shape;19;p3"/>
          <p:cNvPicPr preferRelativeResize="0"/>
          <p:nvPr/>
        </p:nvPicPr>
        <p:blipFill>
          <a:blip r:embed="rId3">
            <a:alphaModFix/>
          </a:blip>
          <a:stretch>
            <a:fillRect/>
          </a:stretch>
        </p:blipFill>
        <p:spPr>
          <a:xfrm>
            <a:off x="970534" y="2479599"/>
            <a:ext cx="1988915" cy="656500"/>
          </a:xfrm>
          <a:prstGeom prst="rect">
            <a:avLst/>
          </a:prstGeom>
          <a:noFill/>
          <a:ln>
            <a:noFill/>
          </a:ln>
        </p:spPr>
      </p:pic>
      <p:pic>
        <p:nvPicPr>
          <p:cNvPr id="20" name="Google Shape;20;p3"/>
          <p:cNvPicPr preferRelativeResize="0"/>
          <p:nvPr/>
        </p:nvPicPr>
        <p:blipFill>
          <a:blip r:embed="rId2">
            <a:alphaModFix/>
          </a:blip>
          <a:stretch>
            <a:fillRect/>
          </a:stretch>
        </p:blipFill>
        <p:spPr>
          <a:xfrm>
            <a:off x="881367" y="4174700"/>
            <a:ext cx="5194336" cy="1747499"/>
          </a:xfrm>
          <a:prstGeom prst="rect">
            <a:avLst/>
          </a:prstGeom>
          <a:noFill/>
          <a:ln>
            <a:noFill/>
          </a:ln>
        </p:spPr>
      </p:pic>
      <p:pic>
        <p:nvPicPr>
          <p:cNvPr id="21" name="Google Shape;21;p3"/>
          <p:cNvPicPr preferRelativeResize="0"/>
          <p:nvPr/>
        </p:nvPicPr>
        <p:blipFill>
          <a:blip r:embed="rId4">
            <a:alphaModFix/>
          </a:blip>
          <a:stretch>
            <a:fillRect/>
          </a:stretch>
        </p:blipFill>
        <p:spPr>
          <a:xfrm>
            <a:off x="3140398" y="1574434"/>
            <a:ext cx="688620" cy="656500"/>
          </a:xfrm>
          <a:prstGeom prst="rect">
            <a:avLst/>
          </a:prstGeom>
          <a:noFill/>
          <a:ln>
            <a:noFill/>
          </a:ln>
        </p:spPr>
      </p:pic>
      <p:pic>
        <p:nvPicPr>
          <p:cNvPr id="22" name="Google Shape;22;p3"/>
          <p:cNvPicPr preferRelativeResize="0"/>
          <p:nvPr/>
        </p:nvPicPr>
        <p:blipFill>
          <a:blip r:embed="rId5">
            <a:alphaModFix/>
          </a:blip>
          <a:stretch>
            <a:fillRect/>
          </a:stretch>
        </p:blipFill>
        <p:spPr>
          <a:xfrm>
            <a:off x="3140401" y="2479601"/>
            <a:ext cx="656500" cy="656500"/>
          </a:xfrm>
          <a:prstGeom prst="rect">
            <a:avLst/>
          </a:prstGeom>
          <a:noFill/>
          <a:ln>
            <a:noFill/>
          </a:ln>
        </p:spPr>
      </p:pic>
      <p:pic>
        <p:nvPicPr>
          <p:cNvPr id="23" name="Google Shape;23;p3"/>
          <p:cNvPicPr preferRelativeResize="0"/>
          <p:nvPr/>
        </p:nvPicPr>
        <p:blipFill>
          <a:blip r:embed="rId6">
            <a:alphaModFix/>
          </a:blip>
          <a:stretch>
            <a:fillRect/>
          </a:stretch>
        </p:blipFill>
        <p:spPr>
          <a:xfrm>
            <a:off x="7619929" y="2230934"/>
            <a:ext cx="3136103" cy="3136103"/>
          </a:xfrm>
          <a:prstGeom prst="rect">
            <a:avLst/>
          </a:prstGeom>
          <a:noFill/>
          <a:ln>
            <a:noFill/>
          </a:ln>
        </p:spPr>
      </p:pic>
      <p:pic>
        <p:nvPicPr>
          <p:cNvPr id="24" name="Google Shape;24;p3"/>
          <p:cNvPicPr preferRelativeResize="0"/>
          <p:nvPr/>
        </p:nvPicPr>
        <p:blipFill>
          <a:blip r:embed="rId3">
            <a:alphaModFix/>
          </a:blip>
          <a:stretch>
            <a:fillRect/>
          </a:stretch>
        </p:blipFill>
        <p:spPr>
          <a:xfrm>
            <a:off x="9836100" y="90234"/>
            <a:ext cx="2251899" cy="743300"/>
          </a:xfrm>
          <a:prstGeom prst="rect">
            <a:avLst/>
          </a:prstGeom>
          <a:noFill/>
          <a:ln>
            <a:noFill/>
          </a:ln>
        </p:spPr>
      </p:pic>
      <p:pic>
        <p:nvPicPr>
          <p:cNvPr id="25" name="Google Shape;25;p3"/>
          <p:cNvPicPr preferRelativeResize="0"/>
          <p:nvPr/>
        </p:nvPicPr>
        <p:blipFill>
          <a:blip r:embed="rId7">
            <a:alphaModFix/>
          </a:blip>
          <a:stretch>
            <a:fillRect/>
          </a:stretch>
        </p:blipFill>
        <p:spPr>
          <a:xfrm>
            <a:off x="4970051" y="1759867"/>
            <a:ext cx="2251899" cy="757589"/>
          </a:xfrm>
          <a:prstGeom prst="rect">
            <a:avLst/>
          </a:prstGeom>
          <a:noFill/>
          <a:ln>
            <a:noFill/>
          </a:ln>
        </p:spPr>
      </p:pic>
      <p:pic>
        <p:nvPicPr>
          <p:cNvPr id="26" name="Google Shape;26;p3"/>
          <p:cNvPicPr preferRelativeResize="0"/>
          <p:nvPr/>
        </p:nvPicPr>
        <p:blipFill>
          <a:blip r:embed="rId2">
            <a:alphaModFix/>
          </a:blip>
          <a:stretch>
            <a:fillRect/>
          </a:stretch>
        </p:blipFill>
        <p:spPr>
          <a:xfrm>
            <a:off x="7134734" y="90234"/>
            <a:ext cx="2209409" cy="743300"/>
          </a:xfrm>
          <a:prstGeom prst="rect">
            <a:avLst/>
          </a:prstGeom>
          <a:noFill/>
          <a:ln>
            <a:noFill/>
          </a:ln>
        </p:spPr>
      </p:pic>
      <p:sp>
        <p:nvSpPr>
          <p:cNvPr id="27" name="Google Shape;27;p3"/>
          <p:cNvSpPr txBox="1"/>
          <p:nvPr/>
        </p:nvSpPr>
        <p:spPr>
          <a:xfrm>
            <a:off x="134967" y="127901"/>
            <a:ext cx="5676800" cy="984845"/>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 sz="2400">
                <a:latin typeface="Roboto"/>
                <a:ea typeface="Roboto"/>
                <a:cs typeface="Roboto"/>
                <a:sym typeface="Roboto"/>
              </a:rPr>
              <a:t>INFITX Icon and Logo Page &lt;DO NOT USE&gt;</a:t>
            </a:r>
            <a:endParaRPr sz="2400">
              <a:latin typeface="Roboto"/>
              <a:ea typeface="Roboto"/>
              <a:cs typeface="Roboto"/>
              <a:sym typeface="Roboto"/>
            </a:endParaRPr>
          </a:p>
        </p:txBody>
      </p:sp>
      <p:sp>
        <p:nvSpPr>
          <p:cNvPr id="28" name="Google Shape;28;p3"/>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graphicFrame>
        <p:nvGraphicFramePr>
          <p:cNvPr id="29" name="Google Shape;29;p3"/>
          <p:cNvGraphicFramePr/>
          <p:nvPr/>
        </p:nvGraphicFramePr>
        <p:xfrm>
          <a:off x="203200" y="203200"/>
          <a:ext cx="4000000" cy="4000000"/>
        </p:xfrm>
        <a:graphic>
          <a:graphicData uri="http://schemas.openxmlformats.org/drawingml/2006/table">
            <a:tbl>
              <a:tblPr>
                <a:noFill/>
              </a:tblPr>
              <a:tblGrid>
                <a:gridCol w="2717800">
                  <a:extLst>
                    <a:ext uri="{9D8B030D-6E8A-4147-A177-3AD203B41FA5}">
                      <a16:colId xmlns:a16="http://schemas.microsoft.com/office/drawing/2014/main" val="20000"/>
                    </a:ext>
                  </a:extLst>
                </a:gridCol>
                <a:gridCol w="4711700">
                  <a:extLst>
                    <a:ext uri="{9D8B030D-6E8A-4147-A177-3AD203B41FA5}">
                      <a16:colId xmlns:a16="http://schemas.microsoft.com/office/drawing/2014/main" val="20001"/>
                    </a:ext>
                  </a:extLst>
                </a:gridCol>
              </a:tblGrid>
              <a:tr h="585047">
                <a:tc rowSpan="3">
                  <a:txBody>
                    <a:bodyPr/>
                    <a:lstStyle/>
                    <a:p>
                      <a:pPr marL="0" lvl="0" indent="0" algn="l" rtl="0">
                        <a:spcBef>
                          <a:spcPts val="0"/>
                        </a:spcBef>
                        <a:spcAft>
                          <a:spcPts val="0"/>
                        </a:spcAft>
                        <a:buNone/>
                      </a:pPr>
                      <a:endParaRPr sz="2500"/>
                    </a:p>
                  </a:txBody>
                  <a:tcPr marL="84667" marR="84667" marT="84667" marB="84667">
                    <a:lnR w="8650" cap="flat" cmpd="sng">
                      <a:solidFill>
                        <a:srgbClr val="000000"/>
                      </a:solidFill>
                      <a:prstDash val="solid"/>
                      <a:round/>
                      <a:headEnd type="none" w="sm" len="sm"/>
                      <a:tailEnd type="none" w="sm" len="sm"/>
                    </a:lnR>
                  </a:tcPr>
                </a:tc>
                <a:tc>
                  <a:txBody>
                    <a:bodyPr/>
                    <a:lstStyle/>
                    <a:p>
                      <a:pPr marL="114300" lvl="0" indent="0" algn="l" rtl="0">
                        <a:lnSpc>
                          <a:spcPct val="93068"/>
                        </a:lnSpc>
                        <a:spcBef>
                          <a:spcPts val="0"/>
                        </a:spcBef>
                        <a:spcAft>
                          <a:spcPts val="0"/>
                        </a:spcAft>
                        <a:buNone/>
                      </a:pPr>
                      <a:r>
                        <a:rPr lang="en" sz="1500" b="1">
                          <a:solidFill>
                            <a:srgbClr val="414042"/>
                          </a:solidFill>
                        </a:rPr>
                        <a:t>Warren D. Carew Ph.D</a:t>
                      </a:r>
                      <a:endParaRPr sz="1500" b="1">
                        <a:solidFill>
                          <a:srgbClr val="414042"/>
                        </a:solidFill>
                      </a:endParaRPr>
                    </a:p>
                    <a:p>
                      <a:pPr marL="114300" lvl="0" indent="0" algn="l" rtl="0">
                        <a:lnSpc>
                          <a:spcPct val="93068"/>
                        </a:lnSpc>
                        <a:spcBef>
                          <a:spcPts val="0"/>
                        </a:spcBef>
                        <a:spcAft>
                          <a:spcPts val="0"/>
                        </a:spcAft>
                        <a:buNone/>
                      </a:pPr>
                      <a:r>
                        <a:rPr lang="en" sz="1500" b="1">
                          <a:solidFill>
                            <a:srgbClr val="414042"/>
                          </a:solidFill>
                        </a:rPr>
                        <a:t>Founder and CEO </a:t>
                      </a:r>
                      <a:endParaRPr sz="1500" b="1">
                        <a:solidFill>
                          <a:srgbClr val="414042"/>
                        </a:solidFill>
                      </a:endParaRPr>
                    </a:p>
                  </a:txBody>
                  <a:tcPr marL="84667" marR="84667" marT="84667" marB="84667">
                    <a:lnL w="8650" cap="flat" cmpd="sng">
                      <a:solidFill>
                        <a:srgbClr val="000000"/>
                      </a:solidFill>
                      <a:prstDash val="solid"/>
                      <a:round/>
                      <a:headEnd type="none" w="sm" len="sm"/>
                      <a:tailEnd type="none" w="sm" len="sm"/>
                    </a:lnL>
                  </a:tcPr>
                </a:tc>
                <a:extLst>
                  <a:ext uri="{0D108BD9-81ED-4DB2-BD59-A6C34878D82A}">
                    <a16:rowId xmlns:a16="http://schemas.microsoft.com/office/drawing/2014/main" val="10000"/>
                  </a:ext>
                </a:extLst>
              </a:tr>
              <a:tr h="358309">
                <a:tc vMerge="1">
                  <a:txBody>
                    <a:bodyPr/>
                    <a:lstStyle/>
                    <a:p>
                      <a:endParaRPr lang="en-US"/>
                    </a:p>
                  </a:txBody>
                  <a:tcPr/>
                </a:tc>
                <a:tc>
                  <a:txBody>
                    <a:bodyPr/>
                    <a:lstStyle/>
                    <a:p>
                      <a:pPr marL="114300" lvl="0" indent="0" algn="l" rtl="0">
                        <a:lnSpc>
                          <a:spcPct val="93068"/>
                        </a:lnSpc>
                        <a:spcBef>
                          <a:spcPts val="0"/>
                        </a:spcBef>
                        <a:spcAft>
                          <a:spcPts val="0"/>
                        </a:spcAft>
                        <a:buNone/>
                      </a:pPr>
                      <a:r>
                        <a:rPr lang="en" sz="1300">
                          <a:solidFill>
                            <a:srgbClr val="414042"/>
                          </a:solidFill>
                        </a:rPr>
                        <a:t>Truro, United Kingdom</a:t>
                      </a:r>
                      <a:endParaRPr sz="1300">
                        <a:solidFill>
                          <a:srgbClr val="414042"/>
                        </a:solidFill>
                      </a:endParaRPr>
                    </a:p>
                  </a:txBody>
                  <a:tcPr marL="84667" marR="84667" marT="84667" marB="84667">
                    <a:lnL w="8650" cap="flat" cmpd="sng">
                      <a:solidFill>
                        <a:srgbClr val="000000"/>
                      </a:solidFill>
                      <a:prstDash val="solid"/>
                      <a:round/>
                      <a:headEnd type="none" w="sm" len="sm"/>
                      <a:tailEnd type="none" w="sm" len="sm"/>
                    </a:lnL>
                  </a:tcPr>
                </a:tc>
                <a:extLst>
                  <a:ext uri="{0D108BD9-81ED-4DB2-BD59-A6C34878D82A}">
                    <a16:rowId xmlns:a16="http://schemas.microsoft.com/office/drawing/2014/main" val="10001"/>
                  </a:ext>
                </a:extLst>
              </a:tr>
              <a:tr h="547285">
                <a:tc vMerge="1">
                  <a:txBody>
                    <a:bodyPr/>
                    <a:lstStyle/>
                    <a:p>
                      <a:endParaRPr lang="en-US"/>
                    </a:p>
                  </a:txBody>
                  <a:tcPr/>
                </a:tc>
                <a:tc>
                  <a:txBody>
                    <a:bodyPr/>
                    <a:lstStyle/>
                    <a:p>
                      <a:pPr marL="114300" lvl="0" indent="0" algn="l" rtl="0">
                        <a:lnSpc>
                          <a:spcPct val="93068"/>
                        </a:lnSpc>
                        <a:spcBef>
                          <a:spcPts val="0"/>
                        </a:spcBef>
                        <a:spcAft>
                          <a:spcPts val="0"/>
                        </a:spcAft>
                        <a:buNone/>
                      </a:pPr>
                      <a:r>
                        <a:rPr lang="en" sz="1300">
                          <a:solidFill>
                            <a:srgbClr val="414042"/>
                          </a:solidFill>
                        </a:rPr>
                        <a:t>+44 77762 221 418</a:t>
                      </a:r>
                      <a:endParaRPr sz="1300">
                        <a:solidFill>
                          <a:srgbClr val="414042"/>
                        </a:solidFill>
                      </a:endParaRPr>
                    </a:p>
                    <a:p>
                      <a:pPr marL="114300" lvl="0" indent="0" algn="l" rtl="0">
                        <a:lnSpc>
                          <a:spcPct val="93068"/>
                        </a:lnSpc>
                        <a:spcBef>
                          <a:spcPts val="0"/>
                        </a:spcBef>
                        <a:spcAft>
                          <a:spcPts val="0"/>
                        </a:spcAft>
                        <a:buNone/>
                      </a:pPr>
                      <a:r>
                        <a:rPr lang="en" sz="1300">
                          <a:solidFill>
                            <a:srgbClr val="1155CC"/>
                          </a:solidFill>
                        </a:rPr>
                        <a:t>warren.carew@infitx.com</a:t>
                      </a:r>
                      <a:endParaRPr sz="1300">
                        <a:solidFill>
                          <a:srgbClr val="1155CC"/>
                        </a:solidFill>
                      </a:endParaRPr>
                    </a:p>
                  </a:txBody>
                  <a:tcPr marL="84667" marR="84667" marT="84667" marB="84667">
                    <a:lnL w="8650" cap="flat" cmpd="sng">
                      <a:solidFill>
                        <a:srgbClr val="000000"/>
                      </a:solidFill>
                      <a:prstDash val="solid"/>
                      <a:round/>
                      <a:headEnd type="none" w="sm" len="sm"/>
                      <a:tailEnd type="none" w="sm" len="sm"/>
                    </a:lnL>
                  </a:tcPr>
                </a:tc>
                <a:extLst>
                  <a:ext uri="{0D108BD9-81ED-4DB2-BD59-A6C34878D82A}">
                    <a16:rowId xmlns:a16="http://schemas.microsoft.com/office/drawing/2014/main" val="10002"/>
                  </a:ext>
                </a:extLst>
              </a:tr>
            </a:tbl>
          </a:graphicData>
        </a:graphic>
      </p:graphicFrame>
      <p:sp>
        <p:nvSpPr>
          <p:cNvPr id="30" name="Google Shape;30;p3"/>
          <p:cNvSpPr txBox="1"/>
          <p:nvPr/>
        </p:nvSpPr>
        <p:spPr>
          <a:xfrm>
            <a:off x="406400" y="406400"/>
            <a:ext cx="4000000" cy="40000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 sz="1333">
                <a:solidFill>
                  <a:srgbClr val="1F497D"/>
                </a:solidFill>
              </a:rPr>
              <a:t>Best Regards</a:t>
            </a:r>
            <a:endParaRPr sz="1333">
              <a:solidFill>
                <a:srgbClr val="1F497D"/>
              </a:solidFill>
            </a:endParaRPr>
          </a:p>
          <a:p>
            <a:pPr marL="0" lvl="0" indent="0" algn="l" rtl="0">
              <a:lnSpc>
                <a:spcPct val="115000"/>
              </a:lnSpc>
              <a:spcBef>
                <a:spcPts val="0"/>
              </a:spcBef>
              <a:spcAft>
                <a:spcPts val="0"/>
              </a:spcAft>
              <a:buNone/>
            </a:pPr>
            <a:r>
              <a:rPr lang="en" sz="1333">
                <a:solidFill>
                  <a:srgbClr val="1F497D"/>
                </a:solidFill>
              </a:rPr>
              <a:t> </a:t>
            </a:r>
            <a:endParaRPr sz="1333">
              <a:solidFill>
                <a:srgbClr val="1F497D"/>
              </a:solidFill>
            </a:endParaRPr>
          </a:p>
          <a:p>
            <a:pPr marL="0" lvl="0" indent="0" algn="l" rtl="0">
              <a:lnSpc>
                <a:spcPct val="115000"/>
              </a:lnSpc>
              <a:spcBef>
                <a:spcPts val="0"/>
              </a:spcBef>
              <a:spcAft>
                <a:spcPts val="0"/>
              </a:spcAft>
              <a:buNone/>
            </a:pPr>
            <a:r>
              <a:rPr lang="en" sz="1467" b="1">
                <a:solidFill>
                  <a:srgbClr val="1F497D"/>
                </a:solidFill>
              </a:rPr>
              <a:t>Warren D. Carew</a:t>
            </a:r>
            <a:endParaRPr sz="1467" b="1">
              <a:solidFill>
                <a:srgbClr val="1F497D"/>
              </a:solidFill>
            </a:endParaRPr>
          </a:p>
          <a:p>
            <a:pPr marL="0" lvl="0" indent="0" algn="l" rtl="0">
              <a:lnSpc>
                <a:spcPct val="115000"/>
              </a:lnSpc>
              <a:spcBef>
                <a:spcPts val="0"/>
              </a:spcBef>
              <a:spcAft>
                <a:spcPts val="0"/>
              </a:spcAft>
              <a:buNone/>
            </a:pPr>
            <a:r>
              <a:rPr lang="en" sz="1467">
                <a:solidFill>
                  <a:srgbClr val="222222"/>
                </a:solidFill>
              </a:rPr>
              <a:t> </a:t>
            </a:r>
            <a:endParaRPr sz="1467">
              <a:solidFill>
                <a:srgbClr val="222222"/>
              </a:solidFill>
            </a:endParaRPr>
          </a:p>
        </p:txBody>
      </p:sp>
      <p:pic>
        <p:nvPicPr>
          <p:cNvPr id="31" name="Google Shape;31;p3"/>
          <p:cNvPicPr preferRelativeResize="0"/>
          <p:nvPr/>
        </p:nvPicPr>
        <p:blipFill>
          <a:blip r:embed="rId8">
            <a:alphaModFix/>
          </a:blip>
          <a:stretch>
            <a:fillRect/>
          </a:stretch>
        </p:blipFill>
        <p:spPr>
          <a:xfrm>
            <a:off x="970533" y="249218"/>
            <a:ext cx="7264400" cy="3009900"/>
          </a:xfrm>
          <a:prstGeom prst="rect">
            <a:avLst/>
          </a:prstGeom>
          <a:noFill/>
          <a:ln>
            <a:noFill/>
          </a:ln>
        </p:spPr>
      </p:pic>
    </p:spTree>
    <p:extLst>
      <p:ext uri="{BB962C8B-B14F-4D97-AF65-F5344CB8AC3E}">
        <p14:creationId xmlns:p14="http://schemas.microsoft.com/office/powerpoint/2010/main" val="38043483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INFITX 2">
  <p:cSld name="INFITX 2">
    <p:bg>
      <p:bgPr>
        <a:solidFill>
          <a:schemeClr val="lt1"/>
        </a:solidFill>
        <a:effectLst/>
      </p:bgPr>
    </p:bg>
    <p:spTree>
      <p:nvGrpSpPr>
        <p:cNvPr id="1" name="Shape 32"/>
        <p:cNvGrpSpPr/>
        <p:nvPr/>
      </p:nvGrpSpPr>
      <p:grpSpPr>
        <a:xfrm>
          <a:off x="0" y="0"/>
          <a:ext cx="0" cy="0"/>
          <a:chOff x="0" y="0"/>
          <a:chExt cx="0" cy="0"/>
        </a:xfrm>
      </p:grpSpPr>
      <p:sp>
        <p:nvSpPr>
          <p:cNvPr id="33" name="Google Shape;33;p4"/>
          <p:cNvSpPr txBox="1">
            <a:spLocks noGrp="1"/>
          </p:cNvSpPr>
          <p:nvPr>
            <p:ph type="ctrTitle"/>
          </p:nvPr>
        </p:nvSpPr>
        <p:spPr>
          <a:xfrm>
            <a:off x="911133" y="2725767"/>
            <a:ext cx="10673600" cy="1677600"/>
          </a:xfrm>
          <a:prstGeom prst="rect">
            <a:avLst/>
          </a:prstGeom>
        </p:spPr>
        <p:txBody>
          <a:bodyPr spcFirstLastPara="1" wrap="square" lIns="91425" tIns="91425" rIns="91425" bIns="91425" anchor="b" anchorCtr="0">
            <a:normAutofit/>
          </a:bodyPr>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34" name="Google Shape;34;p4"/>
          <p:cNvSpPr txBox="1">
            <a:spLocks noGrp="1"/>
          </p:cNvSpPr>
          <p:nvPr>
            <p:ph type="subTitle" idx="1"/>
          </p:nvPr>
        </p:nvSpPr>
        <p:spPr>
          <a:xfrm>
            <a:off x="911133" y="4452433"/>
            <a:ext cx="8092000" cy="2070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1780AD"/>
              </a:buClr>
              <a:buSzPts val="2600"/>
              <a:buFont typeface="Roboto Medium"/>
              <a:buNone/>
              <a:defRPr sz="3467">
                <a:solidFill>
                  <a:srgbClr val="1780AD"/>
                </a:solidFill>
                <a:latin typeface="Roboto Medium"/>
                <a:ea typeface="Roboto Medium"/>
                <a:cs typeface="Roboto Medium"/>
                <a:sym typeface="Roboto Medium"/>
              </a:defRPr>
            </a:lvl1pPr>
            <a:lvl2pPr lvl="1" algn="ctr" rtl="0">
              <a:lnSpc>
                <a:spcPct val="100000"/>
              </a:lnSpc>
              <a:spcBef>
                <a:spcPts val="0"/>
              </a:spcBef>
              <a:spcAft>
                <a:spcPts val="0"/>
              </a:spcAft>
              <a:buSzPts val="2600"/>
              <a:buNone/>
              <a:defRPr sz="3467"/>
            </a:lvl2pPr>
            <a:lvl3pPr lvl="2" algn="ctr" rtl="0">
              <a:lnSpc>
                <a:spcPct val="100000"/>
              </a:lnSpc>
              <a:spcBef>
                <a:spcPts val="0"/>
              </a:spcBef>
              <a:spcAft>
                <a:spcPts val="0"/>
              </a:spcAft>
              <a:buSzPts val="2600"/>
              <a:buNone/>
              <a:defRPr sz="3467"/>
            </a:lvl3pPr>
            <a:lvl4pPr lvl="3" algn="ctr" rtl="0">
              <a:lnSpc>
                <a:spcPct val="100000"/>
              </a:lnSpc>
              <a:spcBef>
                <a:spcPts val="0"/>
              </a:spcBef>
              <a:spcAft>
                <a:spcPts val="0"/>
              </a:spcAft>
              <a:buSzPts val="2600"/>
              <a:buNone/>
              <a:defRPr sz="3467"/>
            </a:lvl4pPr>
            <a:lvl5pPr lvl="4" algn="ctr" rtl="0">
              <a:lnSpc>
                <a:spcPct val="100000"/>
              </a:lnSpc>
              <a:spcBef>
                <a:spcPts val="0"/>
              </a:spcBef>
              <a:spcAft>
                <a:spcPts val="0"/>
              </a:spcAft>
              <a:buSzPts val="2600"/>
              <a:buNone/>
              <a:defRPr sz="3467"/>
            </a:lvl5pPr>
            <a:lvl6pPr lvl="5" algn="ctr" rtl="0">
              <a:lnSpc>
                <a:spcPct val="100000"/>
              </a:lnSpc>
              <a:spcBef>
                <a:spcPts val="0"/>
              </a:spcBef>
              <a:spcAft>
                <a:spcPts val="0"/>
              </a:spcAft>
              <a:buSzPts val="2600"/>
              <a:buNone/>
              <a:defRPr sz="3467"/>
            </a:lvl6pPr>
            <a:lvl7pPr lvl="6" algn="ctr" rtl="0">
              <a:lnSpc>
                <a:spcPct val="100000"/>
              </a:lnSpc>
              <a:spcBef>
                <a:spcPts val="0"/>
              </a:spcBef>
              <a:spcAft>
                <a:spcPts val="0"/>
              </a:spcAft>
              <a:buSzPts val="2600"/>
              <a:buNone/>
              <a:defRPr sz="3467"/>
            </a:lvl7pPr>
            <a:lvl8pPr lvl="7" algn="ctr" rtl="0">
              <a:lnSpc>
                <a:spcPct val="100000"/>
              </a:lnSpc>
              <a:spcBef>
                <a:spcPts val="0"/>
              </a:spcBef>
              <a:spcAft>
                <a:spcPts val="0"/>
              </a:spcAft>
              <a:buSzPts val="2600"/>
              <a:buNone/>
              <a:defRPr sz="3467"/>
            </a:lvl8pPr>
            <a:lvl9pPr lvl="8" algn="ctr" rtl="0">
              <a:lnSpc>
                <a:spcPct val="100000"/>
              </a:lnSpc>
              <a:spcBef>
                <a:spcPts val="0"/>
              </a:spcBef>
              <a:spcAft>
                <a:spcPts val="0"/>
              </a:spcAft>
              <a:buSzPts val="2600"/>
              <a:buNone/>
              <a:defRPr sz="3467"/>
            </a:lvl9pPr>
          </a:lstStyle>
          <a:p>
            <a:endParaRPr/>
          </a:p>
        </p:txBody>
      </p:sp>
      <p:sp>
        <p:nvSpPr>
          <p:cNvPr id="35" name="Google Shape;35;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Medium"/>
                <a:ea typeface="Roboto Medium"/>
                <a:cs typeface="Roboto Medium"/>
                <a:sym typeface="Roboto Medium"/>
              </a:defRPr>
            </a:lvl1pPr>
            <a:lvl2pPr lvl="1" rtl="0">
              <a:buNone/>
              <a:defRPr>
                <a:latin typeface="Roboto Medium"/>
                <a:ea typeface="Roboto Medium"/>
                <a:cs typeface="Roboto Medium"/>
                <a:sym typeface="Roboto Medium"/>
              </a:defRPr>
            </a:lvl2pPr>
            <a:lvl3pPr lvl="2" rtl="0">
              <a:buNone/>
              <a:defRPr>
                <a:latin typeface="Roboto Medium"/>
                <a:ea typeface="Roboto Medium"/>
                <a:cs typeface="Roboto Medium"/>
                <a:sym typeface="Roboto Medium"/>
              </a:defRPr>
            </a:lvl3pPr>
            <a:lvl4pPr lvl="3" rtl="0">
              <a:buNone/>
              <a:defRPr>
                <a:latin typeface="Roboto Medium"/>
                <a:ea typeface="Roboto Medium"/>
                <a:cs typeface="Roboto Medium"/>
                <a:sym typeface="Roboto Medium"/>
              </a:defRPr>
            </a:lvl4pPr>
            <a:lvl5pPr lvl="4" rtl="0">
              <a:buNone/>
              <a:defRPr>
                <a:latin typeface="Roboto Medium"/>
                <a:ea typeface="Roboto Medium"/>
                <a:cs typeface="Roboto Medium"/>
                <a:sym typeface="Roboto Medium"/>
              </a:defRPr>
            </a:lvl5pPr>
            <a:lvl6pPr lvl="5" rtl="0">
              <a:buNone/>
              <a:defRPr>
                <a:latin typeface="Roboto Medium"/>
                <a:ea typeface="Roboto Medium"/>
                <a:cs typeface="Roboto Medium"/>
                <a:sym typeface="Roboto Medium"/>
              </a:defRPr>
            </a:lvl6pPr>
            <a:lvl7pPr lvl="6" rtl="0">
              <a:buNone/>
              <a:defRPr>
                <a:latin typeface="Roboto Medium"/>
                <a:ea typeface="Roboto Medium"/>
                <a:cs typeface="Roboto Medium"/>
                <a:sym typeface="Roboto Medium"/>
              </a:defRPr>
            </a:lvl7pPr>
            <a:lvl8pPr lvl="7" rtl="0">
              <a:buNone/>
              <a:defRPr>
                <a:latin typeface="Roboto Medium"/>
                <a:ea typeface="Roboto Medium"/>
                <a:cs typeface="Roboto Medium"/>
                <a:sym typeface="Roboto Medium"/>
              </a:defRPr>
            </a:lvl8pPr>
            <a:lvl9pPr lvl="8" rtl="0">
              <a:buNone/>
              <a:defRPr>
                <a:latin typeface="Roboto Medium"/>
                <a:ea typeface="Roboto Medium"/>
                <a:cs typeface="Roboto Medium"/>
                <a:sym typeface="Roboto Medium"/>
              </a:defRPr>
            </a:lvl9pPr>
          </a:lstStyle>
          <a:p>
            <a:fld id="{00000000-1234-1234-1234-123412341234}" type="slidenum">
              <a:rPr lang="en" smtClean="0"/>
              <a:pPr/>
              <a:t>‹#›</a:t>
            </a:fld>
            <a:endParaRPr lang="en"/>
          </a:p>
        </p:txBody>
      </p:sp>
      <p:pic>
        <p:nvPicPr>
          <p:cNvPr id="36" name="Google Shape;36;p4"/>
          <p:cNvPicPr preferRelativeResize="0"/>
          <p:nvPr/>
        </p:nvPicPr>
        <p:blipFill>
          <a:blip r:embed="rId2">
            <a:alphaModFix/>
          </a:blip>
          <a:stretch>
            <a:fillRect/>
          </a:stretch>
        </p:blipFill>
        <p:spPr>
          <a:xfrm>
            <a:off x="3498833" y="696200"/>
            <a:ext cx="5194336" cy="1747499"/>
          </a:xfrm>
          <a:prstGeom prst="rect">
            <a:avLst/>
          </a:prstGeom>
          <a:noFill/>
          <a:ln>
            <a:noFill/>
          </a:ln>
        </p:spPr>
      </p:pic>
      <p:sp>
        <p:nvSpPr>
          <p:cNvPr id="37" name="Google Shape;37;p4"/>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232725661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INFITX 1">
  <p:cSld name="INFITX 1">
    <p:bg>
      <p:bgPr>
        <a:solidFill>
          <a:srgbClr val="081621"/>
        </a:solidFill>
        <a:effectLst/>
      </p:bgPr>
    </p:bg>
    <p:spTree>
      <p:nvGrpSpPr>
        <p:cNvPr id="1" name="Shape 38"/>
        <p:cNvGrpSpPr/>
        <p:nvPr/>
      </p:nvGrpSpPr>
      <p:grpSpPr>
        <a:xfrm>
          <a:off x="0" y="0"/>
          <a:ext cx="0" cy="0"/>
          <a:chOff x="0" y="0"/>
          <a:chExt cx="0" cy="0"/>
        </a:xfrm>
      </p:grpSpPr>
      <p:pic>
        <p:nvPicPr>
          <p:cNvPr id="39" name="Google Shape;39;p5"/>
          <p:cNvPicPr preferRelativeResize="0"/>
          <p:nvPr/>
        </p:nvPicPr>
        <p:blipFill rotWithShape="1">
          <a:blip r:embed="rId2">
            <a:alphaModFix/>
          </a:blip>
          <a:srcRect l="19017" t="4079" r="23613" b="4244"/>
          <a:stretch/>
        </p:blipFill>
        <p:spPr>
          <a:xfrm>
            <a:off x="2" y="1"/>
            <a:ext cx="4291365" cy="6858001"/>
          </a:xfrm>
          <a:prstGeom prst="rect">
            <a:avLst/>
          </a:prstGeom>
          <a:noFill/>
          <a:ln>
            <a:noFill/>
          </a:ln>
        </p:spPr>
      </p:pic>
      <p:sp>
        <p:nvSpPr>
          <p:cNvPr id="40" name="Google Shape;40;p5"/>
          <p:cNvSpPr txBox="1">
            <a:spLocks noGrp="1"/>
          </p:cNvSpPr>
          <p:nvPr>
            <p:ph type="ctrTitle"/>
          </p:nvPr>
        </p:nvSpPr>
        <p:spPr>
          <a:xfrm>
            <a:off x="3687967" y="1822300"/>
            <a:ext cx="8030800" cy="22476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41" name="Google Shape;41;p5"/>
          <p:cNvSpPr txBox="1">
            <a:spLocks noGrp="1"/>
          </p:cNvSpPr>
          <p:nvPr>
            <p:ph type="subTitle" idx="1"/>
          </p:nvPr>
        </p:nvSpPr>
        <p:spPr>
          <a:xfrm>
            <a:off x="3687967" y="4022567"/>
            <a:ext cx="8178400" cy="2247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1780AD"/>
              </a:buClr>
              <a:buSzPts val="2600"/>
              <a:buFont typeface="Roboto Medium"/>
              <a:buNone/>
              <a:defRPr sz="3467">
                <a:solidFill>
                  <a:srgbClr val="1780AD"/>
                </a:solidFill>
                <a:latin typeface="Roboto Medium"/>
                <a:ea typeface="Roboto Medium"/>
                <a:cs typeface="Roboto Medium"/>
                <a:sym typeface="Roboto Medium"/>
              </a:defRPr>
            </a:lvl1pPr>
            <a:lvl2pPr lvl="1" algn="ctr" rtl="0">
              <a:lnSpc>
                <a:spcPct val="100000"/>
              </a:lnSpc>
              <a:spcBef>
                <a:spcPts val="0"/>
              </a:spcBef>
              <a:spcAft>
                <a:spcPts val="0"/>
              </a:spcAft>
              <a:buSzPts val="2600"/>
              <a:buNone/>
              <a:defRPr sz="3467"/>
            </a:lvl2pPr>
            <a:lvl3pPr lvl="2" algn="ctr" rtl="0">
              <a:lnSpc>
                <a:spcPct val="100000"/>
              </a:lnSpc>
              <a:spcBef>
                <a:spcPts val="0"/>
              </a:spcBef>
              <a:spcAft>
                <a:spcPts val="0"/>
              </a:spcAft>
              <a:buSzPts val="2600"/>
              <a:buNone/>
              <a:defRPr sz="3467"/>
            </a:lvl3pPr>
            <a:lvl4pPr lvl="3" algn="ctr" rtl="0">
              <a:lnSpc>
                <a:spcPct val="100000"/>
              </a:lnSpc>
              <a:spcBef>
                <a:spcPts val="0"/>
              </a:spcBef>
              <a:spcAft>
                <a:spcPts val="0"/>
              </a:spcAft>
              <a:buSzPts val="2600"/>
              <a:buNone/>
              <a:defRPr sz="3467"/>
            </a:lvl4pPr>
            <a:lvl5pPr lvl="4" algn="ctr" rtl="0">
              <a:lnSpc>
                <a:spcPct val="100000"/>
              </a:lnSpc>
              <a:spcBef>
                <a:spcPts val="0"/>
              </a:spcBef>
              <a:spcAft>
                <a:spcPts val="0"/>
              </a:spcAft>
              <a:buSzPts val="2600"/>
              <a:buNone/>
              <a:defRPr sz="3467"/>
            </a:lvl5pPr>
            <a:lvl6pPr lvl="5" algn="ctr" rtl="0">
              <a:lnSpc>
                <a:spcPct val="100000"/>
              </a:lnSpc>
              <a:spcBef>
                <a:spcPts val="0"/>
              </a:spcBef>
              <a:spcAft>
                <a:spcPts val="0"/>
              </a:spcAft>
              <a:buSzPts val="2600"/>
              <a:buNone/>
              <a:defRPr sz="3467"/>
            </a:lvl6pPr>
            <a:lvl7pPr lvl="6" algn="ctr" rtl="0">
              <a:lnSpc>
                <a:spcPct val="100000"/>
              </a:lnSpc>
              <a:spcBef>
                <a:spcPts val="0"/>
              </a:spcBef>
              <a:spcAft>
                <a:spcPts val="0"/>
              </a:spcAft>
              <a:buSzPts val="2600"/>
              <a:buNone/>
              <a:defRPr sz="3467"/>
            </a:lvl7pPr>
            <a:lvl8pPr lvl="7" algn="ctr" rtl="0">
              <a:lnSpc>
                <a:spcPct val="100000"/>
              </a:lnSpc>
              <a:spcBef>
                <a:spcPts val="0"/>
              </a:spcBef>
              <a:spcAft>
                <a:spcPts val="0"/>
              </a:spcAft>
              <a:buSzPts val="2600"/>
              <a:buNone/>
              <a:defRPr sz="3467"/>
            </a:lvl8pPr>
            <a:lvl9pPr lvl="8" algn="ctr" rtl="0">
              <a:lnSpc>
                <a:spcPct val="100000"/>
              </a:lnSpc>
              <a:spcBef>
                <a:spcPts val="0"/>
              </a:spcBef>
              <a:spcAft>
                <a:spcPts val="0"/>
              </a:spcAft>
              <a:buSzPts val="2600"/>
              <a:buNone/>
              <a:defRPr sz="3467"/>
            </a:lvl9pPr>
          </a:lstStyle>
          <a:p>
            <a:endParaRPr/>
          </a:p>
        </p:txBody>
      </p:sp>
      <p:sp>
        <p:nvSpPr>
          <p:cNvPr id="42" name="Google Shape;42;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Medium"/>
                <a:ea typeface="Roboto Medium"/>
                <a:cs typeface="Roboto Medium"/>
                <a:sym typeface="Roboto Medium"/>
              </a:defRPr>
            </a:lvl1pPr>
            <a:lvl2pPr lvl="1" rtl="0">
              <a:buNone/>
              <a:defRPr>
                <a:latin typeface="Roboto Medium"/>
                <a:ea typeface="Roboto Medium"/>
                <a:cs typeface="Roboto Medium"/>
                <a:sym typeface="Roboto Medium"/>
              </a:defRPr>
            </a:lvl2pPr>
            <a:lvl3pPr lvl="2" rtl="0">
              <a:buNone/>
              <a:defRPr>
                <a:latin typeface="Roboto Medium"/>
                <a:ea typeface="Roboto Medium"/>
                <a:cs typeface="Roboto Medium"/>
                <a:sym typeface="Roboto Medium"/>
              </a:defRPr>
            </a:lvl3pPr>
            <a:lvl4pPr lvl="3" rtl="0">
              <a:buNone/>
              <a:defRPr>
                <a:latin typeface="Roboto Medium"/>
                <a:ea typeface="Roboto Medium"/>
                <a:cs typeface="Roboto Medium"/>
                <a:sym typeface="Roboto Medium"/>
              </a:defRPr>
            </a:lvl4pPr>
            <a:lvl5pPr lvl="4" rtl="0">
              <a:buNone/>
              <a:defRPr>
                <a:latin typeface="Roboto Medium"/>
                <a:ea typeface="Roboto Medium"/>
                <a:cs typeface="Roboto Medium"/>
                <a:sym typeface="Roboto Medium"/>
              </a:defRPr>
            </a:lvl5pPr>
            <a:lvl6pPr lvl="5" rtl="0">
              <a:buNone/>
              <a:defRPr>
                <a:latin typeface="Roboto Medium"/>
                <a:ea typeface="Roboto Medium"/>
                <a:cs typeface="Roboto Medium"/>
                <a:sym typeface="Roboto Medium"/>
              </a:defRPr>
            </a:lvl6pPr>
            <a:lvl7pPr lvl="6" rtl="0">
              <a:buNone/>
              <a:defRPr>
                <a:latin typeface="Roboto Medium"/>
                <a:ea typeface="Roboto Medium"/>
                <a:cs typeface="Roboto Medium"/>
                <a:sym typeface="Roboto Medium"/>
              </a:defRPr>
            </a:lvl7pPr>
            <a:lvl8pPr lvl="7" rtl="0">
              <a:buNone/>
              <a:defRPr>
                <a:latin typeface="Roboto Medium"/>
                <a:ea typeface="Roboto Medium"/>
                <a:cs typeface="Roboto Medium"/>
                <a:sym typeface="Roboto Medium"/>
              </a:defRPr>
            </a:lvl8pPr>
            <a:lvl9pPr lvl="8" rtl="0">
              <a:buNone/>
              <a:defRPr>
                <a:latin typeface="Roboto Medium"/>
                <a:ea typeface="Roboto Medium"/>
                <a:cs typeface="Roboto Medium"/>
                <a:sym typeface="Roboto Medium"/>
              </a:defRPr>
            </a:lvl9pPr>
          </a:lstStyle>
          <a:p>
            <a:fld id="{00000000-1234-1234-1234-123412341234}" type="slidenum">
              <a:rPr lang="en" smtClean="0"/>
              <a:pPr/>
              <a:t>‹#›</a:t>
            </a:fld>
            <a:endParaRPr lang="en"/>
          </a:p>
        </p:txBody>
      </p:sp>
      <p:sp>
        <p:nvSpPr>
          <p:cNvPr id="43" name="Google Shape;43;p5"/>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solidFill>
                  <a:srgbClr val="1780AD"/>
                </a:solidFill>
                <a:latin typeface="Montserrat"/>
                <a:ea typeface="Montserrat"/>
                <a:cs typeface="Montserrat"/>
                <a:sym typeface="Montserrat"/>
              </a:rPr>
              <a:t>Company  Confidential</a:t>
            </a:r>
            <a:endParaRPr sz="933">
              <a:solidFill>
                <a:srgbClr val="1780AD"/>
              </a:solidFill>
              <a:latin typeface="Montserrat"/>
              <a:ea typeface="Montserrat"/>
              <a:cs typeface="Montserrat"/>
              <a:sym typeface="Montserrat"/>
            </a:endParaRPr>
          </a:p>
        </p:txBody>
      </p:sp>
    </p:spTree>
    <p:extLst>
      <p:ext uri="{BB962C8B-B14F-4D97-AF65-F5344CB8AC3E}">
        <p14:creationId xmlns:p14="http://schemas.microsoft.com/office/powerpoint/2010/main" val="58913772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INFITX 1 1">
  <p:cSld name="INFITX 1 1">
    <p:bg>
      <p:bgPr>
        <a:solidFill>
          <a:srgbClr val="081621"/>
        </a:solidFill>
        <a:effectLst/>
      </p:bgPr>
    </p:bg>
    <p:spTree>
      <p:nvGrpSpPr>
        <p:cNvPr id="1" name="Shape 44"/>
        <p:cNvGrpSpPr/>
        <p:nvPr/>
      </p:nvGrpSpPr>
      <p:grpSpPr>
        <a:xfrm>
          <a:off x="0" y="0"/>
          <a:ext cx="0" cy="0"/>
          <a:chOff x="0" y="0"/>
          <a:chExt cx="0" cy="0"/>
        </a:xfrm>
      </p:grpSpPr>
      <p:sp>
        <p:nvSpPr>
          <p:cNvPr id="45" name="Google Shape;45;p6"/>
          <p:cNvSpPr txBox="1">
            <a:spLocks noGrp="1"/>
          </p:cNvSpPr>
          <p:nvPr>
            <p:ph type="ctrTitle"/>
          </p:nvPr>
        </p:nvSpPr>
        <p:spPr>
          <a:xfrm>
            <a:off x="3687967" y="1822300"/>
            <a:ext cx="8030800" cy="22476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4800"/>
              <a:buNone/>
              <a:defRPr sz="6400">
                <a:solidFill>
                  <a:schemeClr val="lt1"/>
                </a:solidFill>
              </a:defRPr>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
        <p:nvSpPr>
          <p:cNvPr id="46" name="Google Shape;46;p6"/>
          <p:cNvSpPr txBox="1">
            <a:spLocks noGrp="1"/>
          </p:cNvSpPr>
          <p:nvPr>
            <p:ph type="subTitle" idx="1"/>
          </p:nvPr>
        </p:nvSpPr>
        <p:spPr>
          <a:xfrm>
            <a:off x="3687967" y="4022567"/>
            <a:ext cx="8178400" cy="2247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1780AD"/>
              </a:buClr>
              <a:buSzPts val="2600"/>
              <a:buFont typeface="Roboto Medium"/>
              <a:buNone/>
              <a:defRPr sz="3467">
                <a:solidFill>
                  <a:srgbClr val="1780AD"/>
                </a:solidFill>
                <a:latin typeface="Roboto Medium"/>
                <a:ea typeface="Roboto Medium"/>
                <a:cs typeface="Roboto Medium"/>
                <a:sym typeface="Roboto Medium"/>
              </a:defRPr>
            </a:lvl1pPr>
            <a:lvl2pPr lvl="1" algn="ctr" rtl="0">
              <a:lnSpc>
                <a:spcPct val="100000"/>
              </a:lnSpc>
              <a:spcBef>
                <a:spcPts val="0"/>
              </a:spcBef>
              <a:spcAft>
                <a:spcPts val="0"/>
              </a:spcAft>
              <a:buSzPts val="2600"/>
              <a:buNone/>
              <a:defRPr sz="3467"/>
            </a:lvl2pPr>
            <a:lvl3pPr lvl="2" algn="ctr" rtl="0">
              <a:lnSpc>
                <a:spcPct val="100000"/>
              </a:lnSpc>
              <a:spcBef>
                <a:spcPts val="0"/>
              </a:spcBef>
              <a:spcAft>
                <a:spcPts val="0"/>
              </a:spcAft>
              <a:buSzPts val="2600"/>
              <a:buNone/>
              <a:defRPr sz="3467"/>
            </a:lvl3pPr>
            <a:lvl4pPr lvl="3" algn="ctr" rtl="0">
              <a:lnSpc>
                <a:spcPct val="100000"/>
              </a:lnSpc>
              <a:spcBef>
                <a:spcPts val="0"/>
              </a:spcBef>
              <a:spcAft>
                <a:spcPts val="0"/>
              </a:spcAft>
              <a:buSzPts val="2600"/>
              <a:buNone/>
              <a:defRPr sz="3467"/>
            </a:lvl4pPr>
            <a:lvl5pPr lvl="4" algn="ctr" rtl="0">
              <a:lnSpc>
                <a:spcPct val="100000"/>
              </a:lnSpc>
              <a:spcBef>
                <a:spcPts val="0"/>
              </a:spcBef>
              <a:spcAft>
                <a:spcPts val="0"/>
              </a:spcAft>
              <a:buSzPts val="2600"/>
              <a:buNone/>
              <a:defRPr sz="3467"/>
            </a:lvl5pPr>
            <a:lvl6pPr lvl="5" algn="ctr" rtl="0">
              <a:lnSpc>
                <a:spcPct val="100000"/>
              </a:lnSpc>
              <a:spcBef>
                <a:spcPts val="0"/>
              </a:spcBef>
              <a:spcAft>
                <a:spcPts val="0"/>
              </a:spcAft>
              <a:buSzPts val="2600"/>
              <a:buNone/>
              <a:defRPr sz="3467"/>
            </a:lvl6pPr>
            <a:lvl7pPr lvl="6" algn="ctr" rtl="0">
              <a:lnSpc>
                <a:spcPct val="100000"/>
              </a:lnSpc>
              <a:spcBef>
                <a:spcPts val="0"/>
              </a:spcBef>
              <a:spcAft>
                <a:spcPts val="0"/>
              </a:spcAft>
              <a:buSzPts val="2600"/>
              <a:buNone/>
              <a:defRPr sz="3467"/>
            </a:lvl7pPr>
            <a:lvl8pPr lvl="7" algn="ctr" rtl="0">
              <a:lnSpc>
                <a:spcPct val="100000"/>
              </a:lnSpc>
              <a:spcBef>
                <a:spcPts val="0"/>
              </a:spcBef>
              <a:spcAft>
                <a:spcPts val="0"/>
              </a:spcAft>
              <a:buSzPts val="2600"/>
              <a:buNone/>
              <a:defRPr sz="3467"/>
            </a:lvl8pPr>
            <a:lvl9pPr lvl="8" algn="ctr" rtl="0">
              <a:lnSpc>
                <a:spcPct val="100000"/>
              </a:lnSpc>
              <a:spcBef>
                <a:spcPts val="0"/>
              </a:spcBef>
              <a:spcAft>
                <a:spcPts val="0"/>
              </a:spcAft>
              <a:buSzPts val="2600"/>
              <a:buNone/>
              <a:defRPr sz="3467"/>
            </a:lvl9pPr>
          </a:lstStyle>
          <a:p>
            <a:endParaRPr/>
          </a:p>
        </p:txBody>
      </p:sp>
      <p:sp>
        <p:nvSpPr>
          <p:cNvPr id="47" name="Google Shape;4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Medium"/>
                <a:ea typeface="Roboto Medium"/>
                <a:cs typeface="Roboto Medium"/>
                <a:sym typeface="Roboto Medium"/>
              </a:defRPr>
            </a:lvl1pPr>
            <a:lvl2pPr lvl="1" rtl="0">
              <a:buNone/>
              <a:defRPr>
                <a:latin typeface="Roboto Medium"/>
                <a:ea typeface="Roboto Medium"/>
                <a:cs typeface="Roboto Medium"/>
                <a:sym typeface="Roboto Medium"/>
              </a:defRPr>
            </a:lvl2pPr>
            <a:lvl3pPr lvl="2" rtl="0">
              <a:buNone/>
              <a:defRPr>
                <a:latin typeface="Roboto Medium"/>
                <a:ea typeface="Roboto Medium"/>
                <a:cs typeface="Roboto Medium"/>
                <a:sym typeface="Roboto Medium"/>
              </a:defRPr>
            </a:lvl3pPr>
            <a:lvl4pPr lvl="3" rtl="0">
              <a:buNone/>
              <a:defRPr>
                <a:latin typeface="Roboto Medium"/>
                <a:ea typeface="Roboto Medium"/>
                <a:cs typeface="Roboto Medium"/>
                <a:sym typeface="Roboto Medium"/>
              </a:defRPr>
            </a:lvl4pPr>
            <a:lvl5pPr lvl="4" rtl="0">
              <a:buNone/>
              <a:defRPr>
                <a:latin typeface="Roboto Medium"/>
                <a:ea typeface="Roboto Medium"/>
                <a:cs typeface="Roboto Medium"/>
                <a:sym typeface="Roboto Medium"/>
              </a:defRPr>
            </a:lvl5pPr>
            <a:lvl6pPr lvl="5" rtl="0">
              <a:buNone/>
              <a:defRPr>
                <a:latin typeface="Roboto Medium"/>
                <a:ea typeface="Roboto Medium"/>
                <a:cs typeface="Roboto Medium"/>
                <a:sym typeface="Roboto Medium"/>
              </a:defRPr>
            </a:lvl6pPr>
            <a:lvl7pPr lvl="6" rtl="0">
              <a:buNone/>
              <a:defRPr>
                <a:latin typeface="Roboto Medium"/>
                <a:ea typeface="Roboto Medium"/>
                <a:cs typeface="Roboto Medium"/>
                <a:sym typeface="Roboto Medium"/>
              </a:defRPr>
            </a:lvl7pPr>
            <a:lvl8pPr lvl="7" rtl="0">
              <a:buNone/>
              <a:defRPr>
                <a:latin typeface="Roboto Medium"/>
                <a:ea typeface="Roboto Medium"/>
                <a:cs typeface="Roboto Medium"/>
                <a:sym typeface="Roboto Medium"/>
              </a:defRPr>
            </a:lvl8pPr>
            <a:lvl9pPr lvl="8" rtl="0">
              <a:buNone/>
              <a:defRPr>
                <a:latin typeface="Roboto Medium"/>
                <a:ea typeface="Roboto Medium"/>
                <a:cs typeface="Roboto Medium"/>
                <a:sym typeface="Roboto Medium"/>
              </a:defRPr>
            </a:lvl9pPr>
          </a:lstStyle>
          <a:p>
            <a:fld id="{00000000-1234-1234-1234-123412341234}" type="slidenum">
              <a:rPr lang="en" smtClean="0"/>
              <a:pPr/>
              <a:t>‹#›</a:t>
            </a:fld>
            <a:endParaRPr lang="en"/>
          </a:p>
        </p:txBody>
      </p:sp>
      <p:sp>
        <p:nvSpPr>
          <p:cNvPr id="48" name="Google Shape;48;p6"/>
          <p:cNvSpPr txBox="1"/>
          <p:nvPr/>
        </p:nvSpPr>
        <p:spPr>
          <a:xfrm>
            <a:off x="4743100" y="6522401"/>
            <a:ext cx="2776800" cy="410393"/>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 sz="1067">
                <a:solidFill>
                  <a:srgbClr val="1780AD"/>
                </a:solidFill>
                <a:latin typeface="Roboto"/>
                <a:ea typeface="Roboto"/>
                <a:cs typeface="Roboto"/>
                <a:sym typeface="Roboto"/>
              </a:rPr>
              <a:t>Inclusive Financial Technology Experts</a:t>
            </a:r>
            <a:endParaRPr sz="1067">
              <a:solidFill>
                <a:srgbClr val="1780AD"/>
              </a:solidFill>
              <a:latin typeface="Roboto"/>
              <a:ea typeface="Roboto"/>
              <a:cs typeface="Roboto"/>
              <a:sym typeface="Roboto"/>
            </a:endParaRPr>
          </a:p>
        </p:txBody>
      </p:sp>
      <p:pic>
        <p:nvPicPr>
          <p:cNvPr id="49" name="Google Shape;49;p6"/>
          <p:cNvPicPr preferRelativeResize="0"/>
          <p:nvPr/>
        </p:nvPicPr>
        <p:blipFill>
          <a:blip r:embed="rId2">
            <a:alphaModFix/>
          </a:blip>
          <a:stretch>
            <a:fillRect/>
          </a:stretch>
        </p:blipFill>
        <p:spPr>
          <a:xfrm>
            <a:off x="220233" y="220200"/>
            <a:ext cx="1790499" cy="1790499"/>
          </a:xfrm>
          <a:prstGeom prst="rect">
            <a:avLst/>
          </a:prstGeom>
          <a:noFill/>
          <a:ln>
            <a:noFill/>
          </a:ln>
        </p:spPr>
      </p:pic>
    </p:spTree>
    <p:extLst>
      <p:ext uri="{BB962C8B-B14F-4D97-AF65-F5344CB8AC3E}">
        <p14:creationId xmlns:p14="http://schemas.microsoft.com/office/powerpoint/2010/main" val="94993721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Font typeface="Roboto"/>
              <a:buNone/>
              <a:defRPr sz="4800">
                <a:latin typeface="Roboto"/>
                <a:ea typeface="Roboto"/>
                <a:cs typeface="Roboto"/>
                <a:sym typeface="Roboto"/>
              </a:defRPr>
            </a:lvl1pPr>
            <a:lvl2pPr lvl="1" algn="ctr" rtl="0">
              <a:spcBef>
                <a:spcPts val="0"/>
              </a:spcBef>
              <a:spcAft>
                <a:spcPts val="0"/>
              </a:spcAft>
              <a:buSzPts val="3600"/>
              <a:buFont typeface="Roboto"/>
              <a:buNone/>
              <a:defRPr sz="4800">
                <a:latin typeface="Roboto"/>
                <a:ea typeface="Roboto"/>
                <a:cs typeface="Roboto"/>
                <a:sym typeface="Roboto"/>
              </a:defRPr>
            </a:lvl2pPr>
            <a:lvl3pPr lvl="2" algn="ctr" rtl="0">
              <a:spcBef>
                <a:spcPts val="0"/>
              </a:spcBef>
              <a:spcAft>
                <a:spcPts val="0"/>
              </a:spcAft>
              <a:buSzPts val="3600"/>
              <a:buFont typeface="Roboto"/>
              <a:buNone/>
              <a:defRPr sz="4800">
                <a:latin typeface="Roboto"/>
                <a:ea typeface="Roboto"/>
                <a:cs typeface="Roboto"/>
                <a:sym typeface="Roboto"/>
              </a:defRPr>
            </a:lvl3pPr>
            <a:lvl4pPr lvl="3" algn="ctr" rtl="0">
              <a:spcBef>
                <a:spcPts val="0"/>
              </a:spcBef>
              <a:spcAft>
                <a:spcPts val="0"/>
              </a:spcAft>
              <a:buSzPts val="3600"/>
              <a:buFont typeface="Roboto"/>
              <a:buNone/>
              <a:defRPr sz="4800">
                <a:latin typeface="Roboto"/>
                <a:ea typeface="Roboto"/>
                <a:cs typeface="Roboto"/>
                <a:sym typeface="Roboto"/>
              </a:defRPr>
            </a:lvl4pPr>
            <a:lvl5pPr lvl="4" algn="ctr" rtl="0">
              <a:spcBef>
                <a:spcPts val="0"/>
              </a:spcBef>
              <a:spcAft>
                <a:spcPts val="0"/>
              </a:spcAft>
              <a:buSzPts val="3600"/>
              <a:buFont typeface="Roboto"/>
              <a:buNone/>
              <a:defRPr sz="4800">
                <a:latin typeface="Roboto"/>
                <a:ea typeface="Roboto"/>
                <a:cs typeface="Roboto"/>
                <a:sym typeface="Roboto"/>
              </a:defRPr>
            </a:lvl5pPr>
            <a:lvl6pPr lvl="5" algn="ctr" rtl="0">
              <a:spcBef>
                <a:spcPts val="0"/>
              </a:spcBef>
              <a:spcAft>
                <a:spcPts val="0"/>
              </a:spcAft>
              <a:buSzPts val="3600"/>
              <a:buFont typeface="Roboto"/>
              <a:buNone/>
              <a:defRPr sz="4800">
                <a:latin typeface="Roboto"/>
                <a:ea typeface="Roboto"/>
                <a:cs typeface="Roboto"/>
                <a:sym typeface="Roboto"/>
              </a:defRPr>
            </a:lvl6pPr>
            <a:lvl7pPr lvl="6" algn="ctr" rtl="0">
              <a:spcBef>
                <a:spcPts val="0"/>
              </a:spcBef>
              <a:spcAft>
                <a:spcPts val="0"/>
              </a:spcAft>
              <a:buSzPts val="3600"/>
              <a:buFont typeface="Roboto"/>
              <a:buNone/>
              <a:defRPr sz="4800">
                <a:latin typeface="Roboto"/>
                <a:ea typeface="Roboto"/>
                <a:cs typeface="Roboto"/>
                <a:sym typeface="Roboto"/>
              </a:defRPr>
            </a:lvl7pPr>
            <a:lvl8pPr lvl="7" algn="ctr" rtl="0">
              <a:spcBef>
                <a:spcPts val="0"/>
              </a:spcBef>
              <a:spcAft>
                <a:spcPts val="0"/>
              </a:spcAft>
              <a:buSzPts val="3600"/>
              <a:buFont typeface="Roboto"/>
              <a:buNone/>
              <a:defRPr sz="4800">
                <a:latin typeface="Roboto"/>
                <a:ea typeface="Roboto"/>
                <a:cs typeface="Roboto"/>
                <a:sym typeface="Roboto"/>
              </a:defRPr>
            </a:lvl8pPr>
            <a:lvl9pPr lvl="8" algn="ctr" rtl="0">
              <a:spcBef>
                <a:spcPts val="0"/>
              </a:spcBef>
              <a:spcAft>
                <a:spcPts val="0"/>
              </a:spcAft>
              <a:buSzPts val="3600"/>
              <a:buFont typeface="Roboto"/>
              <a:buNone/>
              <a:defRPr sz="4800">
                <a:latin typeface="Roboto"/>
                <a:ea typeface="Roboto"/>
                <a:cs typeface="Roboto"/>
                <a:sym typeface="Roboto"/>
              </a:defRPr>
            </a:lvl9pPr>
          </a:lstStyle>
          <a:p>
            <a:endParaRPr/>
          </a:p>
        </p:txBody>
      </p:sp>
      <p:sp>
        <p:nvSpPr>
          <p:cNvPr id="52" name="Google Shape;52;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pic>
        <p:nvPicPr>
          <p:cNvPr id="53" name="Google Shape;53;p7"/>
          <p:cNvPicPr preferRelativeResize="0"/>
          <p:nvPr/>
        </p:nvPicPr>
        <p:blipFill>
          <a:blip r:embed="rId2">
            <a:alphaModFix/>
          </a:blip>
          <a:stretch>
            <a:fillRect/>
          </a:stretch>
        </p:blipFill>
        <p:spPr>
          <a:xfrm>
            <a:off x="9877934" y="90234"/>
            <a:ext cx="2209409" cy="743300"/>
          </a:xfrm>
          <a:prstGeom prst="rect">
            <a:avLst/>
          </a:prstGeom>
          <a:noFill/>
          <a:ln>
            <a:noFill/>
          </a:ln>
        </p:spPr>
      </p:pic>
      <p:sp>
        <p:nvSpPr>
          <p:cNvPr id="54" name="Google Shape;54;p7"/>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341656685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Font typeface="Roboto"/>
              <a:buNone/>
              <a:defRPr sz="4800">
                <a:latin typeface="Roboto"/>
                <a:ea typeface="Roboto"/>
                <a:cs typeface="Roboto"/>
                <a:sym typeface="Roboto"/>
              </a:defRPr>
            </a:lvl1pPr>
            <a:lvl2pPr lvl="1" algn="ctr" rtl="0">
              <a:spcBef>
                <a:spcPts val="0"/>
              </a:spcBef>
              <a:spcAft>
                <a:spcPts val="0"/>
              </a:spcAft>
              <a:buSzPts val="3600"/>
              <a:buFont typeface="Roboto"/>
              <a:buNone/>
              <a:defRPr sz="4800">
                <a:latin typeface="Roboto"/>
                <a:ea typeface="Roboto"/>
                <a:cs typeface="Roboto"/>
                <a:sym typeface="Roboto"/>
              </a:defRPr>
            </a:lvl2pPr>
            <a:lvl3pPr lvl="2" algn="ctr" rtl="0">
              <a:spcBef>
                <a:spcPts val="0"/>
              </a:spcBef>
              <a:spcAft>
                <a:spcPts val="0"/>
              </a:spcAft>
              <a:buSzPts val="3600"/>
              <a:buFont typeface="Roboto"/>
              <a:buNone/>
              <a:defRPr sz="4800">
                <a:latin typeface="Roboto"/>
                <a:ea typeface="Roboto"/>
                <a:cs typeface="Roboto"/>
                <a:sym typeface="Roboto"/>
              </a:defRPr>
            </a:lvl3pPr>
            <a:lvl4pPr lvl="3" algn="ctr" rtl="0">
              <a:spcBef>
                <a:spcPts val="0"/>
              </a:spcBef>
              <a:spcAft>
                <a:spcPts val="0"/>
              </a:spcAft>
              <a:buSzPts val="3600"/>
              <a:buFont typeface="Roboto"/>
              <a:buNone/>
              <a:defRPr sz="4800">
                <a:latin typeface="Roboto"/>
                <a:ea typeface="Roboto"/>
                <a:cs typeface="Roboto"/>
                <a:sym typeface="Roboto"/>
              </a:defRPr>
            </a:lvl4pPr>
            <a:lvl5pPr lvl="4" algn="ctr" rtl="0">
              <a:spcBef>
                <a:spcPts val="0"/>
              </a:spcBef>
              <a:spcAft>
                <a:spcPts val="0"/>
              </a:spcAft>
              <a:buSzPts val="3600"/>
              <a:buFont typeface="Roboto"/>
              <a:buNone/>
              <a:defRPr sz="4800">
                <a:latin typeface="Roboto"/>
                <a:ea typeface="Roboto"/>
                <a:cs typeface="Roboto"/>
                <a:sym typeface="Roboto"/>
              </a:defRPr>
            </a:lvl5pPr>
            <a:lvl6pPr lvl="5" algn="ctr" rtl="0">
              <a:spcBef>
                <a:spcPts val="0"/>
              </a:spcBef>
              <a:spcAft>
                <a:spcPts val="0"/>
              </a:spcAft>
              <a:buSzPts val="3600"/>
              <a:buFont typeface="Roboto"/>
              <a:buNone/>
              <a:defRPr sz="4800">
                <a:latin typeface="Roboto"/>
                <a:ea typeface="Roboto"/>
                <a:cs typeface="Roboto"/>
                <a:sym typeface="Roboto"/>
              </a:defRPr>
            </a:lvl6pPr>
            <a:lvl7pPr lvl="6" algn="ctr" rtl="0">
              <a:spcBef>
                <a:spcPts val="0"/>
              </a:spcBef>
              <a:spcAft>
                <a:spcPts val="0"/>
              </a:spcAft>
              <a:buSzPts val="3600"/>
              <a:buFont typeface="Roboto"/>
              <a:buNone/>
              <a:defRPr sz="4800">
                <a:latin typeface="Roboto"/>
                <a:ea typeface="Roboto"/>
                <a:cs typeface="Roboto"/>
                <a:sym typeface="Roboto"/>
              </a:defRPr>
            </a:lvl7pPr>
            <a:lvl8pPr lvl="7" algn="ctr" rtl="0">
              <a:spcBef>
                <a:spcPts val="0"/>
              </a:spcBef>
              <a:spcAft>
                <a:spcPts val="0"/>
              </a:spcAft>
              <a:buSzPts val="3600"/>
              <a:buFont typeface="Roboto"/>
              <a:buNone/>
              <a:defRPr sz="4800">
                <a:latin typeface="Roboto"/>
                <a:ea typeface="Roboto"/>
                <a:cs typeface="Roboto"/>
                <a:sym typeface="Roboto"/>
              </a:defRPr>
            </a:lvl8pPr>
            <a:lvl9pPr lvl="8" algn="ctr" rtl="0">
              <a:spcBef>
                <a:spcPts val="0"/>
              </a:spcBef>
              <a:spcAft>
                <a:spcPts val="0"/>
              </a:spcAft>
              <a:buSzPts val="3600"/>
              <a:buFont typeface="Roboto"/>
              <a:buNone/>
              <a:defRPr sz="4800">
                <a:latin typeface="Roboto"/>
                <a:ea typeface="Roboto"/>
                <a:cs typeface="Roboto"/>
                <a:sym typeface="Roboto"/>
              </a:defRPr>
            </a:lvl9pPr>
          </a:lstStyle>
          <a:p>
            <a:endParaRPr/>
          </a:p>
        </p:txBody>
      </p:sp>
      <p:sp>
        <p:nvSpPr>
          <p:cNvPr id="57" name="Google Shape;57;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pic>
        <p:nvPicPr>
          <p:cNvPr id="58" name="Google Shape;58;p8"/>
          <p:cNvPicPr preferRelativeResize="0"/>
          <p:nvPr/>
        </p:nvPicPr>
        <p:blipFill>
          <a:blip r:embed="rId2">
            <a:alphaModFix/>
          </a:blip>
          <a:stretch>
            <a:fillRect/>
          </a:stretch>
        </p:blipFill>
        <p:spPr>
          <a:xfrm>
            <a:off x="9836100" y="90234"/>
            <a:ext cx="2251899" cy="743300"/>
          </a:xfrm>
          <a:prstGeom prst="rect">
            <a:avLst/>
          </a:prstGeom>
          <a:noFill/>
          <a:ln>
            <a:noFill/>
          </a:ln>
        </p:spPr>
      </p:pic>
      <p:sp>
        <p:nvSpPr>
          <p:cNvPr id="59" name="Google Shape;59;p8"/>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258003733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0"/>
        <p:cNvGrpSpPr/>
        <p:nvPr/>
      </p:nvGrpSpPr>
      <p:grpSpPr>
        <a:xfrm>
          <a:off x="0" y="0"/>
          <a:ext cx="0" cy="0"/>
          <a:chOff x="0" y="0"/>
          <a:chExt cx="0" cy="0"/>
        </a:xfrm>
      </p:grpSpPr>
      <p:sp>
        <p:nvSpPr>
          <p:cNvPr id="61" name="Google Shape;61;p9"/>
          <p:cNvSpPr/>
          <p:nvPr/>
        </p:nvSpPr>
        <p:spPr>
          <a:xfrm>
            <a:off x="-21700" y="-21700"/>
            <a:ext cx="12252400" cy="1091200"/>
          </a:xfrm>
          <a:prstGeom prst="rect">
            <a:avLst/>
          </a:prstGeom>
          <a:solidFill>
            <a:srgbClr val="08162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2" name="Google Shape;62;p9"/>
          <p:cNvSpPr txBox="1">
            <a:spLocks noGrp="1"/>
          </p:cNvSpPr>
          <p:nvPr>
            <p:ph type="title"/>
          </p:nvPr>
        </p:nvSpPr>
        <p:spPr>
          <a:xfrm>
            <a:off x="415600" y="172143"/>
            <a:ext cx="8320000" cy="763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9"/>
          <p:cNvSpPr txBox="1">
            <a:spLocks noGrp="1"/>
          </p:cNvSpPr>
          <p:nvPr>
            <p:ph type="body" idx="1"/>
          </p:nvPr>
        </p:nvSpPr>
        <p:spPr>
          <a:xfrm>
            <a:off x="415600" y="1446633"/>
            <a:ext cx="11360800" cy="47468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Font typeface="Roboto"/>
              <a:buChar char="○"/>
              <a:defRPr>
                <a:latin typeface="Roboto"/>
                <a:ea typeface="Roboto"/>
                <a:cs typeface="Roboto"/>
                <a:sym typeface="Roboto"/>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64" name="Google Shape;64;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grpSp>
        <p:nvGrpSpPr>
          <p:cNvPr id="65" name="Google Shape;65;p9"/>
          <p:cNvGrpSpPr/>
          <p:nvPr/>
        </p:nvGrpSpPr>
        <p:grpSpPr>
          <a:xfrm>
            <a:off x="-21699" y="1058795"/>
            <a:ext cx="12252500" cy="60959"/>
            <a:chOff x="-16275" y="794131"/>
            <a:chExt cx="9189375" cy="73800"/>
          </a:xfrm>
        </p:grpSpPr>
        <p:sp>
          <p:nvSpPr>
            <p:cNvPr id="66" name="Google Shape;66;p9"/>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9"/>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9"/>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69" name="Google Shape;69;p9"/>
          <p:cNvPicPr preferRelativeResize="0"/>
          <p:nvPr/>
        </p:nvPicPr>
        <p:blipFill>
          <a:blip r:embed="rId2">
            <a:alphaModFix/>
          </a:blip>
          <a:stretch>
            <a:fillRect/>
          </a:stretch>
        </p:blipFill>
        <p:spPr>
          <a:xfrm>
            <a:off x="9836100" y="90234"/>
            <a:ext cx="2251899" cy="743300"/>
          </a:xfrm>
          <a:prstGeom prst="rect">
            <a:avLst/>
          </a:prstGeom>
          <a:noFill/>
          <a:ln>
            <a:noFill/>
          </a:ln>
        </p:spPr>
      </p:pic>
      <p:sp>
        <p:nvSpPr>
          <p:cNvPr id="70" name="Google Shape;70;p9"/>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56192025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71"/>
        <p:cNvGrpSpPr/>
        <p:nvPr/>
      </p:nvGrpSpPr>
      <p:grpSpPr>
        <a:xfrm>
          <a:off x="0" y="0"/>
          <a:ext cx="0" cy="0"/>
          <a:chOff x="0" y="0"/>
          <a:chExt cx="0" cy="0"/>
        </a:xfrm>
      </p:grpSpPr>
      <p:sp>
        <p:nvSpPr>
          <p:cNvPr id="72" name="Google Shape;72;p10"/>
          <p:cNvSpPr/>
          <p:nvPr/>
        </p:nvSpPr>
        <p:spPr>
          <a:xfrm>
            <a:off x="-21700" y="-21700"/>
            <a:ext cx="12252400" cy="1091200"/>
          </a:xfrm>
          <a:prstGeom prst="rect">
            <a:avLst/>
          </a:prstGeom>
          <a:solidFill>
            <a:srgbClr val="08162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73;p10"/>
          <p:cNvSpPr txBox="1">
            <a:spLocks noGrp="1"/>
          </p:cNvSpPr>
          <p:nvPr>
            <p:ph type="title"/>
          </p:nvPr>
        </p:nvSpPr>
        <p:spPr>
          <a:xfrm>
            <a:off x="415600" y="172143"/>
            <a:ext cx="8320000" cy="763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 name="Google Shape;74;p10"/>
          <p:cNvSpPr txBox="1">
            <a:spLocks noGrp="1"/>
          </p:cNvSpPr>
          <p:nvPr>
            <p:ph type="body" idx="1"/>
          </p:nvPr>
        </p:nvSpPr>
        <p:spPr>
          <a:xfrm>
            <a:off x="415600" y="1446633"/>
            <a:ext cx="11360800" cy="47468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Font typeface="Roboto"/>
              <a:buChar char="○"/>
              <a:defRPr>
                <a:latin typeface="Roboto"/>
                <a:ea typeface="Roboto"/>
                <a:cs typeface="Roboto"/>
                <a:sym typeface="Roboto"/>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75" name="Google Shape;75;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grpSp>
        <p:nvGrpSpPr>
          <p:cNvPr id="76" name="Google Shape;76;p10"/>
          <p:cNvGrpSpPr/>
          <p:nvPr/>
        </p:nvGrpSpPr>
        <p:grpSpPr>
          <a:xfrm>
            <a:off x="-21699" y="1058795"/>
            <a:ext cx="12252500" cy="60959"/>
            <a:chOff x="-16275" y="794131"/>
            <a:chExt cx="9189375" cy="73800"/>
          </a:xfrm>
        </p:grpSpPr>
        <p:sp>
          <p:nvSpPr>
            <p:cNvPr id="77" name="Google Shape;77;p10"/>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10"/>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10"/>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80" name="Google Shape;80;p10"/>
          <p:cNvPicPr preferRelativeResize="0"/>
          <p:nvPr/>
        </p:nvPicPr>
        <p:blipFill>
          <a:blip r:embed="rId2">
            <a:alphaModFix/>
          </a:blip>
          <a:stretch>
            <a:fillRect/>
          </a:stretch>
        </p:blipFill>
        <p:spPr>
          <a:xfrm>
            <a:off x="9836100" y="90234"/>
            <a:ext cx="2251899" cy="743300"/>
          </a:xfrm>
          <a:prstGeom prst="rect">
            <a:avLst/>
          </a:prstGeom>
          <a:noFill/>
          <a:ln>
            <a:noFill/>
          </a:ln>
        </p:spPr>
      </p:pic>
      <p:sp>
        <p:nvSpPr>
          <p:cNvPr id="81" name="Google Shape;81;p10"/>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530837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5B56-E585-4BA0-BD7C-D18A02755E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M"/>
          </a:p>
        </p:txBody>
      </p:sp>
      <p:sp>
        <p:nvSpPr>
          <p:cNvPr id="3" name="Picture Placeholder 2">
            <a:extLst>
              <a:ext uri="{FF2B5EF4-FFF2-40B4-BE49-F238E27FC236}">
                <a16:creationId xmlns:a16="http://schemas.microsoft.com/office/drawing/2014/main" id="{570BF052-D600-46CC-9D79-6FFD0A1B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M" dirty="0"/>
          </a:p>
        </p:txBody>
      </p:sp>
      <p:sp>
        <p:nvSpPr>
          <p:cNvPr id="4" name="Text Placeholder 3">
            <a:extLst>
              <a:ext uri="{FF2B5EF4-FFF2-40B4-BE49-F238E27FC236}">
                <a16:creationId xmlns:a16="http://schemas.microsoft.com/office/drawing/2014/main" id="{5A03C133-524D-4296-8DE9-95F4097D1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11EFF1-C2C6-46A8-9CF2-976EE7E1F2BE}"/>
              </a:ext>
            </a:extLst>
          </p:cNvPr>
          <p:cNvSpPr>
            <a:spLocks noGrp="1"/>
          </p:cNvSpPr>
          <p:nvPr>
            <p:ph type="dt" sz="half" idx="10"/>
          </p:nvPr>
        </p:nvSpPr>
        <p:spPr/>
        <p:txBody>
          <a:bodyPr/>
          <a:lstStyle/>
          <a:p>
            <a:fld id="{B6E1E5A2-EAD6-4E81-A71D-A4F3DFFBF9BC}" type="datetimeFigureOut">
              <a:rPr lang="en-ZM" smtClean="0"/>
              <a:t>11/13/2024</a:t>
            </a:fld>
            <a:endParaRPr lang="en-ZM" dirty="0"/>
          </a:p>
        </p:txBody>
      </p:sp>
      <p:sp>
        <p:nvSpPr>
          <p:cNvPr id="6" name="Footer Placeholder 5">
            <a:extLst>
              <a:ext uri="{FF2B5EF4-FFF2-40B4-BE49-F238E27FC236}">
                <a16:creationId xmlns:a16="http://schemas.microsoft.com/office/drawing/2014/main" id="{2A42281F-B197-4899-BEDB-B2D3E87C8DAF}"/>
              </a:ext>
            </a:extLst>
          </p:cNvPr>
          <p:cNvSpPr>
            <a:spLocks noGrp="1"/>
          </p:cNvSpPr>
          <p:nvPr>
            <p:ph type="ftr" sz="quarter" idx="11"/>
          </p:nvPr>
        </p:nvSpPr>
        <p:spPr/>
        <p:txBody>
          <a:bodyPr/>
          <a:lstStyle/>
          <a:p>
            <a:r>
              <a:rPr lang="en-GB" dirty="0"/>
              <a:t>www.comesabusinesscouncil.org</a:t>
            </a:r>
            <a:endParaRPr lang="en-ZM" dirty="0"/>
          </a:p>
        </p:txBody>
      </p:sp>
      <p:sp>
        <p:nvSpPr>
          <p:cNvPr id="7" name="Slide Number Placeholder 6">
            <a:extLst>
              <a:ext uri="{FF2B5EF4-FFF2-40B4-BE49-F238E27FC236}">
                <a16:creationId xmlns:a16="http://schemas.microsoft.com/office/drawing/2014/main" id="{3730719F-E21B-4D84-970D-CA49ECE30469}"/>
              </a:ext>
            </a:extLst>
          </p:cNvPr>
          <p:cNvSpPr>
            <a:spLocks noGrp="1"/>
          </p:cNvSpPr>
          <p:nvPr>
            <p:ph type="sldNum" sz="quarter" idx="12"/>
          </p:nvPr>
        </p:nvSpPr>
        <p:spPr/>
        <p:txBody>
          <a:bodyPr/>
          <a:lstStyle/>
          <a:p>
            <a:fld id="{9A814D2A-679B-42C2-86E6-D1B452D471BB}" type="slidenum">
              <a:rPr lang="en-ZM" smtClean="0"/>
              <a:t>‹#›</a:t>
            </a:fld>
            <a:endParaRPr lang="en-ZM" dirty="0"/>
          </a:p>
        </p:txBody>
      </p:sp>
      <p:pic>
        <p:nvPicPr>
          <p:cNvPr id="8" name="Picture 7">
            <a:extLst>
              <a:ext uri="{FF2B5EF4-FFF2-40B4-BE49-F238E27FC236}">
                <a16:creationId xmlns:a16="http://schemas.microsoft.com/office/drawing/2014/main" id="{9689322D-6DAC-1EC9-F7A2-47C981E08573}"/>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t="9310"/>
          <a:stretch/>
        </p:blipFill>
        <p:spPr>
          <a:xfrm>
            <a:off x="-3049" y="-8322"/>
            <a:ext cx="12192000" cy="1218990"/>
          </a:xfrm>
          <a:prstGeom prst="rect">
            <a:avLst/>
          </a:prstGeom>
          <a:effectLst>
            <a:outerShdw blurRad="50800" dist="38100" dir="5400000" sx="102000" sy="102000" algn="t" rotWithShape="0">
              <a:prstClr val="black">
                <a:alpha val="46000"/>
              </a:prstClr>
            </a:outerShdw>
          </a:effectLst>
        </p:spPr>
      </p:pic>
    </p:spTree>
    <p:extLst>
      <p:ext uri="{BB962C8B-B14F-4D97-AF65-F5344CB8AC3E}">
        <p14:creationId xmlns:p14="http://schemas.microsoft.com/office/powerpoint/2010/main" val="26162413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body 3">
  <p:cSld name="Title and body 3">
    <p:spTree>
      <p:nvGrpSpPr>
        <p:cNvPr id="1" name="Shape 82"/>
        <p:cNvGrpSpPr/>
        <p:nvPr/>
      </p:nvGrpSpPr>
      <p:grpSpPr>
        <a:xfrm>
          <a:off x="0" y="0"/>
          <a:ext cx="0" cy="0"/>
          <a:chOff x="0" y="0"/>
          <a:chExt cx="0" cy="0"/>
        </a:xfrm>
      </p:grpSpPr>
      <p:sp>
        <p:nvSpPr>
          <p:cNvPr id="83" name="Google Shape;83;p11"/>
          <p:cNvSpPr/>
          <p:nvPr/>
        </p:nvSpPr>
        <p:spPr>
          <a:xfrm>
            <a:off x="-21700" y="-21700"/>
            <a:ext cx="12252400" cy="1091200"/>
          </a:xfrm>
          <a:prstGeom prst="rect">
            <a:avLst/>
          </a:prstGeom>
          <a:solidFill>
            <a:srgbClr val="08162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4" name="Google Shape;84;p11"/>
          <p:cNvSpPr txBox="1">
            <a:spLocks noGrp="1"/>
          </p:cNvSpPr>
          <p:nvPr>
            <p:ph type="title"/>
          </p:nvPr>
        </p:nvSpPr>
        <p:spPr>
          <a:xfrm>
            <a:off x="415600" y="172143"/>
            <a:ext cx="8320000" cy="763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5" name="Google Shape;85;p11"/>
          <p:cNvSpPr txBox="1">
            <a:spLocks noGrp="1"/>
          </p:cNvSpPr>
          <p:nvPr>
            <p:ph type="body" idx="1"/>
          </p:nvPr>
        </p:nvSpPr>
        <p:spPr>
          <a:xfrm>
            <a:off x="415600" y="1470833"/>
            <a:ext cx="11360800" cy="47468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Font typeface="Roboto"/>
              <a:buChar char="○"/>
              <a:defRPr>
                <a:latin typeface="Roboto"/>
                <a:ea typeface="Roboto"/>
                <a:cs typeface="Roboto"/>
                <a:sym typeface="Roboto"/>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86" name="Google Shape;86;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grpSp>
        <p:nvGrpSpPr>
          <p:cNvPr id="87" name="Google Shape;87;p11"/>
          <p:cNvGrpSpPr/>
          <p:nvPr/>
        </p:nvGrpSpPr>
        <p:grpSpPr>
          <a:xfrm>
            <a:off x="-21699" y="1058795"/>
            <a:ext cx="12252500" cy="60959"/>
            <a:chOff x="-16275" y="794131"/>
            <a:chExt cx="9189375" cy="73800"/>
          </a:xfrm>
        </p:grpSpPr>
        <p:sp>
          <p:nvSpPr>
            <p:cNvPr id="88" name="Google Shape;88;p11"/>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 name="Google Shape;89;p11"/>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 name="Google Shape;90;p11"/>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91" name="Google Shape;91;p11"/>
          <p:cNvPicPr preferRelativeResize="0"/>
          <p:nvPr/>
        </p:nvPicPr>
        <p:blipFill>
          <a:blip r:embed="rId2">
            <a:alphaModFix/>
          </a:blip>
          <a:stretch>
            <a:fillRect/>
          </a:stretch>
        </p:blipFill>
        <p:spPr>
          <a:xfrm>
            <a:off x="9836100" y="90234"/>
            <a:ext cx="2251899" cy="757589"/>
          </a:xfrm>
          <a:prstGeom prst="rect">
            <a:avLst/>
          </a:prstGeom>
          <a:noFill/>
          <a:ln>
            <a:noFill/>
          </a:ln>
        </p:spPr>
      </p:pic>
      <p:sp>
        <p:nvSpPr>
          <p:cNvPr id="92" name="Google Shape;92;p11"/>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106943045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and body 3 1">
  <p:cSld name="Title and body 3 1">
    <p:spTree>
      <p:nvGrpSpPr>
        <p:cNvPr id="1" name="Shape 93"/>
        <p:cNvGrpSpPr/>
        <p:nvPr/>
      </p:nvGrpSpPr>
      <p:grpSpPr>
        <a:xfrm>
          <a:off x="0" y="0"/>
          <a:ext cx="0" cy="0"/>
          <a:chOff x="0" y="0"/>
          <a:chExt cx="0" cy="0"/>
        </a:xfrm>
      </p:grpSpPr>
      <p:sp>
        <p:nvSpPr>
          <p:cNvPr id="94" name="Google Shape;94;p12"/>
          <p:cNvSpPr/>
          <p:nvPr/>
        </p:nvSpPr>
        <p:spPr>
          <a:xfrm>
            <a:off x="-21700" y="-21700"/>
            <a:ext cx="12252400" cy="1091200"/>
          </a:xfrm>
          <a:prstGeom prst="rect">
            <a:avLst/>
          </a:prstGeom>
          <a:solidFill>
            <a:srgbClr val="08162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5" name="Google Shape;95;p12"/>
          <p:cNvSpPr txBox="1">
            <a:spLocks noGrp="1"/>
          </p:cNvSpPr>
          <p:nvPr>
            <p:ph type="title"/>
          </p:nvPr>
        </p:nvSpPr>
        <p:spPr>
          <a:xfrm>
            <a:off x="415600" y="172143"/>
            <a:ext cx="8320000" cy="763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12"/>
          <p:cNvSpPr txBox="1">
            <a:spLocks noGrp="1"/>
          </p:cNvSpPr>
          <p:nvPr>
            <p:ph type="body" idx="1"/>
          </p:nvPr>
        </p:nvSpPr>
        <p:spPr>
          <a:xfrm>
            <a:off x="415600" y="1470833"/>
            <a:ext cx="11360800" cy="47468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Font typeface="Roboto"/>
              <a:buChar char="○"/>
              <a:defRPr>
                <a:latin typeface="Roboto"/>
                <a:ea typeface="Roboto"/>
                <a:cs typeface="Roboto"/>
                <a:sym typeface="Roboto"/>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97" name="Google Shape;97;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grpSp>
        <p:nvGrpSpPr>
          <p:cNvPr id="98" name="Google Shape;98;p12"/>
          <p:cNvGrpSpPr/>
          <p:nvPr/>
        </p:nvGrpSpPr>
        <p:grpSpPr>
          <a:xfrm>
            <a:off x="-21699" y="1058795"/>
            <a:ext cx="12252500" cy="60959"/>
            <a:chOff x="-16275" y="794131"/>
            <a:chExt cx="9189375" cy="73800"/>
          </a:xfrm>
        </p:grpSpPr>
        <p:sp>
          <p:nvSpPr>
            <p:cNvPr id="99" name="Google Shape;99;p12"/>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12"/>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12"/>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02" name="Google Shape;102;p12"/>
          <p:cNvPicPr preferRelativeResize="0"/>
          <p:nvPr/>
        </p:nvPicPr>
        <p:blipFill>
          <a:blip r:embed="rId2">
            <a:alphaModFix/>
          </a:blip>
          <a:stretch>
            <a:fillRect/>
          </a:stretch>
        </p:blipFill>
        <p:spPr>
          <a:xfrm>
            <a:off x="9836100" y="90234"/>
            <a:ext cx="2251899" cy="757589"/>
          </a:xfrm>
          <a:prstGeom prst="rect">
            <a:avLst/>
          </a:prstGeom>
          <a:noFill/>
          <a:ln>
            <a:noFill/>
          </a:ln>
        </p:spPr>
      </p:pic>
      <p:sp>
        <p:nvSpPr>
          <p:cNvPr id="103" name="Google Shape;103;p12"/>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22703690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104"/>
        <p:cNvGrpSpPr/>
        <p:nvPr/>
      </p:nvGrpSpPr>
      <p:grpSpPr>
        <a:xfrm>
          <a:off x="0" y="0"/>
          <a:ext cx="0" cy="0"/>
          <a:chOff x="0" y="0"/>
          <a:chExt cx="0" cy="0"/>
        </a:xfrm>
      </p:grpSpPr>
      <p:sp>
        <p:nvSpPr>
          <p:cNvPr id="105" name="Google Shape;105;p13"/>
          <p:cNvSpPr/>
          <p:nvPr/>
        </p:nvSpPr>
        <p:spPr>
          <a:xfrm>
            <a:off x="-21700" y="-21700"/>
            <a:ext cx="12252800" cy="6949600"/>
          </a:xfrm>
          <a:prstGeom prst="rect">
            <a:avLst/>
          </a:prstGeom>
          <a:solidFill>
            <a:srgbClr val="08162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6" name="Google Shape;106;p13"/>
          <p:cNvSpPr txBox="1">
            <a:spLocks noGrp="1"/>
          </p:cNvSpPr>
          <p:nvPr>
            <p:ph type="title"/>
          </p:nvPr>
        </p:nvSpPr>
        <p:spPr>
          <a:xfrm>
            <a:off x="415600" y="172143"/>
            <a:ext cx="8320000" cy="763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7" name="Google Shape;107;p13"/>
          <p:cNvSpPr txBox="1">
            <a:spLocks noGrp="1"/>
          </p:cNvSpPr>
          <p:nvPr>
            <p:ph type="body" idx="1"/>
          </p:nvPr>
        </p:nvSpPr>
        <p:spPr>
          <a:xfrm>
            <a:off x="415600" y="1345033"/>
            <a:ext cx="11360800" cy="47468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Clr>
                <a:schemeClr val="lt1"/>
              </a:buClr>
              <a:buSzPts val="1800"/>
              <a:buChar char="●"/>
              <a:defRPr>
                <a:solidFill>
                  <a:schemeClr val="lt1"/>
                </a:solidFill>
              </a:defRPr>
            </a:lvl1pPr>
            <a:lvl2pPr marL="1219170" lvl="1" indent="-423323" rtl="0">
              <a:spcBef>
                <a:spcPts val="0"/>
              </a:spcBef>
              <a:spcAft>
                <a:spcPts val="0"/>
              </a:spcAft>
              <a:buClr>
                <a:schemeClr val="lt1"/>
              </a:buClr>
              <a:buSzPts val="1400"/>
              <a:buChar char="○"/>
              <a:defRPr>
                <a:solidFill>
                  <a:schemeClr val="lt1"/>
                </a:solidFill>
              </a:defRPr>
            </a:lvl2pPr>
            <a:lvl3pPr marL="1828754" lvl="2" indent="-423323" rtl="0">
              <a:spcBef>
                <a:spcPts val="0"/>
              </a:spcBef>
              <a:spcAft>
                <a:spcPts val="0"/>
              </a:spcAft>
              <a:buClr>
                <a:schemeClr val="lt1"/>
              </a:buClr>
              <a:buSzPts val="1400"/>
              <a:buChar char="■"/>
              <a:defRPr>
                <a:solidFill>
                  <a:schemeClr val="lt1"/>
                </a:solidFill>
              </a:defRPr>
            </a:lvl3pPr>
            <a:lvl4pPr marL="2438339" lvl="3" indent="-423323" rtl="0">
              <a:spcBef>
                <a:spcPts val="0"/>
              </a:spcBef>
              <a:spcAft>
                <a:spcPts val="0"/>
              </a:spcAft>
              <a:buClr>
                <a:schemeClr val="lt1"/>
              </a:buClr>
              <a:buSzPts val="1400"/>
              <a:buChar char="●"/>
              <a:defRPr>
                <a:solidFill>
                  <a:schemeClr val="lt1"/>
                </a:solidFill>
              </a:defRPr>
            </a:lvl4pPr>
            <a:lvl5pPr marL="3047924" lvl="4" indent="-423323" rtl="0">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marL="3657509" lvl="5" indent="-423323" rtl="0">
              <a:spcBef>
                <a:spcPts val="0"/>
              </a:spcBef>
              <a:spcAft>
                <a:spcPts val="0"/>
              </a:spcAft>
              <a:buClr>
                <a:schemeClr val="lt1"/>
              </a:buClr>
              <a:buSzPts val="1400"/>
              <a:buChar char="■"/>
              <a:defRPr>
                <a:solidFill>
                  <a:schemeClr val="lt1"/>
                </a:solidFill>
              </a:defRPr>
            </a:lvl6pPr>
            <a:lvl7pPr marL="4267093" lvl="6" indent="-423323" rtl="0">
              <a:spcBef>
                <a:spcPts val="0"/>
              </a:spcBef>
              <a:spcAft>
                <a:spcPts val="0"/>
              </a:spcAft>
              <a:buClr>
                <a:schemeClr val="lt1"/>
              </a:buClr>
              <a:buSzPts val="1400"/>
              <a:buChar char="●"/>
              <a:defRPr>
                <a:solidFill>
                  <a:schemeClr val="lt1"/>
                </a:solidFill>
              </a:defRPr>
            </a:lvl7pPr>
            <a:lvl8pPr marL="4876678" lvl="7" indent="-423323" rtl="0">
              <a:spcBef>
                <a:spcPts val="0"/>
              </a:spcBef>
              <a:spcAft>
                <a:spcPts val="0"/>
              </a:spcAft>
              <a:buClr>
                <a:schemeClr val="lt1"/>
              </a:buClr>
              <a:buSzPts val="1400"/>
              <a:buChar char="○"/>
              <a:defRPr>
                <a:solidFill>
                  <a:schemeClr val="lt1"/>
                </a:solidFill>
              </a:defRPr>
            </a:lvl8pPr>
            <a:lvl9pPr marL="5486263" lvl="8" indent="-423323" rtl="0">
              <a:spcBef>
                <a:spcPts val="0"/>
              </a:spcBef>
              <a:spcAft>
                <a:spcPts val="0"/>
              </a:spcAft>
              <a:buClr>
                <a:schemeClr val="lt1"/>
              </a:buClr>
              <a:buSzPts val="1400"/>
              <a:buChar char="■"/>
              <a:defRPr>
                <a:solidFill>
                  <a:schemeClr val="lt1"/>
                </a:solidFill>
              </a:defRPr>
            </a:lvl9pPr>
          </a:lstStyle>
          <a:p>
            <a:endParaRPr/>
          </a:p>
        </p:txBody>
      </p:sp>
      <p:sp>
        <p:nvSpPr>
          <p:cNvPr id="108" name="Google Shape;108;p1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solidFill>
                  <a:schemeClr val="lt1"/>
                </a:solidFill>
                <a:latin typeface="Roboto"/>
                <a:ea typeface="Roboto"/>
                <a:cs typeface="Roboto"/>
                <a:sym typeface="Roboto"/>
              </a:defRPr>
            </a:lvl1pPr>
            <a:lvl2pPr lvl="1" rtl="0">
              <a:buNone/>
              <a:defRPr>
                <a:solidFill>
                  <a:schemeClr val="lt1"/>
                </a:solidFill>
                <a:latin typeface="Roboto"/>
                <a:ea typeface="Roboto"/>
                <a:cs typeface="Roboto"/>
                <a:sym typeface="Roboto"/>
              </a:defRPr>
            </a:lvl2pPr>
            <a:lvl3pPr lvl="2" rtl="0">
              <a:buNone/>
              <a:defRPr>
                <a:solidFill>
                  <a:schemeClr val="lt1"/>
                </a:solidFill>
                <a:latin typeface="Roboto"/>
                <a:ea typeface="Roboto"/>
                <a:cs typeface="Roboto"/>
                <a:sym typeface="Roboto"/>
              </a:defRPr>
            </a:lvl3pPr>
            <a:lvl4pPr lvl="3" rtl="0">
              <a:buNone/>
              <a:defRPr>
                <a:solidFill>
                  <a:schemeClr val="lt1"/>
                </a:solidFill>
                <a:latin typeface="Roboto"/>
                <a:ea typeface="Roboto"/>
                <a:cs typeface="Roboto"/>
                <a:sym typeface="Roboto"/>
              </a:defRPr>
            </a:lvl4pPr>
            <a:lvl5pPr lvl="4" rtl="0">
              <a:buNone/>
              <a:defRPr>
                <a:solidFill>
                  <a:schemeClr val="lt1"/>
                </a:solidFill>
                <a:latin typeface="Roboto"/>
                <a:ea typeface="Roboto"/>
                <a:cs typeface="Roboto"/>
                <a:sym typeface="Roboto"/>
              </a:defRPr>
            </a:lvl5pPr>
            <a:lvl6pPr lvl="5" rtl="0">
              <a:buNone/>
              <a:defRPr>
                <a:solidFill>
                  <a:schemeClr val="lt1"/>
                </a:solidFill>
                <a:latin typeface="Roboto"/>
                <a:ea typeface="Roboto"/>
                <a:cs typeface="Roboto"/>
                <a:sym typeface="Roboto"/>
              </a:defRPr>
            </a:lvl6pPr>
            <a:lvl7pPr lvl="6" rtl="0">
              <a:buNone/>
              <a:defRPr>
                <a:solidFill>
                  <a:schemeClr val="lt1"/>
                </a:solidFill>
                <a:latin typeface="Roboto"/>
                <a:ea typeface="Roboto"/>
                <a:cs typeface="Roboto"/>
                <a:sym typeface="Roboto"/>
              </a:defRPr>
            </a:lvl7pPr>
            <a:lvl8pPr lvl="7" rtl="0">
              <a:buNone/>
              <a:defRPr>
                <a:solidFill>
                  <a:schemeClr val="lt1"/>
                </a:solidFill>
                <a:latin typeface="Roboto"/>
                <a:ea typeface="Roboto"/>
                <a:cs typeface="Roboto"/>
                <a:sym typeface="Roboto"/>
              </a:defRPr>
            </a:lvl8pPr>
            <a:lvl9pPr lvl="8" rtl="0">
              <a:buNone/>
              <a:defRPr>
                <a:solidFill>
                  <a:schemeClr val="lt1"/>
                </a:solidFill>
                <a:latin typeface="Roboto"/>
                <a:ea typeface="Roboto"/>
                <a:cs typeface="Roboto"/>
                <a:sym typeface="Roboto"/>
              </a:defRPr>
            </a:lvl9pPr>
          </a:lstStyle>
          <a:p>
            <a:fld id="{00000000-1234-1234-1234-123412341234}" type="slidenum">
              <a:rPr lang="en" smtClean="0"/>
              <a:pPr/>
              <a:t>‹#›</a:t>
            </a:fld>
            <a:endParaRPr lang="en"/>
          </a:p>
        </p:txBody>
      </p:sp>
      <p:grpSp>
        <p:nvGrpSpPr>
          <p:cNvPr id="109" name="Google Shape;109;p13"/>
          <p:cNvGrpSpPr/>
          <p:nvPr/>
        </p:nvGrpSpPr>
        <p:grpSpPr>
          <a:xfrm>
            <a:off x="-21699" y="1058795"/>
            <a:ext cx="12252500" cy="60959"/>
            <a:chOff x="-16275" y="794131"/>
            <a:chExt cx="9189375" cy="73800"/>
          </a:xfrm>
        </p:grpSpPr>
        <p:sp>
          <p:nvSpPr>
            <p:cNvPr id="110" name="Google Shape;110;p13"/>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13"/>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13"/>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13" name="Google Shape;113;p13"/>
          <p:cNvPicPr preferRelativeResize="0"/>
          <p:nvPr/>
        </p:nvPicPr>
        <p:blipFill>
          <a:blip r:embed="rId2">
            <a:alphaModFix/>
          </a:blip>
          <a:stretch>
            <a:fillRect/>
          </a:stretch>
        </p:blipFill>
        <p:spPr>
          <a:xfrm>
            <a:off x="9836100" y="90234"/>
            <a:ext cx="2251899" cy="757589"/>
          </a:xfrm>
          <a:prstGeom prst="rect">
            <a:avLst/>
          </a:prstGeom>
          <a:noFill/>
          <a:ln>
            <a:noFill/>
          </a:ln>
        </p:spPr>
      </p:pic>
      <p:sp>
        <p:nvSpPr>
          <p:cNvPr id="114" name="Google Shape;114;p13"/>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solidFill>
                  <a:schemeClr val="lt1"/>
                </a:solidFill>
                <a:latin typeface="Montserrat"/>
                <a:ea typeface="Montserrat"/>
                <a:cs typeface="Montserrat"/>
                <a:sym typeface="Montserrat"/>
              </a:rPr>
              <a:t>Company  Confidential</a:t>
            </a:r>
            <a:endParaRPr sz="933">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16351440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body 1 1">
  <p:cSld name="Title and body 1 1">
    <p:spTree>
      <p:nvGrpSpPr>
        <p:cNvPr id="1" name="Shape 115"/>
        <p:cNvGrpSpPr/>
        <p:nvPr/>
      </p:nvGrpSpPr>
      <p:grpSpPr>
        <a:xfrm>
          <a:off x="0" y="0"/>
          <a:ext cx="0" cy="0"/>
          <a:chOff x="0" y="0"/>
          <a:chExt cx="0" cy="0"/>
        </a:xfrm>
      </p:grpSpPr>
      <p:sp>
        <p:nvSpPr>
          <p:cNvPr id="116" name="Google Shape;116;p14"/>
          <p:cNvSpPr/>
          <p:nvPr/>
        </p:nvSpPr>
        <p:spPr>
          <a:xfrm>
            <a:off x="-21700" y="-21700"/>
            <a:ext cx="12252800" cy="6949600"/>
          </a:xfrm>
          <a:prstGeom prst="rect">
            <a:avLst/>
          </a:prstGeom>
          <a:solidFill>
            <a:srgbClr val="08162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7" name="Google Shape;117;p14"/>
          <p:cNvSpPr txBox="1">
            <a:spLocks noGrp="1"/>
          </p:cNvSpPr>
          <p:nvPr>
            <p:ph type="title"/>
          </p:nvPr>
        </p:nvSpPr>
        <p:spPr>
          <a:xfrm>
            <a:off x="415600" y="172143"/>
            <a:ext cx="8320000" cy="763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 name="Google Shape;118;p14"/>
          <p:cNvSpPr txBox="1">
            <a:spLocks noGrp="1"/>
          </p:cNvSpPr>
          <p:nvPr>
            <p:ph type="body" idx="1"/>
          </p:nvPr>
        </p:nvSpPr>
        <p:spPr>
          <a:xfrm>
            <a:off x="415600" y="1345033"/>
            <a:ext cx="11360800" cy="47468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Clr>
                <a:schemeClr val="lt1"/>
              </a:buClr>
              <a:buSzPts val="1800"/>
              <a:buChar char="●"/>
              <a:defRPr>
                <a:solidFill>
                  <a:schemeClr val="lt1"/>
                </a:solidFill>
              </a:defRPr>
            </a:lvl1pPr>
            <a:lvl2pPr marL="1219170" lvl="1" indent="-423323" rtl="0">
              <a:spcBef>
                <a:spcPts val="0"/>
              </a:spcBef>
              <a:spcAft>
                <a:spcPts val="0"/>
              </a:spcAft>
              <a:buClr>
                <a:schemeClr val="lt1"/>
              </a:buClr>
              <a:buSzPts val="1400"/>
              <a:buChar char="○"/>
              <a:defRPr>
                <a:solidFill>
                  <a:schemeClr val="lt1"/>
                </a:solidFill>
              </a:defRPr>
            </a:lvl2pPr>
            <a:lvl3pPr marL="1828754" lvl="2" indent="-423323" rtl="0">
              <a:spcBef>
                <a:spcPts val="0"/>
              </a:spcBef>
              <a:spcAft>
                <a:spcPts val="0"/>
              </a:spcAft>
              <a:buClr>
                <a:schemeClr val="lt1"/>
              </a:buClr>
              <a:buSzPts val="1400"/>
              <a:buChar char="■"/>
              <a:defRPr>
                <a:solidFill>
                  <a:schemeClr val="lt1"/>
                </a:solidFill>
              </a:defRPr>
            </a:lvl3pPr>
            <a:lvl4pPr marL="2438339" lvl="3" indent="-423323" rtl="0">
              <a:spcBef>
                <a:spcPts val="0"/>
              </a:spcBef>
              <a:spcAft>
                <a:spcPts val="0"/>
              </a:spcAft>
              <a:buClr>
                <a:schemeClr val="lt1"/>
              </a:buClr>
              <a:buSzPts val="1400"/>
              <a:buChar char="●"/>
              <a:defRPr>
                <a:solidFill>
                  <a:schemeClr val="lt1"/>
                </a:solidFill>
              </a:defRPr>
            </a:lvl4pPr>
            <a:lvl5pPr marL="3047924" lvl="4" indent="-423323" rtl="0">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marL="3657509" lvl="5" indent="-423323" rtl="0">
              <a:spcBef>
                <a:spcPts val="0"/>
              </a:spcBef>
              <a:spcAft>
                <a:spcPts val="0"/>
              </a:spcAft>
              <a:buClr>
                <a:schemeClr val="lt1"/>
              </a:buClr>
              <a:buSzPts val="1400"/>
              <a:buChar char="■"/>
              <a:defRPr>
                <a:solidFill>
                  <a:schemeClr val="lt1"/>
                </a:solidFill>
              </a:defRPr>
            </a:lvl6pPr>
            <a:lvl7pPr marL="4267093" lvl="6" indent="-423323" rtl="0">
              <a:spcBef>
                <a:spcPts val="0"/>
              </a:spcBef>
              <a:spcAft>
                <a:spcPts val="0"/>
              </a:spcAft>
              <a:buClr>
                <a:schemeClr val="lt1"/>
              </a:buClr>
              <a:buSzPts val="1400"/>
              <a:buChar char="●"/>
              <a:defRPr>
                <a:solidFill>
                  <a:schemeClr val="lt1"/>
                </a:solidFill>
              </a:defRPr>
            </a:lvl7pPr>
            <a:lvl8pPr marL="4876678" lvl="7" indent="-423323" rtl="0">
              <a:spcBef>
                <a:spcPts val="0"/>
              </a:spcBef>
              <a:spcAft>
                <a:spcPts val="0"/>
              </a:spcAft>
              <a:buClr>
                <a:schemeClr val="lt1"/>
              </a:buClr>
              <a:buSzPts val="1400"/>
              <a:buChar char="○"/>
              <a:defRPr>
                <a:solidFill>
                  <a:schemeClr val="lt1"/>
                </a:solidFill>
              </a:defRPr>
            </a:lvl8pPr>
            <a:lvl9pPr marL="5486263" lvl="8" indent="-423323" rtl="0">
              <a:spcBef>
                <a:spcPts val="0"/>
              </a:spcBef>
              <a:spcAft>
                <a:spcPts val="0"/>
              </a:spcAft>
              <a:buClr>
                <a:schemeClr val="lt1"/>
              </a:buClr>
              <a:buSzPts val="1400"/>
              <a:buChar char="■"/>
              <a:defRPr>
                <a:solidFill>
                  <a:schemeClr val="lt1"/>
                </a:solidFill>
              </a:defRPr>
            </a:lvl9pPr>
          </a:lstStyle>
          <a:p>
            <a:endParaRPr/>
          </a:p>
        </p:txBody>
      </p:sp>
      <p:sp>
        <p:nvSpPr>
          <p:cNvPr id="119" name="Google Shape;119;p1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solidFill>
                  <a:schemeClr val="lt1"/>
                </a:solidFill>
                <a:latin typeface="Roboto"/>
                <a:ea typeface="Roboto"/>
                <a:cs typeface="Roboto"/>
                <a:sym typeface="Roboto"/>
              </a:defRPr>
            </a:lvl1pPr>
            <a:lvl2pPr lvl="1" rtl="0">
              <a:buNone/>
              <a:defRPr>
                <a:solidFill>
                  <a:schemeClr val="lt1"/>
                </a:solidFill>
                <a:latin typeface="Roboto"/>
                <a:ea typeface="Roboto"/>
                <a:cs typeface="Roboto"/>
                <a:sym typeface="Roboto"/>
              </a:defRPr>
            </a:lvl2pPr>
            <a:lvl3pPr lvl="2" rtl="0">
              <a:buNone/>
              <a:defRPr>
                <a:solidFill>
                  <a:schemeClr val="lt1"/>
                </a:solidFill>
                <a:latin typeface="Roboto"/>
                <a:ea typeface="Roboto"/>
                <a:cs typeface="Roboto"/>
                <a:sym typeface="Roboto"/>
              </a:defRPr>
            </a:lvl3pPr>
            <a:lvl4pPr lvl="3" rtl="0">
              <a:buNone/>
              <a:defRPr>
                <a:solidFill>
                  <a:schemeClr val="lt1"/>
                </a:solidFill>
                <a:latin typeface="Roboto"/>
                <a:ea typeface="Roboto"/>
                <a:cs typeface="Roboto"/>
                <a:sym typeface="Roboto"/>
              </a:defRPr>
            </a:lvl4pPr>
            <a:lvl5pPr lvl="4" rtl="0">
              <a:buNone/>
              <a:defRPr>
                <a:solidFill>
                  <a:schemeClr val="lt1"/>
                </a:solidFill>
                <a:latin typeface="Roboto"/>
                <a:ea typeface="Roboto"/>
                <a:cs typeface="Roboto"/>
                <a:sym typeface="Roboto"/>
              </a:defRPr>
            </a:lvl5pPr>
            <a:lvl6pPr lvl="5" rtl="0">
              <a:buNone/>
              <a:defRPr>
                <a:solidFill>
                  <a:schemeClr val="lt1"/>
                </a:solidFill>
                <a:latin typeface="Roboto"/>
                <a:ea typeface="Roboto"/>
                <a:cs typeface="Roboto"/>
                <a:sym typeface="Roboto"/>
              </a:defRPr>
            </a:lvl6pPr>
            <a:lvl7pPr lvl="6" rtl="0">
              <a:buNone/>
              <a:defRPr>
                <a:solidFill>
                  <a:schemeClr val="lt1"/>
                </a:solidFill>
                <a:latin typeface="Roboto"/>
                <a:ea typeface="Roboto"/>
                <a:cs typeface="Roboto"/>
                <a:sym typeface="Roboto"/>
              </a:defRPr>
            </a:lvl7pPr>
            <a:lvl8pPr lvl="7" rtl="0">
              <a:buNone/>
              <a:defRPr>
                <a:solidFill>
                  <a:schemeClr val="lt1"/>
                </a:solidFill>
                <a:latin typeface="Roboto"/>
                <a:ea typeface="Roboto"/>
                <a:cs typeface="Roboto"/>
                <a:sym typeface="Roboto"/>
              </a:defRPr>
            </a:lvl8pPr>
            <a:lvl9pPr lvl="8" rtl="0">
              <a:buNone/>
              <a:defRPr>
                <a:solidFill>
                  <a:schemeClr val="lt1"/>
                </a:solidFill>
                <a:latin typeface="Roboto"/>
                <a:ea typeface="Roboto"/>
                <a:cs typeface="Roboto"/>
                <a:sym typeface="Roboto"/>
              </a:defRPr>
            </a:lvl9pPr>
          </a:lstStyle>
          <a:p>
            <a:fld id="{00000000-1234-1234-1234-123412341234}" type="slidenum">
              <a:rPr lang="en" smtClean="0"/>
              <a:pPr/>
              <a:t>‹#›</a:t>
            </a:fld>
            <a:endParaRPr lang="en"/>
          </a:p>
        </p:txBody>
      </p:sp>
      <p:grpSp>
        <p:nvGrpSpPr>
          <p:cNvPr id="120" name="Google Shape;120;p14"/>
          <p:cNvGrpSpPr/>
          <p:nvPr/>
        </p:nvGrpSpPr>
        <p:grpSpPr>
          <a:xfrm>
            <a:off x="-21699" y="1058795"/>
            <a:ext cx="12252500" cy="60959"/>
            <a:chOff x="-16275" y="794131"/>
            <a:chExt cx="9189375" cy="73800"/>
          </a:xfrm>
        </p:grpSpPr>
        <p:sp>
          <p:nvSpPr>
            <p:cNvPr id="121" name="Google Shape;121;p14"/>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14"/>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14"/>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24" name="Google Shape;124;p14"/>
          <p:cNvPicPr preferRelativeResize="0"/>
          <p:nvPr/>
        </p:nvPicPr>
        <p:blipFill>
          <a:blip r:embed="rId2">
            <a:alphaModFix/>
          </a:blip>
          <a:stretch>
            <a:fillRect/>
          </a:stretch>
        </p:blipFill>
        <p:spPr>
          <a:xfrm>
            <a:off x="9836100" y="90234"/>
            <a:ext cx="2251899" cy="757589"/>
          </a:xfrm>
          <a:prstGeom prst="rect">
            <a:avLst/>
          </a:prstGeom>
          <a:noFill/>
          <a:ln>
            <a:noFill/>
          </a:ln>
        </p:spPr>
      </p:pic>
      <p:sp>
        <p:nvSpPr>
          <p:cNvPr id="125" name="Google Shape;125;p14"/>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solidFill>
                  <a:schemeClr val="lt1"/>
                </a:solidFill>
                <a:latin typeface="Montserrat"/>
                <a:ea typeface="Montserrat"/>
                <a:cs typeface="Montserrat"/>
                <a:sym typeface="Montserrat"/>
              </a:rPr>
              <a:t>Company  Confidential</a:t>
            </a:r>
            <a:endParaRPr sz="933">
              <a:solidFill>
                <a:schemeClr val="lt1"/>
              </a:solidFill>
              <a:latin typeface="Montserrat"/>
              <a:ea typeface="Montserrat"/>
              <a:cs typeface="Montserrat"/>
              <a:sym typeface="Montserrat"/>
            </a:endParaRPr>
          </a:p>
        </p:txBody>
      </p:sp>
    </p:spTree>
    <p:extLst>
      <p:ext uri="{BB962C8B-B14F-4D97-AF65-F5344CB8AC3E}">
        <p14:creationId xmlns:p14="http://schemas.microsoft.com/office/powerpoint/2010/main" val="5746807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126"/>
        <p:cNvGrpSpPr/>
        <p:nvPr/>
      </p:nvGrpSpPr>
      <p:grpSpPr>
        <a:xfrm>
          <a:off x="0" y="0"/>
          <a:ext cx="0" cy="0"/>
          <a:chOff x="0" y="0"/>
          <a:chExt cx="0" cy="0"/>
        </a:xfrm>
      </p:grpSpPr>
      <p:sp>
        <p:nvSpPr>
          <p:cNvPr id="127" name="Google Shape;127;p1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Montserrat"/>
              <a:buChar char="●"/>
              <a:defRPr sz="1867">
                <a:latin typeface="Montserrat"/>
                <a:ea typeface="Montserrat"/>
                <a:cs typeface="Montserrat"/>
                <a:sym typeface="Montserrat"/>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128" name="Google Shape;128;p1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Montserrat"/>
              <a:buChar char="●"/>
              <a:defRPr sz="1867">
                <a:latin typeface="Montserrat"/>
                <a:ea typeface="Montserrat"/>
                <a:cs typeface="Montserrat"/>
                <a:sym typeface="Montserrat"/>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129" name="Google Shape;129;p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pic>
        <p:nvPicPr>
          <p:cNvPr id="130" name="Google Shape;130;p15"/>
          <p:cNvPicPr preferRelativeResize="0"/>
          <p:nvPr/>
        </p:nvPicPr>
        <p:blipFill>
          <a:blip r:embed="rId2">
            <a:alphaModFix/>
          </a:blip>
          <a:stretch>
            <a:fillRect/>
          </a:stretch>
        </p:blipFill>
        <p:spPr>
          <a:xfrm>
            <a:off x="9877934" y="90234"/>
            <a:ext cx="2209409" cy="743300"/>
          </a:xfrm>
          <a:prstGeom prst="rect">
            <a:avLst/>
          </a:prstGeom>
          <a:noFill/>
          <a:ln>
            <a:noFill/>
          </a:ln>
        </p:spPr>
      </p:pic>
      <p:sp>
        <p:nvSpPr>
          <p:cNvPr id="131" name="Google Shape;131;p15"/>
          <p:cNvSpPr txBox="1">
            <a:spLocks noGrp="1"/>
          </p:cNvSpPr>
          <p:nvPr>
            <p:ph type="title"/>
          </p:nvPr>
        </p:nvSpPr>
        <p:spPr>
          <a:xfrm>
            <a:off x="415600" y="295233"/>
            <a:ext cx="83996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Montserrat"/>
              <a:buNone/>
              <a:defRPr>
                <a:latin typeface="Montserrat"/>
                <a:ea typeface="Montserrat"/>
                <a:cs typeface="Montserrat"/>
                <a:sym typeface="Montserrat"/>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132" name="Google Shape;132;p15"/>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22890945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and two columns 2 1">
  <p:cSld name="Title and two columns 2 1">
    <p:spTree>
      <p:nvGrpSpPr>
        <p:cNvPr id="1" name="Shape 133"/>
        <p:cNvGrpSpPr/>
        <p:nvPr/>
      </p:nvGrpSpPr>
      <p:grpSpPr>
        <a:xfrm>
          <a:off x="0" y="0"/>
          <a:ext cx="0" cy="0"/>
          <a:chOff x="0" y="0"/>
          <a:chExt cx="0" cy="0"/>
        </a:xfrm>
      </p:grpSpPr>
      <p:sp>
        <p:nvSpPr>
          <p:cNvPr id="134" name="Google Shape;134;p16"/>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Roboto"/>
              <a:buChar char="●"/>
              <a:defRPr sz="1867">
                <a:latin typeface="Roboto"/>
                <a:ea typeface="Roboto"/>
                <a:cs typeface="Roboto"/>
                <a:sym typeface="Roboto"/>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135" name="Google Shape;135;p16"/>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Roboto"/>
              <a:buChar char="●"/>
              <a:defRPr sz="1867">
                <a:latin typeface="Roboto"/>
                <a:ea typeface="Roboto"/>
                <a:cs typeface="Roboto"/>
                <a:sym typeface="Roboto"/>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136" name="Google Shape;136;p1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pic>
        <p:nvPicPr>
          <p:cNvPr id="137" name="Google Shape;137;p16"/>
          <p:cNvPicPr preferRelativeResize="0"/>
          <p:nvPr/>
        </p:nvPicPr>
        <p:blipFill>
          <a:blip r:embed="rId2">
            <a:alphaModFix/>
          </a:blip>
          <a:stretch>
            <a:fillRect/>
          </a:stretch>
        </p:blipFill>
        <p:spPr>
          <a:xfrm>
            <a:off x="9836100" y="90234"/>
            <a:ext cx="2251899" cy="743300"/>
          </a:xfrm>
          <a:prstGeom prst="rect">
            <a:avLst/>
          </a:prstGeom>
          <a:noFill/>
          <a:ln>
            <a:noFill/>
          </a:ln>
        </p:spPr>
      </p:pic>
      <p:sp>
        <p:nvSpPr>
          <p:cNvPr id="138" name="Google Shape;138;p16"/>
          <p:cNvSpPr txBox="1">
            <a:spLocks noGrp="1"/>
          </p:cNvSpPr>
          <p:nvPr>
            <p:ph type="title"/>
          </p:nvPr>
        </p:nvSpPr>
        <p:spPr>
          <a:xfrm>
            <a:off x="415600" y="295233"/>
            <a:ext cx="83996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139" name="Google Shape;139;p16"/>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314911079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40"/>
        <p:cNvGrpSpPr/>
        <p:nvPr/>
      </p:nvGrpSpPr>
      <p:grpSpPr>
        <a:xfrm>
          <a:off x="0" y="0"/>
          <a:ext cx="0" cy="0"/>
          <a:chOff x="0" y="0"/>
          <a:chExt cx="0" cy="0"/>
        </a:xfrm>
      </p:grpSpPr>
      <p:sp>
        <p:nvSpPr>
          <p:cNvPr id="141" name="Google Shape;141;p17"/>
          <p:cNvSpPr txBox="1">
            <a:spLocks noGrp="1"/>
          </p:cNvSpPr>
          <p:nvPr>
            <p:ph type="title"/>
          </p:nvPr>
        </p:nvSpPr>
        <p:spPr>
          <a:xfrm>
            <a:off x="415600" y="149633"/>
            <a:ext cx="8399600" cy="1007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142" name="Google Shape;142;p17"/>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Roboto"/>
              <a:buChar char="●"/>
              <a:defRPr sz="1867">
                <a:latin typeface="Roboto"/>
                <a:ea typeface="Roboto"/>
                <a:cs typeface="Roboto"/>
                <a:sym typeface="Roboto"/>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143" name="Google Shape;143;p17"/>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Roboto"/>
              <a:buChar char="●"/>
              <a:defRPr sz="1867">
                <a:latin typeface="Roboto"/>
                <a:ea typeface="Roboto"/>
                <a:cs typeface="Roboto"/>
                <a:sym typeface="Roboto"/>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144" name="Google Shape;144;p1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grpSp>
        <p:nvGrpSpPr>
          <p:cNvPr id="145" name="Google Shape;145;p17"/>
          <p:cNvGrpSpPr/>
          <p:nvPr/>
        </p:nvGrpSpPr>
        <p:grpSpPr>
          <a:xfrm>
            <a:off x="-21699" y="1058795"/>
            <a:ext cx="12252500" cy="60959"/>
            <a:chOff x="-16275" y="794131"/>
            <a:chExt cx="9189375" cy="73800"/>
          </a:xfrm>
        </p:grpSpPr>
        <p:sp>
          <p:nvSpPr>
            <p:cNvPr id="146" name="Google Shape;146;p17"/>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17"/>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17"/>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49" name="Google Shape;149;p17"/>
          <p:cNvPicPr preferRelativeResize="0"/>
          <p:nvPr/>
        </p:nvPicPr>
        <p:blipFill>
          <a:blip r:embed="rId2">
            <a:alphaModFix/>
          </a:blip>
          <a:stretch>
            <a:fillRect/>
          </a:stretch>
        </p:blipFill>
        <p:spPr>
          <a:xfrm>
            <a:off x="9836100" y="90234"/>
            <a:ext cx="2251899" cy="743300"/>
          </a:xfrm>
          <a:prstGeom prst="rect">
            <a:avLst/>
          </a:prstGeom>
          <a:noFill/>
          <a:ln>
            <a:noFill/>
          </a:ln>
        </p:spPr>
      </p:pic>
      <p:sp>
        <p:nvSpPr>
          <p:cNvPr id="150" name="Google Shape;150;p17"/>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122398228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two columns 1 1">
  <p:cSld name="Title and two columns 1 1">
    <p:spTree>
      <p:nvGrpSpPr>
        <p:cNvPr id="1" name="Shape 151"/>
        <p:cNvGrpSpPr/>
        <p:nvPr/>
      </p:nvGrpSpPr>
      <p:grpSpPr>
        <a:xfrm>
          <a:off x="0" y="0"/>
          <a:ext cx="0" cy="0"/>
          <a:chOff x="0" y="0"/>
          <a:chExt cx="0" cy="0"/>
        </a:xfrm>
      </p:grpSpPr>
      <p:sp>
        <p:nvSpPr>
          <p:cNvPr id="152" name="Google Shape;152;p18"/>
          <p:cNvSpPr txBox="1">
            <a:spLocks noGrp="1"/>
          </p:cNvSpPr>
          <p:nvPr>
            <p:ph type="title"/>
          </p:nvPr>
        </p:nvSpPr>
        <p:spPr>
          <a:xfrm>
            <a:off x="415600" y="149633"/>
            <a:ext cx="8399600" cy="1007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153" name="Google Shape;153;p18"/>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Roboto"/>
              <a:buChar char="●"/>
              <a:defRPr sz="1867">
                <a:latin typeface="Roboto"/>
                <a:ea typeface="Roboto"/>
                <a:cs typeface="Roboto"/>
                <a:sym typeface="Roboto"/>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154" name="Google Shape;154;p18"/>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rtl="0">
              <a:spcBef>
                <a:spcPts val="0"/>
              </a:spcBef>
              <a:spcAft>
                <a:spcPts val="0"/>
              </a:spcAft>
              <a:buSzPts val="1400"/>
              <a:buFont typeface="Roboto"/>
              <a:buChar char="●"/>
              <a:defRPr sz="1867">
                <a:latin typeface="Roboto"/>
                <a:ea typeface="Roboto"/>
                <a:cs typeface="Roboto"/>
                <a:sym typeface="Roboto"/>
              </a:defRPr>
            </a:lvl1pPr>
            <a:lvl2pPr marL="1219170" lvl="1" indent="-406390" rtl="0">
              <a:spcBef>
                <a:spcPts val="0"/>
              </a:spcBef>
              <a:spcAft>
                <a:spcPts val="0"/>
              </a:spcAft>
              <a:buSzPts val="1200"/>
              <a:buFont typeface="Roboto"/>
              <a:buChar char="○"/>
              <a:defRPr sz="1600">
                <a:latin typeface="Roboto"/>
                <a:ea typeface="Roboto"/>
                <a:cs typeface="Roboto"/>
                <a:sym typeface="Roboto"/>
              </a:defRPr>
            </a:lvl2pPr>
            <a:lvl3pPr marL="1828754" lvl="2" indent="-406390" rtl="0">
              <a:spcBef>
                <a:spcPts val="0"/>
              </a:spcBef>
              <a:spcAft>
                <a:spcPts val="0"/>
              </a:spcAft>
              <a:buSzPts val="1200"/>
              <a:buFont typeface="Roboto"/>
              <a:buChar char="■"/>
              <a:defRPr sz="1600">
                <a:latin typeface="Roboto"/>
                <a:ea typeface="Roboto"/>
                <a:cs typeface="Roboto"/>
                <a:sym typeface="Roboto"/>
              </a:defRPr>
            </a:lvl3pPr>
            <a:lvl4pPr marL="2438339" lvl="3" indent="-406390" rtl="0">
              <a:spcBef>
                <a:spcPts val="0"/>
              </a:spcBef>
              <a:spcAft>
                <a:spcPts val="0"/>
              </a:spcAft>
              <a:buSzPts val="1200"/>
              <a:buFont typeface="Roboto"/>
              <a:buChar char="●"/>
              <a:defRPr sz="1600">
                <a:latin typeface="Roboto"/>
                <a:ea typeface="Roboto"/>
                <a:cs typeface="Roboto"/>
                <a:sym typeface="Roboto"/>
              </a:defRPr>
            </a:lvl4pPr>
            <a:lvl5pPr marL="3047924" lvl="4" indent="-406390" rtl="0">
              <a:spcBef>
                <a:spcPts val="0"/>
              </a:spcBef>
              <a:spcAft>
                <a:spcPts val="0"/>
              </a:spcAft>
              <a:buSzPts val="1200"/>
              <a:buFont typeface="Roboto"/>
              <a:buChar char="○"/>
              <a:defRPr sz="1600">
                <a:latin typeface="Roboto"/>
                <a:ea typeface="Roboto"/>
                <a:cs typeface="Roboto"/>
                <a:sym typeface="Roboto"/>
              </a:defRPr>
            </a:lvl5pPr>
            <a:lvl6pPr marL="3657509" lvl="5" indent="-406390" rtl="0">
              <a:spcBef>
                <a:spcPts val="0"/>
              </a:spcBef>
              <a:spcAft>
                <a:spcPts val="0"/>
              </a:spcAft>
              <a:buSzPts val="1200"/>
              <a:buFont typeface="Roboto"/>
              <a:buChar char="■"/>
              <a:defRPr sz="1600">
                <a:latin typeface="Roboto"/>
                <a:ea typeface="Roboto"/>
                <a:cs typeface="Roboto"/>
                <a:sym typeface="Roboto"/>
              </a:defRPr>
            </a:lvl6pPr>
            <a:lvl7pPr marL="4267093" lvl="6" indent="-406390" rtl="0">
              <a:spcBef>
                <a:spcPts val="0"/>
              </a:spcBef>
              <a:spcAft>
                <a:spcPts val="0"/>
              </a:spcAft>
              <a:buSzPts val="1200"/>
              <a:buFont typeface="Roboto"/>
              <a:buChar char="●"/>
              <a:defRPr sz="1600">
                <a:latin typeface="Roboto"/>
                <a:ea typeface="Roboto"/>
                <a:cs typeface="Roboto"/>
                <a:sym typeface="Roboto"/>
              </a:defRPr>
            </a:lvl7pPr>
            <a:lvl8pPr marL="4876678" lvl="7" indent="-406390" rtl="0">
              <a:spcBef>
                <a:spcPts val="0"/>
              </a:spcBef>
              <a:spcAft>
                <a:spcPts val="0"/>
              </a:spcAft>
              <a:buSzPts val="1200"/>
              <a:buFont typeface="Roboto"/>
              <a:buChar char="○"/>
              <a:defRPr sz="1600">
                <a:latin typeface="Roboto"/>
                <a:ea typeface="Roboto"/>
                <a:cs typeface="Roboto"/>
                <a:sym typeface="Roboto"/>
              </a:defRPr>
            </a:lvl8pPr>
            <a:lvl9pPr marL="5486263" lvl="8" indent="-406390" rtl="0">
              <a:spcBef>
                <a:spcPts val="0"/>
              </a:spcBef>
              <a:spcAft>
                <a:spcPts val="0"/>
              </a:spcAft>
              <a:buSzPts val="1200"/>
              <a:buFont typeface="Roboto"/>
              <a:buChar char="■"/>
              <a:defRPr sz="1600">
                <a:latin typeface="Roboto"/>
                <a:ea typeface="Roboto"/>
                <a:cs typeface="Roboto"/>
                <a:sym typeface="Roboto"/>
              </a:defRPr>
            </a:lvl9pPr>
          </a:lstStyle>
          <a:p>
            <a:endParaRPr/>
          </a:p>
        </p:txBody>
      </p:sp>
      <p:sp>
        <p:nvSpPr>
          <p:cNvPr id="155" name="Google Shape;155;p1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grpSp>
        <p:nvGrpSpPr>
          <p:cNvPr id="156" name="Google Shape;156;p18"/>
          <p:cNvGrpSpPr/>
          <p:nvPr/>
        </p:nvGrpSpPr>
        <p:grpSpPr>
          <a:xfrm>
            <a:off x="-21699" y="1058795"/>
            <a:ext cx="12252500" cy="60959"/>
            <a:chOff x="-16275" y="794131"/>
            <a:chExt cx="9189375" cy="73800"/>
          </a:xfrm>
        </p:grpSpPr>
        <p:sp>
          <p:nvSpPr>
            <p:cNvPr id="157" name="Google Shape;157;p18"/>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18"/>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18"/>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60" name="Google Shape;160;p18"/>
          <p:cNvPicPr preferRelativeResize="0"/>
          <p:nvPr/>
        </p:nvPicPr>
        <p:blipFill>
          <a:blip r:embed="rId2">
            <a:alphaModFix/>
          </a:blip>
          <a:stretch>
            <a:fillRect/>
          </a:stretch>
        </p:blipFill>
        <p:spPr>
          <a:xfrm>
            <a:off x="9836100" y="90234"/>
            <a:ext cx="2251899" cy="743300"/>
          </a:xfrm>
          <a:prstGeom prst="rect">
            <a:avLst/>
          </a:prstGeom>
          <a:noFill/>
          <a:ln>
            <a:noFill/>
          </a:ln>
        </p:spPr>
      </p:pic>
      <p:sp>
        <p:nvSpPr>
          <p:cNvPr id="161" name="Google Shape;161;p18"/>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159747854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62"/>
        <p:cNvGrpSpPr/>
        <p:nvPr/>
      </p:nvGrpSpPr>
      <p:grpSpPr>
        <a:xfrm>
          <a:off x="0" y="0"/>
          <a:ext cx="0" cy="0"/>
          <a:chOff x="0" y="0"/>
          <a:chExt cx="0" cy="0"/>
        </a:xfrm>
      </p:grpSpPr>
      <p:sp>
        <p:nvSpPr>
          <p:cNvPr id="163" name="Google Shape;163;p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pic>
        <p:nvPicPr>
          <p:cNvPr id="164" name="Google Shape;164;p19"/>
          <p:cNvPicPr preferRelativeResize="0"/>
          <p:nvPr/>
        </p:nvPicPr>
        <p:blipFill>
          <a:blip r:embed="rId2">
            <a:alphaModFix/>
          </a:blip>
          <a:stretch>
            <a:fillRect/>
          </a:stretch>
        </p:blipFill>
        <p:spPr>
          <a:xfrm>
            <a:off x="9877934" y="90234"/>
            <a:ext cx="2209409" cy="743300"/>
          </a:xfrm>
          <a:prstGeom prst="rect">
            <a:avLst/>
          </a:prstGeom>
          <a:noFill/>
          <a:ln>
            <a:noFill/>
          </a:ln>
        </p:spPr>
      </p:pic>
      <p:sp>
        <p:nvSpPr>
          <p:cNvPr id="165" name="Google Shape;165;p19"/>
          <p:cNvSpPr txBox="1">
            <a:spLocks noGrp="1"/>
          </p:cNvSpPr>
          <p:nvPr>
            <p:ph type="title"/>
          </p:nvPr>
        </p:nvSpPr>
        <p:spPr>
          <a:xfrm>
            <a:off x="415600" y="295233"/>
            <a:ext cx="83996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166" name="Google Shape;166;p19"/>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258584444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67"/>
        <p:cNvGrpSpPr/>
        <p:nvPr/>
      </p:nvGrpSpPr>
      <p:grpSpPr>
        <a:xfrm>
          <a:off x="0" y="0"/>
          <a:ext cx="0" cy="0"/>
          <a:chOff x="0" y="0"/>
          <a:chExt cx="0" cy="0"/>
        </a:xfrm>
      </p:grpSpPr>
      <p:sp>
        <p:nvSpPr>
          <p:cNvPr id="168" name="Google Shape;168;p20"/>
          <p:cNvSpPr txBox="1">
            <a:spLocks noGrp="1"/>
          </p:cNvSpPr>
          <p:nvPr>
            <p:ph type="title"/>
          </p:nvPr>
        </p:nvSpPr>
        <p:spPr>
          <a:xfrm>
            <a:off x="415600" y="149633"/>
            <a:ext cx="8399600" cy="1007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169" name="Google Shape;169;p20"/>
          <p:cNvSpPr txBox="1">
            <a:spLocks noGrp="1"/>
          </p:cNvSpPr>
          <p:nvPr>
            <p:ph type="body" idx="1"/>
          </p:nvPr>
        </p:nvSpPr>
        <p:spPr>
          <a:xfrm>
            <a:off x="415600" y="1392900"/>
            <a:ext cx="11392800" cy="4699200"/>
          </a:xfrm>
          <a:prstGeom prst="rect">
            <a:avLst/>
          </a:prstGeom>
        </p:spPr>
        <p:txBody>
          <a:bodyPr spcFirstLastPara="1" wrap="square" lIns="91425" tIns="91425" rIns="91425" bIns="91425" anchor="t" anchorCtr="0">
            <a:normAutofit/>
          </a:bodyPr>
          <a:lstStyle>
            <a:lvl1pPr marL="609585" lvl="0" indent="-440256" rtl="0">
              <a:spcBef>
                <a:spcPts val="0"/>
              </a:spcBef>
              <a:spcAft>
                <a:spcPts val="0"/>
              </a:spcAft>
              <a:buSzPts val="1600"/>
              <a:buFont typeface="Roboto"/>
              <a:buChar char="●"/>
              <a:defRPr sz="2133">
                <a:latin typeface="Roboto"/>
                <a:ea typeface="Roboto"/>
                <a:cs typeface="Roboto"/>
                <a:sym typeface="Roboto"/>
              </a:defRPr>
            </a:lvl1pPr>
            <a:lvl2pPr marL="1219170" lvl="1" indent="-440256" rtl="0">
              <a:spcBef>
                <a:spcPts val="0"/>
              </a:spcBef>
              <a:spcAft>
                <a:spcPts val="0"/>
              </a:spcAft>
              <a:buSzPts val="1600"/>
              <a:buFont typeface="Roboto"/>
              <a:buChar char="○"/>
              <a:defRPr sz="2133">
                <a:latin typeface="Roboto"/>
                <a:ea typeface="Roboto"/>
                <a:cs typeface="Roboto"/>
                <a:sym typeface="Roboto"/>
              </a:defRPr>
            </a:lvl2pPr>
            <a:lvl3pPr marL="1828754" lvl="2" indent="-440256" rtl="0">
              <a:spcBef>
                <a:spcPts val="0"/>
              </a:spcBef>
              <a:spcAft>
                <a:spcPts val="0"/>
              </a:spcAft>
              <a:buSzPts val="1600"/>
              <a:buFont typeface="Roboto"/>
              <a:buChar char="■"/>
              <a:defRPr sz="2133">
                <a:latin typeface="Roboto"/>
                <a:ea typeface="Roboto"/>
                <a:cs typeface="Roboto"/>
                <a:sym typeface="Roboto"/>
              </a:defRPr>
            </a:lvl3pPr>
            <a:lvl4pPr marL="2438339" lvl="3" indent="-440256" rtl="0">
              <a:spcBef>
                <a:spcPts val="0"/>
              </a:spcBef>
              <a:spcAft>
                <a:spcPts val="0"/>
              </a:spcAft>
              <a:buSzPts val="1600"/>
              <a:buFont typeface="Roboto"/>
              <a:buChar char="●"/>
              <a:defRPr sz="2133">
                <a:latin typeface="Roboto"/>
                <a:ea typeface="Roboto"/>
                <a:cs typeface="Roboto"/>
                <a:sym typeface="Roboto"/>
              </a:defRPr>
            </a:lvl4pPr>
            <a:lvl5pPr marL="3047924" lvl="4" indent="-440256" rtl="0">
              <a:spcBef>
                <a:spcPts val="0"/>
              </a:spcBef>
              <a:spcAft>
                <a:spcPts val="0"/>
              </a:spcAft>
              <a:buSzPts val="1600"/>
              <a:buFont typeface="Roboto"/>
              <a:buChar char="○"/>
              <a:defRPr sz="2133">
                <a:latin typeface="Roboto"/>
                <a:ea typeface="Roboto"/>
                <a:cs typeface="Roboto"/>
                <a:sym typeface="Roboto"/>
              </a:defRPr>
            </a:lvl5pPr>
            <a:lvl6pPr marL="3657509" lvl="5" indent="-440256" rtl="0">
              <a:spcBef>
                <a:spcPts val="0"/>
              </a:spcBef>
              <a:spcAft>
                <a:spcPts val="0"/>
              </a:spcAft>
              <a:buSzPts val="1600"/>
              <a:buFont typeface="Roboto"/>
              <a:buChar char="■"/>
              <a:defRPr sz="2133">
                <a:latin typeface="Roboto"/>
                <a:ea typeface="Roboto"/>
                <a:cs typeface="Roboto"/>
                <a:sym typeface="Roboto"/>
              </a:defRPr>
            </a:lvl6pPr>
            <a:lvl7pPr marL="4267093" lvl="6" indent="-440256" rtl="0">
              <a:spcBef>
                <a:spcPts val="0"/>
              </a:spcBef>
              <a:spcAft>
                <a:spcPts val="0"/>
              </a:spcAft>
              <a:buSzPts val="1600"/>
              <a:buFont typeface="Roboto"/>
              <a:buChar char="●"/>
              <a:defRPr sz="2133">
                <a:latin typeface="Roboto"/>
                <a:ea typeface="Roboto"/>
                <a:cs typeface="Roboto"/>
                <a:sym typeface="Roboto"/>
              </a:defRPr>
            </a:lvl7pPr>
            <a:lvl8pPr marL="4876678" lvl="7" indent="-440256" rtl="0">
              <a:spcBef>
                <a:spcPts val="0"/>
              </a:spcBef>
              <a:spcAft>
                <a:spcPts val="0"/>
              </a:spcAft>
              <a:buSzPts val="1600"/>
              <a:buFont typeface="Roboto"/>
              <a:buChar char="○"/>
              <a:defRPr sz="2133">
                <a:latin typeface="Roboto"/>
                <a:ea typeface="Roboto"/>
                <a:cs typeface="Roboto"/>
                <a:sym typeface="Roboto"/>
              </a:defRPr>
            </a:lvl8pPr>
            <a:lvl9pPr marL="5486263" lvl="8" indent="-440256" rtl="0">
              <a:spcBef>
                <a:spcPts val="0"/>
              </a:spcBef>
              <a:spcAft>
                <a:spcPts val="0"/>
              </a:spcAft>
              <a:buSzPts val="1600"/>
              <a:buFont typeface="Roboto"/>
              <a:buChar char="■"/>
              <a:defRPr sz="2133">
                <a:latin typeface="Roboto"/>
                <a:ea typeface="Roboto"/>
                <a:cs typeface="Roboto"/>
                <a:sym typeface="Roboto"/>
              </a:defRPr>
            </a:lvl9pPr>
          </a:lstStyle>
          <a:p>
            <a:endParaRPr/>
          </a:p>
        </p:txBody>
      </p:sp>
      <p:sp>
        <p:nvSpPr>
          <p:cNvPr id="170" name="Google Shape;170;p2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grpSp>
        <p:nvGrpSpPr>
          <p:cNvPr id="171" name="Google Shape;171;p20"/>
          <p:cNvGrpSpPr/>
          <p:nvPr/>
        </p:nvGrpSpPr>
        <p:grpSpPr>
          <a:xfrm>
            <a:off x="-21699" y="1058795"/>
            <a:ext cx="12252500" cy="60959"/>
            <a:chOff x="-16275" y="794131"/>
            <a:chExt cx="9189375" cy="73800"/>
          </a:xfrm>
        </p:grpSpPr>
        <p:sp>
          <p:nvSpPr>
            <p:cNvPr id="172" name="Google Shape;172;p20"/>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20"/>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20"/>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75" name="Google Shape;175;p20"/>
          <p:cNvPicPr preferRelativeResize="0"/>
          <p:nvPr/>
        </p:nvPicPr>
        <p:blipFill>
          <a:blip r:embed="rId2">
            <a:alphaModFix/>
          </a:blip>
          <a:stretch>
            <a:fillRect/>
          </a:stretch>
        </p:blipFill>
        <p:spPr>
          <a:xfrm>
            <a:off x="9836100" y="90234"/>
            <a:ext cx="2251899" cy="743300"/>
          </a:xfrm>
          <a:prstGeom prst="rect">
            <a:avLst/>
          </a:prstGeom>
          <a:noFill/>
          <a:ln>
            <a:noFill/>
          </a:ln>
        </p:spPr>
      </p:pic>
      <p:sp>
        <p:nvSpPr>
          <p:cNvPr id="176" name="Google Shape;176;p20"/>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1342811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AA5D9-41DC-460B-B79F-18C05B810746}"/>
              </a:ext>
            </a:extLst>
          </p:cNvPr>
          <p:cNvSpPr>
            <a:spLocks noGrp="1"/>
          </p:cNvSpPr>
          <p:nvPr>
            <p:ph type="title"/>
          </p:nvPr>
        </p:nvSpPr>
        <p:spPr/>
        <p:txBody>
          <a:bodyPr/>
          <a:lstStyle/>
          <a:p>
            <a:r>
              <a:rPr lang="en-US"/>
              <a:t>Click to edit Master title style</a:t>
            </a:r>
            <a:endParaRPr lang="en-ZM"/>
          </a:p>
        </p:txBody>
      </p:sp>
      <p:sp>
        <p:nvSpPr>
          <p:cNvPr id="3" name="Vertical Text Placeholder 2">
            <a:extLst>
              <a:ext uri="{FF2B5EF4-FFF2-40B4-BE49-F238E27FC236}">
                <a16:creationId xmlns:a16="http://schemas.microsoft.com/office/drawing/2014/main" id="{B54C04FD-A134-47FB-B9A1-DEAE581CDB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M"/>
          </a:p>
        </p:txBody>
      </p:sp>
      <p:sp>
        <p:nvSpPr>
          <p:cNvPr id="4" name="Date Placeholder 3">
            <a:extLst>
              <a:ext uri="{FF2B5EF4-FFF2-40B4-BE49-F238E27FC236}">
                <a16:creationId xmlns:a16="http://schemas.microsoft.com/office/drawing/2014/main" id="{F573490C-2611-450E-BBE2-5FAED00A3E03}"/>
              </a:ext>
            </a:extLst>
          </p:cNvPr>
          <p:cNvSpPr>
            <a:spLocks noGrp="1"/>
          </p:cNvSpPr>
          <p:nvPr>
            <p:ph type="dt" sz="half" idx="10"/>
          </p:nvPr>
        </p:nvSpPr>
        <p:spPr/>
        <p:txBody>
          <a:bodyPr/>
          <a:lstStyle/>
          <a:p>
            <a:fld id="{B6E1E5A2-EAD6-4E81-A71D-A4F3DFFBF9BC}" type="datetimeFigureOut">
              <a:rPr lang="en-ZM" smtClean="0"/>
              <a:t>11/13/2024</a:t>
            </a:fld>
            <a:endParaRPr lang="en-ZM" dirty="0"/>
          </a:p>
        </p:txBody>
      </p:sp>
      <p:sp>
        <p:nvSpPr>
          <p:cNvPr id="5" name="Footer Placeholder 4">
            <a:extLst>
              <a:ext uri="{FF2B5EF4-FFF2-40B4-BE49-F238E27FC236}">
                <a16:creationId xmlns:a16="http://schemas.microsoft.com/office/drawing/2014/main" id="{9F1E3C18-F4FB-45DD-B5DD-DB28E16B8335}"/>
              </a:ext>
            </a:extLst>
          </p:cNvPr>
          <p:cNvSpPr>
            <a:spLocks noGrp="1"/>
          </p:cNvSpPr>
          <p:nvPr>
            <p:ph type="ftr" sz="quarter" idx="11"/>
          </p:nvPr>
        </p:nvSpPr>
        <p:spPr/>
        <p:txBody>
          <a:bodyPr/>
          <a:lstStyle/>
          <a:p>
            <a:r>
              <a:rPr lang="en-GB" dirty="0"/>
              <a:t>www.comesabusinesscouncil.org</a:t>
            </a:r>
            <a:endParaRPr lang="en-ZM" dirty="0"/>
          </a:p>
        </p:txBody>
      </p:sp>
      <p:sp>
        <p:nvSpPr>
          <p:cNvPr id="6" name="Slide Number Placeholder 5">
            <a:extLst>
              <a:ext uri="{FF2B5EF4-FFF2-40B4-BE49-F238E27FC236}">
                <a16:creationId xmlns:a16="http://schemas.microsoft.com/office/drawing/2014/main" id="{27D0EC03-5E2C-45A6-B74A-5EBE0CA9B251}"/>
              </a:ext>
            </a:extLst>
          </p:cNvPr>
          <p:cNvSpPr>
            <a:spLocks noGrp="1"/>
          </p:cNvSpPr>
          <p:nvPr>
            <p:ph type="sldNum" sz="quarter" idx="12"/>
          </p:nvPr>
        </p:nvSpPr>
        <p:spPr/>
        <p:txBody>
          <a:bodyPr/>
          <a:lstStyle/>
          <a:p>
            <a:fld id="{9A814D2A-679B-42C2-86E6-D1B452D471BB}" type="slidenum">
              <a:rPr lang="en-ZM" smtClean="0"/>
              <a:t>‹#›</a:t>
            </a:fld>
            <a:endParaRPr lang="en-ZM" dirty="0"/>
          </a:p>
        </p:txBody>
      </p:sp>
      <p:pic>
        <p:nvPicPr>
          <p:cNvPr id="7" name="Picture 6">
            <a:extLst>
              <a:ext uri="{FF2B5EF4-FFF2-40B4-BE49-F238E27FC236}">
                <a16:creationId xmlns:a16="http://schemas.microsoft.com/office/drawing/2014/main" id="{4F57FD2F-ED12-DE5F-F5F2-D12EB0639CCA}"/>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t="9310"/>
          <a:stretch/>
        </p:blipFill>
        <p:spPr>
          <a:xfrm>
            <a:off x="-3049" y="-8322"/>
            <a:ext cx="12192000" cy="1218990"/>
          </a:xfrm>
          <a:prstGeom prst="rect">
            <a:avLst/>
          </a:prstGeom>
          <a:effectLst>
            <a:outerShdw blurRad="50800" dist="38100" dir="5400000" sx="102000" sy="102000" algn="t" rotWithShape="0">
              <a:prstClr val="black">
                <a:alpha val="46000"/>
              </a:prstClr>
            </a:outerShdw>
          </a:effectLst>
        </p:spPr>
      </p:pic>
    </p:spTree>
    <p:extLst>
      <p:ext uri="{BB962C8B-B14F-4D97-AF65-F5344CB8AC3E}">
        <p14:creationId xmlns:p14="http://schemas.microsoft.com/office/powerpoint/2010/main" val="121434440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One column text 1">
  <p:cSld name="One column text 1">
    <p:spTree>
      <p:nvGrpSpPr>
        <p:cNvPr id="1" name="Shape 177"/>
        <p:cNvGrpSpPr/>
        <p:nvPr/>
      </p:nvGrpSpPr>
      <p:grpSpPr>
        <a:xfrm>
          <a:off x="0" y="0"/>
          <a:ext cx="0" cy="0"/>
          <a:chOff x="0" y="0"/>
          <a:chExt cx="0" cy="0"/>
        </a:xfrm>
      </p:grpSpPr>
      <p:sp>
        <p:nvSpPr>
          <p:cNvPr id="178" name="Google Shape;178;p21"/>
          <p:cNvSpPr txBox="1">
            <a:spLocks noGrp="1"/>
          </p:cNvSpPr>
          <p:nvPr>
            <p:ph type="title"/>
          </p:nvPr>
        </p:nvSpPr>
        <p:spPr>
          <a:xfrm>
            <a:off x="415600" y="149633"/>
            <a:ext cx="8399600" cy="1007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179" name="Google Shape;179;p21"/>
          <p:cNvSpPr txBox="1">
            <a:spLocks noGrp="1"/>
          </p:cNvSpPr>
          <p:nvPr>
            <p:ph type="body" idx="1"/>
          </p:nvPr>
        </p:nvSpPr>
        <p:spPr>
          <a:xfrm>
            <a:off x="415600" y="1392900"/>
            <a:ext cx="11392800" cy="4699200"/>
          </a:xfrm>
          <a:prstGeom prst="rect">
            <a:avLst/>
          </a:prstGeom>
        </p:spPr>
        <p:txBody>
          <a:bodyPr spcFirstLastPara="1" wrap="square" lIns="91425" tIns="91425" rIns="91425" bIns="91425" anchor="t" anchorCtr="0">
            <a:normAutofit/>
          </a:bodyPr>
          <a:lstStyle>
            <a:lvl1pPr marL="609585" lvl="0" indent="-440256" rtl="0">
              <a:spcBef>
                <a:spcPts val="0"/>
              </a:spcBef>
              <a:spcAft>
                <a:spcPts val="0"/>
              </a:spcAft>
              <a:buSzPts val="1600"/>
              <a:buFont typeface="Roboto"/>
              <a:buChar char="●"/>
              <a:defRPr sz="2133">
                <a:latin typeface="Roboto"/>
                <a:ea typeface="Roboto"/>
                <a:cs typeface="Roboto"/>
                <a:sym typeface="Roboto"/>
              </a:defRPr>
            </a:lvl1pPr>
            <a:lvl2pPr marL="1219170" lvl="1" indent="-440256" rtl="0">
              <a:spcBef>
                <a:spcPts val="0"/>
              </a:spcBef>
              <a:spcAft>
                <a:spcPts val="0"/>
              </a:spcAft>
              <a:buSzPts val="1600"/>
              <a:buFont typeface="Roboto"/>
              <a:buChar char="○"/>
              <a:defRPr sz="2133">
                <a:latin typeface="Roboto"/>
                <a:ea typeface="Roboto"/>
                <a:cs typeface="Roboto"/>
                <a:sym typeface="Roboto"/>
              </a:defRPr>
            </a:lvl2pPr>
            <a:lvl3pPr marL="1828754" lvl="2" indent="-440256" rtl="0">
              <a:spcBef>
                <a:spcPts val="0"/>
              </a:spcBef>
              <a:spcAft>
                <a:spcPts val="0"/>
              </a:spcAft>
              <a:buSzPts val="1600"/>
              <a:buFont typeface="Roboto"/>
              <a:buChar char="■"/>
              <a:defRPr sz="2133">
                <a:latin typeface="Roboto"/>
                <a:ea typeface="Roboto"/>
                <a:cs typeface="Roboto"/>
                <a:sym typeface="Roboto"/>
              </a:defRPr>
            </a:lvl3pPr>
            <a:lvl4pPr marL="2438339" lvl="3" indent="-440256" rtl="0">
              <a:spcBef>
                <a:spcPts val="0"/>
              </a:spcBef>
              <a:spcAft>
                <a:spcPts val="0"/>
              </a:spcAft>
              <a:buSzPts val="1600"/>
              <a:buFont typeface="Roboto"/>
              <a:buChar char="●"/>
              <a:defRPr sz="2133">
                <a:latin typeface="Roboto"/>
                <a:ea typeface="Roboto"/>
                <a:cs typeface="Roboto"/>
                <a:sym typeface="Roboto"/>
              </a:defRPr>
            </a:lvl4pPr>
            <a:lvl5pPr marL="3047924" lvl="4" indent="-440256" rtl="0">
              <a:spcBef>
                <a:spcPts val="0"/>
              </a:spcBef>
              <a:spcAft>
                <a:spcPts val="0"/>
              </a:spcAft>
              <a:buSzPts val="1600"/>
              <a:buFont typeface="Roboto"/>
              <a:buChar char="○"/>
              <a:defRPr sz="2133">
                <a:latin typeface="Roboto"/>
                <a:ea typeface="Roboto"/>
                <a:cs typeface="Roboto"/>
                <a:sym typeface="Roboto"/>
              </a:defRPr>
            </a:lvl5pPr>
            <a:lvl6pPr marL="3657509" lvl="5" indent="-440256" rtl="0">
              <a:spcBef>
                <a:spcPts val="0"/>
              </a:spcBef>
              <a:spcAft>
                <a:spcPts val="0"/>
              </a:spcAft>
              <a:buSzPts val="1600"/>
              <a:buFont typeface="Roboto"/>
              <a:buChar char="■"/>
              <a:defRPr sz="2133">
                <a:latin typeface="Roboto"/>
                <a:ea typeface="Roboto"/>
                <a:cs typeface="Roboto"/>
                <a:sym typeface="Roboto"/>
              </a:defRPr>
            </a:lvl6pPr>
            <a:lvl7pPr marL="4267093" lvl="6" indent="-440256" rtl="0">
              <a:spcBef>
                <a:spcPts val="0"/>
              </a:spcBef>
              <a:spcAft>
                <a:spcPts val="0"/>
              </a:spcAft>
              <a:buSzPts val="1600"/>
              <a:buFont typeface="Roboto"/>
              <a:buChar char="●"/>
              <a:defRPr sz="2133">
                <a:latin typeface="Roboto"/>
                <a:ea typeface="Roboto"/>
                <a:cs typeface="Roboto"/>
                <a:sym typeface="Roboto"/>
              </a:defRPr>
            </a:lvl7pPr>
            <a:lvl8pPr marL="4876678" lvl="7" indent="-440256" rtl="0">
              <a:spcBef>
                <a:spcPts val="0"/>
              </a:spcBef>
              <a:spcAft>
                <a:spcPts val="0"/>
              </a:spcAft>
              <a:buSzPts val="1600"/>
              <a:buFont typeface="Roboto"/>
              <a:buChar char="○"/>
              <a:defRPr sz="2133">
                <a:latin typeface="Roboto"/>
                <a:ea typeface="Roboto"/>
                <a:cs typeface="Roboto"/>
                <a:sym typeface="Roboto"/>
              </a:defRPr>
            </a:lvl8pPr>
            <a:lvl9pPr marL="5486263" lvl="8" indent="-440256" rtl="0">
              <a:spcBef>
                <a:spcPts val="0"/>
              </a:spcBef>
              <a:spcAft>
                <a:spcPts val="0"/>
              </a:spcAft>
              <a:buSzPts val="1600"/>
              <a:buFont typeface="Roboto"/>
              <a:buChar char="■"/>
              <a:defRPr sz="2133">
                <a:latin typeface="Roboto"/>
                <a:ea typeface="Roboto"/>
                <a:cs typeface="Roboto"/>
                <a:sym typeface="Roboto"/>
              </a:defRPr>
            </a:lvl9pPr>
          </a:lstStyle>
          <a:p>
            <a:endParaRPr/>
          </a:p>
        </p:txBody>
      </p:sp>
      <p:sp>
        <p:nvSpPr>
          <p:cNvPr id="180" name="Google Shape;180;p2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grpSp>
        <p:nvGrpSpPr>
          <p:cNvPr id="181" name="Google Shape;181;p21"/>
          <p:cNvGrpSpPr/>
          <p:nvPr/>
        </p:nvGrpSpPr>
        <p:grpSpPr>
          <a:xfrm>
            <a:off x="-21699" y="1058795"/>
            <a:ext cx="12252500" cy="60959"/>
            <a:chOff x="-16275" y="794131"/>
            <a:chExt cx="9189375" cy="73800"/>
          </a:xfrm>
        </p:grpSpPr>
        <p:sp>
          <p:nvSpPr>
            <p:cNvPr id="182" name="Google Shape;182;p21"/>
            <p:cNvSpPr/>
            <p:nvPr/>
          </p:nvSpPr>
          <p:spPr>
            <a:xfrm>
              <a:off x="-16275" y="794131"/>
              <a:ext cx="63870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21"/>
            <p:cNvSpPr/>
            <p:nvPr/>
          </p:nvSpPr>
          <p:spPr>
            <a:xfrm>
              <a:off x="6271355" y="794131"/>
              <a:ext cx="199800" cy="73800"/>
            </a:xfrm>
            <a:prstGeom prst="triangle">
              <a:avLst>
                <a:gd name="adj" fmla="val 50000"/>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21"/>
            <p:cNvSpPr/>
            <p:nvPr/>
          </p:nvSpPr>
          <p:spPr>
            <a:xfrm>
              <a:off x="6370500" y="794131"/>
              <a:ext cx="28026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85" name="Google Shape;185;p21"/>
          <p:cNvPicPr preferRelativeResize="0"/>
          <p:nvPr/>
        </p:nvPicPr>
        <p:blipFill>
          <a:blip r:embed="rId2">
            <a:alphaModFix/>
          </a:blip>
          <a:stretch>
            <a:fillRect/>
          </a:stretch>
        </p:blipFill>
        <p:spPr>
          <a:xfrm>
            <a:off x="9836100" y="90234"/>
            <a:ext cx="2251899" cy="743300"/>
          </a:xfrm>
          <a:prstGeom prst="rect">
            <a:avLst/>
          </a:prstGeom>
          <a:noFill/>
          <a:ln>
            <a:noFill/>
          </a:ln>
        </p:spPr>
      </p:pic>
      <p:sp>
        <p:nvSpPr>
          <p:cNvPr id="186" name="Google Shape;186;p21"/>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252592030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3536100" y="1670433"/>
            <a:ext cx="8492000" cy="2148000"/>
          </a:xfrm>
          <a:prstGeom prst="rect">
            <a:avLst/>
          </a:prstGeom>
        </p:spPr>
        <p:txBody>
          <a:bodyPr spcFirstLastPara="1" wrap="square" lIns="91425" tIns="91425" rIns="91425" bIns="91425" anchor="ctr" anchorCtr="0">
            <a:normAutofit/>
          </a:bodyPr>
          <a:lstStyle>
            <a:lvl1pPr lvl="0" rtl="0">
              <a:spcBef>
                <a:spcPts val="0"/>
              </a:spcBef>
              <a:spcAft>
                <a:spcPts val="0"/>
              </a:spcAft>
              <a:buSzPts val="4300"/>
              <a:buFont typeface="Roboto Medium"/>
              <a:buNone/>
              <a:defRPr sz="5733">
                <a:latin typeface="Roboto Medium"/>
                <a:ea typeface="Roboto Medium"/>
                <a:cs typeface="Roboto Medium"/>
                <a:sym typeface="Roboto Medium"/>
              </a:defRPr>
            </a:lvl1pPr>
            <a:lvl2pPr lvl="1" rtl="0">
              <a:spcBef>
                <a:spcPts val="0"/>
              </a:spcBef>
              <a:spcAft>
                <a:spcPts val="0"/>
              </a:spcAft>
              <a:buSzPts val="4300"/>
              <a:buNone/>
              <a:defRPr sz="5733"/>
            </a:lvl2pPr>
            <a:lvl3pPr lvl="2" rtl="0">
              <a:spcBef>
                <a:spcPts val="0"/>
              </a:spcBef>
              <a:spcAft>
                <a:spcPts val="0"/>
              </a:spcAft>
              <a:buSzPts val="4300"/>
              <a:buNone/>
              <a:defRPr sz="5733"/>
            </a:lvl3pPr>
            <a:lvl4pPr lvl="3" rtl="0">
              <a:spcBef>
                <a:spcPts val="0"/>
              </a:spcBef>
              <a:spcAft>
                <a:spcPts val="0"/>
              </a:spcAft>
              <a:buSzPts val="4300"/>
              <a:buNone/>
              <a:defRPr sz="5733"/>
            </a:lvl4pPr>
            <a:lvl5pPr lvl="4" rtl="0">
              <a:spcBef>
                <a:spcPts val="0"/>
              </a:spcBef>
              <a:spcAft>
                <a:spcPts val="0"/>
              </a:spcAft>
              <a:buSzPts val="4300"/>
              <a:buNone/>
              <a:defRPr sz="5733"/>
            </a:lvl5pPr>
            <a:lvl6pPr lvl="5" rtl="0">
              <a:spcBef>
                <a:spcPts val="0"/>
              </a:spcBef>
              <a:spcAft>
                <a:spcPts val="0"/>
              </a:spcAft>
              <a:buSzPts val="4300"/>
              <a:buNone/>
              <a:defRPr sz="5733"/>
            </a:lvl6pPr>
            <a:lvl7pPr lvl="6" rtl="0">
              <a:spcBef>
                <a:spcPts val="0"/>
              </a:spcBef>
              <a:spcAft>
                <a:spcPts val="0"/>
              </a:spcAft>
              <a:buSzPts val="4300"/>
              <a:buNone/>
              <a:defRPr sz="5733"/>
            </a:lvl7pPr>
            <a:lvl8pPr lvl="7" rtl="0">
              <a:spcBef>
                <a:spcPts val="0"/>
              </a:spcBef>
              <a:spcAft>
                <a:spcPts val="0"/>
              </a:spcAft>
              <a:buSzPts val="4300"/>
              <a:buNone/>
              <a:defRPr sz="5733"/>
            </a:lvl8pPr>
            <a:lvl9pPr lvl="8" rtl="0">
              <a:spcBef>
                <a:spcPts val="0"/>
              </a:spcBef>
              <a:spcAft>
                <a:spcPts val="0"/>
              </a:spcAft>
              <a:buSzPts val="4300"/>
              <a:buNone/>
              <a:defRPr sz="5733"/>
            </a:lvl9pPr>
          </a:lstStyle>
          <a:p>
            <a:endParaRPr/>
          </a:p>
        </p:txBody>
      </p:sp>
      <p:sp>
        <p:nvSpPr>
          <p:cNvPr id="189" name="Google Shape;189;p2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sp>
        <p:nvSpPr>
          <p:cNvPr id="190" name="Google Shape;190;p22"/>
          <p:cNvSpPr txBox="1">
            <a:spLocks noGrp="1"/>
          </p:cNvSpPr>
          <p:nvPr>
            <p:ph type="subTitle" idx="1"/>
          </p:nvPr>
        </p:nvSpPr>
        <p:spPr>
          <a:xfrm>
            <a:off x="3536100" y="3818433"/>
            <a:ext cx="8492000" cy="2070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1780AD"/>
              </a:buClr>
              <a:buSzPts val="2600"/>
              <a:buFont typeface="Roboto Medium"/>
              <a:buNone/>
              <a:defRPr sz="3467">
                <a:solidFill>
                  <a:srgbClr val="1780AD"/>
                </a:solidFill>
                <a:latin typeface="Roboto Medium"/>
                <a:ea typeface="Roboto Medium"/>
                <a:cs typeface="Roboto Medium"/>
                <a:sym typeface="Roboto Medium"/>
              </a:defRPr>
            </a:lvl1pPr>
            <a:lvl2pPr lvl="1" algn="ctr" rtl="0">
              <a:lnSpc>
                <a:spcPct val="100000"/>
              </a:lnSpc>
              <a:spcBef>
                <a:spcPts val="0"/>
              </a:spcBef>
              <a:spcAft>
                <a:spcPts val="0"/>
              </a:spcAft>
              <a:buSzPts val="2600"/>
              <a:buNone/>
              <a:defRPr sz="3467"/>
            </a:lvl2pPr>
            <a:lvl3pPr lvl="2" algn="ctr" rtl="0">
              <a:lnSpc>
                <a:spcPct val="100000"/>
              </a:lnSpc>
              <a:spcBef>
                <a:spcPts val="0"/>
              </a:spcBef>
              <a:spcAft>
                <a:spcPts val="0"/>
              </a:spcAft>
              <a:buSzPts val="2600"/>
              <a:buNone/>
              <a:defRPr sz="3467"/>
            </a:lvl3pPr>
            <a:lvl4pPr lvl="3" algn="ctr" rtl="0">
              <a:lnSpc>
                <a:spcPct val="100000"/>
              </a:lnSpc>
              <a:spcBef>
                <a:spcPts val="0"/>
              </a:spcBef>
              <a:spcAft>
                <a:spcPts val="0"/>
              </a:spcAft>
              <a:buSzPts val="2600"/>
              <a:buNone/>
              <a:defRPr sz="3467"/>
            </a:lvl4pPr>
            <a:lvl5pPr lvl="4" algn="ctr" rtl="0">
              <a:lnSpc>
                <a:spcPct val="100000"/>
              </a:lnSpc>
              <a:spcBef>
                <a:spcPts val="0"/>
              </a:spcBef>
              <a:spcAft>
                <a:spcPts val="0"/>
              </a:spcAft>
              <a:buSzPts val="2600"/>
              <a:buNone/>
              <a:defRPr sz="3467"/>
            </a:lvl5pPr>
            <a:lvl6pPr lvl="5" algn="ctr" rtl="0">
              <a:lnSpc>
                <a:spcPct val="100000"/>
              </a:lnSpc>
              <a:spcBef>
                <a:spcPts val="0"/>
              </a:spcBef>
              <a:spcAft>
                <a:spcPts val="0"/>
              </a:spcAft>
              <a:buSzPts val="2600"/>
              <a:buNone/>
              <a:defRPr sz="3467"/>
            </a:lvl6pPr>
            <a:lvl7pPr lvl="6" algn="ctr" rtl="0">
              <a:lnSpc>
                <a:spcPct val="100000"/>
              </a:lnSpc>
              <a:spcBef>
                <a:spcPts val="0"/>
              </a:spcBef>
              <a:spcAft>
                <a:spcPts val="0"/>
              </a:spcAft>
              <a:buSzPts val="2600"/>
              <a:buNone/>
              <a:defRPr sz="3467"/>
            </a:lvl7pPr>
            <a:lvl8pPr lvl="7" algn="ctr" rtl="0">
              <a:lnSpc>
                <a:spcPct val="100000"/>
              </a:lnSpc>
              <a:spcBef>
                <a:spcPts val="0"/>
              </a:spcBef>
              <a:spcAft>
                <a:spcPts val="0"/>
              </a:spcAft>
              <a:buSzPts val="2600"/>
              <a:buNone/>
              <a:defRPr sz="3467"/>
            </a:lvl8pPr>
            <a:lvl9pPr lvl="8" algn="ctr" rtl="0">
              <a:lnSpc>
                <a:spcPct val="100000"/>
              </a:lnSpc>
              <a:spcBef>
                <a:spcPts val="0"/>
              </a:spcBef>
              <a:spcAft>
                <a:spcPts val="0"/>
              </a:spcAft>
              <a:buSzPts val="2600"/>
              <a:buNone/>
              <a:defRPr sz="3467"/>
            </a:lvl9pPr>
          </a:lstStyle>
          <a:p>
            <a:endParaRPr/>
          </a:p>
        </p:txBody>
      </p:sp>
      <p:sp>
        <p:nvSpPr>
          <p:cNvPr id="191" name="Google Shape;191;p22"/>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pic>
        <p:nvPicPr>
          <p:cNvPr id="192" name="Google Shape;192;p22"/>
          <p:cNvPicPr preferRelativeResize="0"/>
          <p:nvPr/>
        </p:nvPicPr>
        <p:blipFill>
          <a:blip r:embed="rId2">
            <a:alphaModFix/>
          </a:blip>
          <a:stretch>
            <a:fillRect/>
          </a:stretch>
        </p:blipFill>
        <p:spPr>
          <a:xfrm>
            <a:off x="-915937" y="1"/>
            <a:ext cx="5692677" cy="6858001"/>
          </a:xfrm>
          <a:prstGeom prst="rect">
            <a:avLst/>
          </a:prstGeom>
          <a:noFill/>
          <a:ln>
            <a:noFill/>
          </a:ln>
        </p:spPr>
      </p:pic>
    </p:spTree>
    <p:extLst>
      <p:ext uri="{BB962C8B-B14F-4D97-AF65-F5344CB8AC3E}">
        <p14:creationId xmlns:p14="http://schemas.microsoft.com/office/powerpoint/2010/main" val="5878787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93"/>
        <p:cNvGrpSpPr/>
        <p:nvPr/>
      </p:nvGrpSpPr>
      <p:grpSpPr>
        <a:xfrm>
          <a:off x="0" y="0"/>
          <a:ext cx="0" cy="0"/>
          <a:chOff x="0" y="0"/>
          <a:chExt cx="0" cy="0"/>
        </a:xfrm>
      </p:grpSpPr>
      <p:sp>
        <p:nvSpPr>
          <p:cNvPr id="194" name="Google Shape;194;p23"/>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5" name="Google Shape;195;p23"/>
          <p:cNvSpPr txBox="1">
            <a:spLocks noGrp="1"/>
          </p:cNvSpPr>
          <p:nvPr>
            <p:ph type="title"/>
          </p:nvPr>
        </p:nvSpPr>
        <p:spPr>
          <a:xfrm>
            <a:off x="354000" y="1847433"/>
            <a:ext cx="5393600" cy="19764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Font typeface="Montserrat"/>
              <a:buNone/>
              <a:defRPr sz="5600">
                <a:latin typeface="Montserrat"/>
                <a:ea typeface="Montserrat"/>
                <a:cs typeface="Montserrat"/>
                <a:sym typeface="Montserrat"/>
              </a:defRPr>
            </a:lvl1pPr>
            <a:lvl2pPr lvl="1" algn="ctr" rtl="0">
              <a:spcBef>
                <a:spcPts val="0"/>
              </a:spcBef>
              <a:spcAft>
                <a:spcPts val="0"/>
              </a:spcAft>
              <a:buSzPts val="4200"/>
              <a:buFont typeface="Roboto"/>
              <a:buNone/>
              <a:defRPr sz="5600">
                <a:latin typeface="Roboto"/>
                <a:ea typeface="Roboto"/>
                <a:cs typeface="Roboto"/>
                <a:sym typeface="Roboto"/>
              </a:defRPr>
            </a:lvl2pPr>
            <a:lvl3pPr lvl="2" algn="ctr" rtl="0">
              <a:spcBef>
                <a:spcPts val="0"/>
              </a:spcBef>
              <a:spcAft>
                <a:spcPts val="0"/>
              </a:spcAft>
              <a:buSzPts val="4200"/>
              <a:buFont typeface="Roboto"/>
              <a:buNone/>
              <a:defRPr sz="5600">
                <a:latin typeface="Roboto"/>
                <a:ea typeface="Roboto"/>
                <a:cs typeface="Roboto"/>
                <a:sym typeface="Roboto"/>
              </a:defRPr>
            </a:lvl3pPr>
            <a:lvl4pPr lvl="3" algn="ctr" rtl="0">
              <a:spcBef>
                <a:spcPts val="0"/>
              </a:spcBef>
              <a:spcAft>
                <a:spcPts val="0"/>
              </a:spcAft>
              <a:buSzPts val="4200"/>
              <a:buFont typeface="Roboto"/>
              <a:buNone/>
              <a:defRPr sz="5600">
                <a:latin typeface="Roboto"/>
                <a:ea typeface="Roboto"/>
                <a:cs typeface="Roboto"/>
                <a:sym typeface="Roboto"/>
              </a:defRPr>
            </a:lvl4pPr>
            <a:lvl5pPr lvl="4" algn="ctr" rtl="0">
              <a:spcBef>
                <a:spcPts val="0"/>
              </a:spcBef>
              <a:spcAft>
                <a:spcPts val="0"/>
              </a:spcAft>
              <a:buSzPts val="4200"/>
              <a:buFont typeface="Roboto"/>
              <a:buNone/>
              <a:defRPr sz="5600">
                <a:latin typeface="Roboto"/>
                <a:ea typeface="Roboto"/>
                <a:cs typeface="Roboto"/>
                <a:sym typeface="Roboto"/>
              </a:defRPr>
            </a:lvl5pPr>
            <a:lvl6pPr lvl="5" algn="ctr" rtl="0">
              <a:spcBef>
                <a:spcPts val="0"/>
              </a:spcBef>
              <a:spcAft>
                <a:spcPts val="0"/>
              </a:spcAft>
              <a:buSzPts val="4200"/>
              <a:buFont typeface="Roboto"/>
              <a:buNone/>
              <a:defRPr sz="5600">
                <a:latin typeface="Roboto"/>
                <a:ea typeface="Roboto"/>
                <a:cs typeface="Roboto"/>
                <a:sym typeface="Roboto"/>
              </a:defRPr>
            </a:lvl6pPr>
            <a:lvl7pPr lvl="6" algn="ctr" rtl="0">
              <a:spcBef>
                <a:spcPts val="0"/>
              </a:spcBef>
              <a:spcAft>
                <a:spcPts val="0"/>
              </a:spcAft>
              <a:buSzPts val="4200"/>
              <a:buFont typeface="Roboto"/>
              <a:buNone/>
              <a:defRPr sz="5600">
                <a:latin typeface="Roboto"/>
                <a:ea typeface="Roboto"/>
                <a:cs typeface="Roboto"/>
                <a:sym typeface="Roboto"/>
              </a:defRPr>
            </a:lvl7pPr>
            <a:lvl8pPr lvl="7" algn="ctr" rtl="0">
              <a:spcBef>
                <a:spcPts val="0"/>
              </a:spcBef>
              <a:spcAft>
                <a:spcPts val="0"/>
              </a:spcAft>
              <a:buSzPts val="4200"/>
              <a:buFont typeface="Roboto"/>
              <a:buNone/>
              <a:defRPr sz="5600">
                <a:latin typeface="Roboto"/>
                <a:ea typeface="Roboto"/>
                <a:cs typeface="Roboto"/>
                <a:sym typeface="Roboto"/>
              </a:defRPr>
            </a:lvl8pPr>
            <a:lvl9pPr lvl="8" algn="ctr" rtl="0">
              <a:spcBef>
                <a:spcPts val="0"/>
              </a:spcBef>
              <a:spcAft>
                <a:spcPts val="0"/>
              </a:spcAft>
              <a:buSzPts val="4200"/>
              <a:buFont typeface="Roboto"/>
              <a:buNone/>
              <a:defRPr sz="5600">
                <a:latin typeface="Roboto"/>
                <a:ea typeface="Roboto"/>
                <a:cs typeface="Roboto"/>
                <a:sym typeface="Roboto"/>
              </a:defRPr>
            </a:lvl9pPr>
          </a:lstStyle>
          <a:p>
            <a:endParaRPr/>
          </a:p>
        </p:txBody>
      </p:sp>
      <p:sp>
        <p:nvSpPr>
          <p:cNvPr id="196" name="Google Shape;196;p23"/>
          <p:cNvSpPr txBox="1">
            <a:spLocks noGrp="1"/>
          </p:cNvSpPr>
          <p:nvPr>
            <p:ph type="subTitle" idx="1"/>
          </p:nvPr>
        </p:nvSpPr>
        <p:spPr>
          <a:xfrm>
            <a:off x="354000" y="3940633"/>
            <a:ext cx="5393600" cy="1646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Font typeface="Montserrat"/>
              <a:buNone/>
              <a:defRPr sz="2800">
                <a:latin typeface="Montserrat"/>
                <a:ea typeface="Montserrat"/>
                <a:cs typeface="Montserrat"/>
                <a:sym typeface="Montserrat"/>
              </a:defRPr>
            </a:lvl1pPr>
            <a:lvl2pPr lvl="1" algn="ctr" rtl="0">
              <a:lnSpc>
                <a:spcPct val="100000"/>
              </a:lnSpc>
              <a:spcBef>
                <a:spcPts val="0"/>
              </a:spcBef>
              <a:spcAft>
                <a:spcPts val="0"/>
              </a:spcAft>
              <a:buSzPts val="2100"/>
              <a:buFont typeface="Roboto"/>
              <a:buNone/>
              <a:defRPr sz="2800">
                <a:latin typeface="Roboto"/>
                <a:ea typeface="Roboto"/>
                <a:cs typeface="Roboto"/>
                <a:sym typeface="Roboto"/>
              </a:defRPr>
            </a:lvl2pPr>
            <a:lvl3pPr lvl="2" algn="ctr" rtl="0">
              <a:lnSpc>
                <a:spcPct val="100000"/>
              </a:lnSpc>
              <a:spcBef>
                <a:spcPts val="0"/>
              </a:spcBef>
              <a:spcAft>
                <a:spcPts val="0"/>
              </a:spcAft>
              <a:buSzPts val="2100"/>
              <a:buFont typeface="Roboto"/>
              <a:buNone/>
              <a:defRPr sz="2800">
                <a:latin typeface="Roboto"/>
                <a:ea typeface="Roboto"/>
                <a:cs typeface="Roboto"/>
                <a:sym typeface="Roboto"/>
              </a:defRPr>
            </a:lvl3pPr>
            <a:lvl4pPr lvl="3" algn="ctr" rtl="0">
              <a:lnSpc>
                <a:spcPct val="100000"/>
              </a:lnSpc>
              <a:spcBef>
                <a:spcPts val="0"/>
              </a:spcBef>
              <a:spcAft>
                <a:spcPts val="0"/>
              </a:spcAft>
              <a:buSzPts val="2100"/>
              <a:buFont typeface="Roboto"/>
              <a:buNone/>
              <a:defRPr sz="2800">
                <a:latin typeface="Roboto"/>
                <a:ea typeface="Roboto"/>
                <a:cs typeface="Roboto"/>
                <a:sym typeface="Roboto"/>
              </a:defRPr>
            </a:lvl4pPr>
            <a:lvl5pPr lvl="4" algn="ctr" rtl="0">
              <a:lnSpc>
                <a:spcPct val="100000"/>
              </a:lnSpc>
              <a:spcBef>
                <a:spcPts val="0"/>
              </a:spcBef>
              <a:spcAft>
                <a:spcPts val="0"/>
              </a:spcAft>
              <a:buSzPts val="2100"/>
              <a:buFont typeface="Roboto"/>
              <a:buNone/>
              <a:defRPr sz="2800">
                <a:latin typeface="Roboto"/>
                <a:ea typeface="Roboto"/>
                <a:cs typeface="Roboto"/>
                <a:sym typeface="Roboto"/>
              </a:defRPr>
            </a:lvl5pPr>
            <a:lvl6pPr lvl="5" algn="ctr" rtl="0">
              <a:lnSpc>
                <a:spcPct val="100000"/>
              </a:lnSpc>
              <a:spcBef>
                <a:spcPts val="0"/>
              </a:spcBef>
              <a:spcAft>
                <a:spcPts val="0"/>
              </a:spcAft>
              <a:buSzPts val="2100"/>
              <a:buFont typeface="Roboto"/>
              <a:buNone/>
              <a:defRPr sz="2800">
                <a:latin typeface="Roboto"/>
                <a:ea typeface="Roboto"/>
                <a:cs typeface="Roboto"/>
                <a:sym typeface="Roboto"/>
              </a:defRPr>
            </a:lvl6pPr>
            <a:lvl7pPr lvl="6" algn="ctr" rtl="0">
              <a:lnSpc>
                <a:spcPct val="100000"/>
              </a:lnSpc>
              <a:spcBef>
                <a:spcPts val="0"/>
              </a:spcBef>
              <a:spcAft>
                <a:spcPts val="0"/>
              </a:spcAft>
              <a:buSzPts val="2100"/>
              <a:buFont typeface="Roboto"/>
              <a:buNone/>
              <a:defRPr sz="2800">
                <a:latin typeface="Roboto"/>
                <a:ea typeface="Roboto"/>
                <a:cs typeface="Roboto"/>
                <a:sym typeface="Roboto"/>
              </a:defRPr>
            </a:lvl7pPr>
            <a:lvl8pPr lvl="7" algn="ctr" rtl="0">
              <a:lnSpc>
                <a:spcPct val="100000"/>
              </a:lnSpc>
              <a:spcBef>
                <a:spcPts val="0"/>
              </a:spcBef>
              <a:spcAft>
                <a:spcPts val="0"/>
              </a:spcAft>
              <a:buSzPts val="2100"/>
              <a:buFont typeface="Roboto"/>
              <a:buNone/>
              <a:defRPr sz="2800">
                <a:latin typeface="Roboto"/>
                <a:ea typeface="Roboto"/>
                <a:cs typeface="Roboto"/>
                <a:sym typeface="Roboto"/>
              </a:defRPr>
            </a:lvl8pPr>
            <a:lvl9pPr lvl="8" algn="ctr" rtl="0">
              <a:lnSpc>
                <a:spcPct val="100000"/>
              </a:lnSpc>
              <a:spcBef>
                <a:spcPts val="0"/>
              </a:spcBef>
              <a:spcAft>
                <a:spcPts val="0"/>
              </a:spcAft>
              <a:buSzPts val="2100"/>
              <a:buFont typeface="Roboto"/>
              <a:buNone/>
              <a:defRPr sz="2800">
                <a:latin typeface="Roboto"/>
                <a:ea typeface="Roboto"/>
                <a:cs typeface="Roboto"/>
                <a:sym typeface="Roboto"/>
              </a:defRPr>
            </a:lvl9pPr>
          </a:lstStyle>
          <a:p>
            <a:endParaRPr/>
          </a:p>
        </p:txBody>
      </p:sp>
      <p:sp>
        <p:nvSpPr>
          <p:cNvPr id="197" name="Google Shape;197;p23"/>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rtl="0">
              <a:spcBef>
                <a:spcPts val="0"/>
              </a:spcBef>
              <a:spcAft>
                <a:spcPts val="0"/>
              </a:spcAft>
              <a:buSzPts val="1800"/>
              <a:buFont typeface="Montserrat"/>
              <a:buChar char="●"/>
              <a:defRPr>
                <a:latin typeface="Montserrat"/>
                <a:ea typeface="Montserrat"/>
                <a:cs typeface="Montserrat"/>
                <a:sym typeface="Montserrat"/>
              </a:defRPr>
            </a:lvl1pPr>
            <a:lvl2pPr marL="1219170" lvl="1" indent="-423323" rtl="0">
              <a:spcBef>
                <a:spcPts val="0"/>
              </a:spcBef>
              <a:spcAft>
                <a:spcPts val="0"/>
              </a:spcAft>
              <a:buSzPts val="1400"/>
              <a:buFont typeface="Roboto"/>
              <a:buChar char="○"/>
              <a:defRPr>
                <a:latin typeface="Roboto"/>
                <a:ea typeface="Roboto"/>
                <a:cs typeface="Roboto"/>
                <a:sym typeface="Roboto"/>
              </a:defRPr>
            </a:lvl2pPr>
            <a:lvl3pPr marL="1828754" lvl="2" indent="-423323" rtl="0">
              <a:spcBef>
                <a:spcPts val="0"/>
              </a:spcBef>
              <a:spcAft>
                <a:spcPts val="0"/>
              </a:spcAft>
              <a:buSzPts val="1400"/>
              <a:buFont typeface="Roboto"/>
              <a:buChar char="■"/>
              <a:defRPr>
                <a:latin typeface="Roboto"/>
                <a:ea typeface="Roboto"/>
                <a:cs typeface="Roboto"/>
                <a:sym typeface="Roboto"/>
              </a:defRPr>
            </a:lvl3pPr>
            <a:lvl4pPr marL="2438339" lvl="3" indent="-423323" rtl="0">
              <a:spcBef>
                <a:spcPts val="0"/>
              </a:spcBef>
              <a:spcAft>
                <a:spcPts val="0"/>
              </a:spcAft>
              <a:buSzPts val="1400"/>
              <a:buFont typeface="Roboto"/>
              <a:buChar char="●"/>
              <a:defRPr>
                <a:latin typeface="Roboto"/>
                <a:ea typeface="Roboto"/>
                <a:cs typeface="Roboto"/>
                <a:sym typeface="Roboto"/>
              </a:defRPr>
            </a:lvl4pPr>
            <a:lvl5pPr marL="3047924" lvl="4" indent="-423323" rtl="0">
              <a:spcBef>
                <a:spcPts val="0"/>
              </a:spcBef>
              <a:spcAft>
                <a:spcPts val="0"/>
              </a:spcAft>
              <a:buSzPts val="1400"/>
              <a:buFont typeface="Roboto"/>
              <a:buChar char="○"/>
              <a:defRPr>
                <a:latin typeface="Roboto"/>
                <a:ea typeface="Roboto"/>
                <a:cs typeface="Roboto"/>
                <a:sym typeface="Roboto"/>
              </a:defRPr>
            </a:lvl5pPr>
            <a:lvl6pPr marL="3657509" lvl="5" indent="-423323" rtl="0">
              <a:spcBef>
                <a:spcPts val="0"/>
              </a:spcBef>
              <a:spcAft>
                <a:spcPts val="0"/>
              </a:spcAft>
              <a:buSzPts val="1400"/>
              <a:buFont typeface="Roboto"/>
              <a:buChar char="■"/>
              <a:defRPr>
                <a:latin typeface="Roboto"/>
                <a:ea typeface="Roboto"/>
                <a:cs typeface="Roboto"/>
                <a:sym typeface="Roboto"/>
              </a:defRPr>
            </a:lvl6pPr>
            <a:lvl7pPr marL="4267093" lvl="6" indent="-423323" rtl="0">
              <a:spcBef>
                <a:spcPts val="0"/>
              </a:spcBef>
              <a:spcAft>
                <a:spcPts val="0"/>
              </a:spcAft>
              <a:buSzPts val="1400"/>
              <a:buFont typeface="Roboto"/>
              <a:buChar char="●"/>
              <a:defRPr>
                <a:latin typeface="Roboto"/>
                <a:ea typeface="Roboto"/>
                <a:cs typeface="Roboto"/>
                <a:sym typeface="Roboto"/>
              </a:defRPr>
            </a:lvl7pPr>
            <a:lvl8pPr marL="4876678" lvl="7" indent="-423323" rtl="0">
              <a:spcBef>
                <a:spcPts val="0"/>
              </a:spcBef>
              <a:spcAft>
                <a:spcPts val="0"/>
              </a:spcAft>
              <a:buSzPts val="1400"/>
              <a:buFont typeface="Roboto"/>
              <a:buChar char="○"/>
              <a:defRPr>
                <a:latin typeface="Roboto"/>
                <a:ea typeface="Roboto"/>
                <a:cs typeface="Roboto"/>
                <a:sym typeface="Roboto"/>
              </a:defRPr>
            </a:lvl8pPr>
            <a:lvl9pPr marL="5486263" lvl="8" indent="-423323" rtl="0">
              <a:spcBef>
                <a:spcPts val="0"/>
              </a:spcBef>
              <a:spcAft>
                <a:spcPts val="0"/>
              </a:spcAft>
              <a:buSzPts val="1400"/>
              <a:buFont typeface="Roboto"/>
              <a:buChar char="■"/>
              <a:defRPr>
                <a:latin typeface="Roboto"/>
                <a:ea typeface="Roboto"/>
                <a:cs typeface="Roboto"/>
                <a:sym typeface="Roboto"/>
              </a:defRPr>
            </a:lvl9pPr>
          </a:lstStyle>
          <a:p>
            <a:endParaRPr/>
          </a:p>
        </p:txBody>
      </p:sp>
      <p:sp>
        <p:nvSpPr>
          <p:cNvPr id="198" name="Google Shape;198;p2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sp>
        <p:nvSpPr>
          <p:cNvPr id="199" name="Google Shape;199;p23"/>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pic>
        <p:nvPicPr>
          <p:cNvPr id="200" name="Google Shape;200;p23"/>
          <p:cNvPicPr preferRelativeResize="0"/>
          <p:nvPr/>
        </p:nvPicPr>
        <p:blipFill>
          <a:blip r:embed="rId2">
            <a:alphaModFix/>
          </a:blip>
          <a:stretch>
            <a:fillRect/>
          </a:stretch>
        </p:blipFill>
        <p:spPr>
          <a:xfrm>
            <a:off x="77435" y="64967"/>
            <a:ext cx="1156799" cy="1393603"/>
          </a:xfrm>
          <a:prstGeom prst="rect">
            <a:avLst/>
          </a:prstGeom>
          <a:noFill/>
          <a:ln>
            <a:noFill/>
          </a:ln>
        </p:spPr>
      </p:pic>
    </p:spTree>
    <p:extLst>
      <p:ext uri="{BB962C8B-B14F-4D97-AF65-F5344CB8AC3E}">
        <p14:creationId xmlns:p14="http://schemas.microsoft.com/office/powerpoint/2010/main" val="220154182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01"/>
        <p:cNvGrpSpPr/>
        <p:nvPr/>
      </p:nvGrpSpPr>
      <p:grpSpPr>
        <a:xfrm>
          <a:off x="0" y="0"/>
          <a:ext cx="0" cy="0"/>
          <a:chOff x="0" y="0"/>
          <a:chExt cx="0" cy="0"/>
        </a:xfrm>
      </p:grpSpPr>
      <p:sp>
        <p:nvSpPr>
          <p:cNvPr id="202" name="Google Shape;202;p24"/>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rtl="0">
              <a:lnSpc>
                <a:spcPct val="100000"/>
              </a:lnSpc>
              <a:spcBef>
                <a:spcPts val="0"/>
              </a:spcBef>
              <a:spcAft>
                <a:spcPts val="0"/>
              </a:spcAft>
              <a:buSzPts val="1800"/>
              <a:buFont typeface="Roboto"/>
              <a:buNone/>
              <a:defRPr>
                <a:latin typeface="Roboto"/>
                <a:ea typeface="Roboto"/>
                <a:cs typeface="Roboto"/>
                <a:sym typeface="Roboto"/>
              </a:defRPr>
            </a:lvl1pPr>
          </a:lstStyle>
          <a:p>
            <a:endParaRPr/>
          </a:p>
        </p:txBody>
      </p:sp>
      <p:sp>
        <p:nvSpPr>
          <p:cNvPr id="203" name="Google Shape;203;p2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pic>
        <p:nvPicPr>
          <p:cNvPr id="204" name="Google Shape;204;p24"/>
          <p:cNvPicPr preferRelativeResize="0"/>
          <p:nvPr/>
        </p:nvPicPr>
        <p:blipFill>
          <a:blip r:embed="rId2">
            <a:alphaModFix/>
          </a:blip>
          <a:stretch>
            <a:fillRect/>
          </a:stretch>
        </p:blipFill>
        <p:spPr>
          <a:xfrm>
            <a:off x="9877934" y="90234"/>
            <a:ext cx="2209409" cy="743300"/>
          </a:xfrm>
          <a:prstGeom prst="rect">
            <a:avLst/>
          </a:prstGeom>
          <a:noFill/>
          <a:ln>
            <a:noFill/>
          </a:ln>
        </p:spPr>
      </p:pic>
      <p:sp>
        <p:nvSpPr>
          <p:cNvPr id="205" name="Google Shape;205;p24"/>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383573978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1">
  <p:cSld name="Caption 1">
    <p:spTree>
      <p:nvGrpSpPr>
        <p:cNvPr id="1" name="Shape 206"/>
        <p:cNvGrpSpPr/>
        <p:nvPr/>
      </p:nvGrpSpPr>
      <p:grpSpPr>
        <a:xfrm>
          <a:off x="0" y="0"/>
          <a:ext cx="0" cy="0"/>
          <a:chOff x="0" y="0"/>
          <a:chExt cx="0" cy="0"/>
        </a:xfrm>
      </p:grpSpPr>
      <p:sp>
        <p:nvSpPr>
          <p:cNvPr id="207" name="Google Shape;207;p25"/>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rtl="0">
              <a:lnSpc>
                <a:spcPct val="100000"/>
              </a:lnSpc>
              <a:spcBef>
                <a:spcPts val="0"/>
              </a:spcBef>
              <a:spcAft>
                <a:spcPts val="0"/>
              </a:spcAft>
              <a:buSzPts val="1800"/>
              <a:buFont typeface="Roboto"/>
              <a:buNone/>
              <a:defRPr>
                <a:latin typeface="Roboto"/>
                <a:ea typeface="Roboto"/>
                <a:cs typeface="Roboto"/>
                <a:sym typeface="Roboto"/>
              </a:defRPr>
            </a:lvl1pPr>
          </a:lstStyle>
          <a:p>
            <a:endParaRPr/>
          </a:p>
        </p:txBody>
      </p:sp>
      <p:sp>
        <p:nvSpPr>
          <p:cNvPr id="208" name="Google Shape;208;p2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pic>
        <p:nvPicPr>
          <p:cNvPr id="209" name="Google Shape;209;p25"/>
          <p:cNvPicPr preferRelativeResize="0"/>
          <p:nvPr/>
        </p:nvPicPr>
        <p:blipFill>
          <a:blip r:embed="rId2">
            <a:alphaModFix/>
          </a:blip>
          <a:stretch>
            <a:fillRect/>
          </a:stretch>
        </p:blipFill>
        <p:spPr>
          <a:xfrm>
            <a:off x="9877934" y="90234"/>
            <a:ext cx="2209409" cy="743300"/>
          </a:xfrm>
          <a:prstGeom prst="rect">
            <a:avLst/>
          </a:prstGeom>
          <a:noFill/>
          <a:ln>
            <a:noFill/>
          </a:ln>
        </p:spPr>
      </p:pic>
      <p:sp>
        <p:nvSpPr>
          <p:cNvPr id="210" name="Google Shape;210;p25"/>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375703651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11"/>
        <p:cNvGrpSpPr/>
        <p:nvPr/>
      </p:nvGrpSpPr>
      <p:grpSpPr>
        <a:xfrm>
          <a:off x="0" y="0"/>
          <a:ext cx="0" cy="0"/>
          <a:chOff x="0" y="0"/>
          <a:chExt cx="0" cy="0"/>
        </a:xfrm>
      </p:grpSpPr>
      <p:sp>
        <p:nvSpPr>
          <p:cNvPr id="212" name="Google Shape;212;p2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Roboto"/>
                <a:ea typeface="Roboto"/>
                <a:cs typeface="Roboto"/>
                <a:sym typeface="Roboto"/>
              </a:defRPr>
            </a:lvl9pPr>
          </a:lstStyle>
          <a:p>
            <a:fld id="{00000000-1234-1234-1234-123412341234}" type="slidenum">
              <a:rPr lang="en" smtClean="0"/>
              <a:pPr/>
              <a:t>‹#›</a:t>
            </a:fld>
            <a:endParaRPr lang="en"/>
          </a:p>
        </p:txBody>
      </p:sp>
      <p:pic>
        <p:nvPicPr>
          <p:cNvPr id="213" name="Google Shape;213;p26"/>
          <p:cNvPicPr preferRelativeResize="0"/>
          <p:nvPr/>
        </p:nvPicPr>
        <p:blipFill rotWithShape="1">
          <a:blip r:embed="rId2">
            <a:alphaModFix/>
          </a:blip>
          <a:srcRect/>
          <a:stretch/>
        </p:blipFill>
        <p:spPr>
          <a:xfrm>
            <a:off x="9877933" y="90233"/>
            <a:ext cx="2209408" cy="743301"/>
          </a:xfrm>
          <a:prstGeom prst="rect">
            <a:avLst/>
          </a:prstGeom>
          <a:noFill/>
          <a:ln>
            <a:noFill/>
          </a:ln>
        </p:spPr>
      </p:pic>
      <p:grpSp>
        <p:nvGrpSpPr>
          <p:cNvPr id="214" name="Google Shape;214;p26"/>
          <p:cNvGrpSpPr/>
          <p:nvPr/>
        </p:nvGrpSpPr>
        <p:grpSpPr>
          <a:xfrm>
            <a:off x="1081450" y="6478933"/>
            <a:ext cx="10077121" cy="26209"/>
            <a:chOff x="305375" y="794131"/>
            <a:chExt cx="8867583" cy="73842"/>
          </a:xfrm>
        </p:grpSpPr>
        <p:sp>
          <p:nvSpPr>
            <p:cNvPr id="215" name="Google Shape;215;p26"/>
            <p:cNvSpPr/>
            <p:nvPr/>
          </p:nvSpPr>
          <p:spPr>
            <a:xfrm>
              <a:off x="305375" y="794173"/>
              <a:ext cx="5824200" cy="73800"/>
            </a:xfrm>
            <a:prstGeom prst="rect">
              <a:avLst/>
            </a:prstGeom>
            <a:solidFill>
              <a:srgbClr val="1780AD"/>
            </a:solidFill>
            <a:ln w="9525" cap="flat" cmpd="sng">
              <a:solidFill>
                <a:srgbClr val="1780A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216" name="Google Shape;216;p26"/>
            <p:cNvSpPr/>
            <p:nvPr/>
          </p:nvSpPr>
          <p:spPr>
            <a:xfrm>
              <a:off x="6011995" y="794131"/>
              <a:ext cx="199800" cy="73800"/>
            </a:xfrm>
            <a:prstGeom prst="triangle">
              <a:avLst>
                <a:gd name="adj" fmla="val 50255"/>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217" name="Google Shape;217;p26"/>
            <p:cNvSpPr/>
            <p:nvPr/>
          </p:nvSpPr>
          <p:spPr>
            <a:xfrm>
              <a:off x="6115958" y="794157"/>
              <a:ext cx="3057000" cy="73800"/>
            </a:xfrm>
            <a:prstGeom prst="rect">
              <a:avLst/>
            </a:prstGeom>
            <a:solidFill>
              <a:srgbClr val="04436E"/>
            </a:solidFill>
            <a:ln w="9525" cap="flat" cmpd="sng">
              <a:solidFill>
                <a:srgbClr val="04436E"/>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grpSp>
      <p:sp>
        <p:nvSpPr>
          <p:cNvPr id="218" name="Google Shape;218;p26"/>
          <p:cNvSpPr txBox="1">
            <a:spLocks noGrp="1"/>
          </p:cNvSpPr>
          <p:nvPr>
            <p:ph type="title"/>
          </p:nvPr>
        </p:nvSpPr>
        <p:spPr>
          <a:xfrm>
            <a:off x="1475975" y="353825"/>
            <a:ext cx="6449600" cy="5460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atin typeface="Roboto"/>
                <a:ea typeface="Roboto"/>
                <a:cs typeface="Roboto"/>
                <a:sym typeface="Roboto"/>
              </a:defRPr>
            </a:lvl1pPr>
            <a:lvl2pPr lvl="1" algn="l" rtl="0">
              <a:lnSpc>
                <a:spcPct val="100000"/>
              </a:lnSpc>
              <a:spcBef>
                <a:spcPts val="0"/>
              </a:spcBef>
              <a:spcAft>
                <a:spcPts val="0"/>
              </a:spcAft>
              <a:buSzPts val="2800"/>
              <a:buNone/>
              <a:defRPr>
                <a:latin typeface="Roboto"/>
                <a:ea typeface="Roboto"/>
                <a:cs typeface="Roboto"/>
                <a:sym typeface="Roboto"/>
              </a:defRPr>
            </a:lvl2pPr>
            <a:lvl3pPr lvl="2" algn="l" rtl="0">
              <a:lnSpc>
                <a:spcPct val="100000"/>
              </a:lnSpc>
              <a:spcBef>
                <a:spcPts val="0"/>
              </a:spcBef>
              <a:spcAft>
                <a:spcPts val="0"/>
              </a:spcAft>
              <a:buSzPts val="2800"/>
              <a:buNone/>
              <a:defRPr>
                <a:latin typeface="Roboto"/>
                <a:ea typeface="Roboto"/>
                <a:cs typeface="Roboto"/>
                <a:sym typeface="Roboto"/>
              </a:defRPr>
            </a:lvl3pPr>
            <a:lvl4pPr lvl="3" algn="l" rtl="0">
              <a:lnSpc>
                <a:spcPct val="100000"/>
              </a:lnSpc>
              <a:spcBef>
                <a:spcPts val="0"/>
              </a:spcBef>
              <a:spcAft>
                <a:spcPts val="0"/>
              </a:spcAft>
              <a:buSzPts val="2800"/>
              <a:buNone/>
              <a:defRPr>
                <a:latin typeface="Roboto"/>
                <a:ea typeface="Roboto"/>
                <a:cs typeface="Roboto"/>
                <a:sym typeface="Roboto"/>
              </a:defRPr>
            </a:lvl4pPr>
            <a:lvl5pPr lvl="4" algn="l" rtl="0">
              <a:lnSpc>
                <a:spcPct val="100000"/>
              </a:lnSpc>
              <a:spcBef>
                <a:spcPts val="0"/>
              </a:spcBef>
              <a:spcAft>
                <a:spcPts val="0"/>
              </a:spcAft>
              <a:buSzPts val="2800"/>
              <a:buNone/>
              <a:defRPr>
                <a:latin typeface="Roboto"/>
                <a:ea typeface="Roboto"/>
                <a:cs typeface="Roboto"/>
                <a:sym typeface="Roboto"/>
              </a:defRPr>
            </a:lvl5pPr>
            <a:lvl6pPr lvl="5" algn="l" rtl="0">
              <a:lnSpc>
                <a:spcPct val="100000"/>
              </a:lnSpc>
              <a:spcBef>
                <a:spcPts val="0"/>
              </a:spcBef>
              <a:spcAft>
                <a:spcPts val="0"/>
              </a:spcAft>
              <a:buSzPts val="2800"/>
              <a:buNone/>
              <a:defRPr>
                <a:latin typeface="Roboto"/>
                <a:ea typeface="Roboto"/>
                <a:cs typeface="Roboto"/>
                <a:sym typeface="Roboto"/>
              </a:defRPr>
            </a:lvl6pPr>
            <a:lvl7pPr lvl="6" algn="l" rtl="0">
              <a:lnSpc>
                <a:spcPct val="100000"/>
              </a:lnSpc>
              <a:spcBef>
                <a:spcPts val="0"/>
              </a:spcBef>
              <a:spcAft>
                <a:spcPts val="0"/>
              </a:spcAft>
              <a:buSzPts val="2800"/>
              <a:buNone/>
              <a:defRPr>
                <a:latin typeface="Roboto"/>
                <a:ea typeface="Roboto"/>
                <a:cs typeface="Roboto"/>
                <a:sym typeface="Roboto"/>
              </a:defRPr>
            </a:lvl7pPr>
            <a:lvl8pPr lvl="7" algn="l" rtl="0">
              <a:lnSpc>
                <a:spcPct val="100000"/>
              </a:lnSpc>
              <a:spcBef>
                <a:spcPts val="0"/>
              </a:spcBef>
              <a:spcAft>
                <a:spcPts val="0"/>
              </a:spcAft>
              <a:buSzPts val="2800"/>
              <a:buNone/>
              <a:defRPr>
                <a:latin typeface="Roboto"/>
                <a:ea typeface="Roboto"/>
                <a:cs typeface="Roboto"/>
                <a:sym typeface="Roboto"/>
              </a:defRPr>
            </a:lvl8pPr>
            <a:lvl9pPr lvl="8" algn="l" rtl="0">
              <a:lnSpc>
                <a:spcPct val="100000"/>
              </a:lnSpc>
              <a:spcBef>
                <a:spcPts val="0"/>
              </a:spcBef>
              <a:spcAft>
                <a:spcPts val="0"/>
              </a:spcAft>
              <a:buSzPts val="2800"/>
              <a:buNone/>
              <a:defRPr>
                <a:latin typeface="Roboto"/>
                <a:ea typeface="Roboto"/>
                <a:cs typeface="Roboto"/>
                <a:sym typeface="Roboto"/>
              </a:defRPr>
            </a:lvl9pPr>
          </a:lstStyle>
          <a:p>
            <a:endParaRPr/>
          </a:p>
        </p:txBody>
      </p:sp>
      <p:sp>
        <p:nvSpPr>
          <p:cNvPr id="219" name="Google Shape;219;p26"/>
          <p:cNvSpPr txBox="1">
            <a:spLocks noGrp="1"/>
          </p:cNvSpPr>
          <p:nvPr>
            <p:ph type="subTitle" idx="1"/>
          </p:nvPr>
        </p:nvSpPr>
        <p:spPr>
          <a:xfrm>
            <a:off x="3962900" y="1132251"/>
            <a:ext cx="3963200" cy="283200"/>
          </a:xfrm>
          <a:prstGeom prst="rect">
            <a:avLst/>
          </a:prstGeom>
          <a:noFill/>
          <a:ln>
            <a:noFill/>
          </a:ln>
        </p:spPr>
        <p:txBody>
          <a:bodyPr spcFirstLastPara="1" wrap="square" lIns="91425" tIns="91425" rIns="91425" bIns="91425" anchor="t" anchorCtr="0">
            <a:normAutofit/>
          </a:bodyPr>
          <a:lstStyle>
            <a:lvl1pPr lvl="0" algn="l" rtl="0">
              <a:lnSpc>
                <a:spcPct val="115000"/>
              </a:lnSpc>
              <a:spcBef>
                <a:spcPts val="0"/>
              </a:spcBef>
              <a:spcAft>
                <a:spcPts val="0"/>
              </a:spcAft>
              <a:buSzPts val="1400"/>
              <a:buNone/>
              <a:defRPr sz="1867"/>
            </a:lvl1pPr>
            <a:lvl2pPr lvl="1" algn="l" rtl="0">
              <a:lnSpc>
                <a:spcPct val="115000"/>
              </a:lnSpc>
              <a:spcBef>
                <a:spcPts val="0"/>
              </a:spcBef>
              <a:spcAft>
                <a:spcPts val="0"/>
              </a:spcAft>
              <a:buSzPts val="1400"/>
              <a:buNone/>
              <a:defRPr/>
            </a:lvl2pPr>
            <a:lvl3pPr lvl="2" algn="l" rtl="0">
              <a:lnSpc>
                <a:spcPct val="115000"/>
              </a:lnSpc>
              <a:spcBef>
                <a:spcPts val="0"/>
              </a:spcBef>
              <a:spcAft>
                <a:spcPts val="0"/>
              </a:spcAft>
              <a:buSzPts val="1400"/>
              <a:buNone/>
              <a:defRPr/>
            </a:lvl3pPr>
            <a:lvl4pPr lvl="3" algn="l" rtl="0">
              <a:lnSpc>
                <a:spcPct val="115000"/>
              </a:lnSpc>
              <a:spcBef>
                <a:spcPts val="0"/>
              </a:spcBef>
              <a:spcAft>
                <a:spcPts val="0"/>
              </a:spcAft>
              <a:buSzPts val="1400"/>
              <a:buNone/>
              <a:defRPr/>
            </a:lvl4pPr>
            <a:lvl5pPr lvl="4" algn="l" rtl="0">
              <a:lnSpc>
                <a:spcPct val="115000"/>
              </a:lnSpc>
              <a:spcBef>
                <a:spcPts val="0"/>
              </a:spcBef>
              <a:spcAft>
                <a:spcPts val="0"/>
              </a:spcAft>
              <a:buSzPts val="1400"/>
              <a:buNone/>
              <a:defRPr/>
            </a:lvl5pPr>
            <a:lvl6pPr lvl="5" algn="l" rtl="0">
              <a:lnSpc>
                <a:spcPct val="115000"/>
              </a:lnSpc>
              <a:spcBef>
                <a:spcPts val="0"/>
              </a:spcBef>
              <a:spcAft>
                <a:spcPts val="0"/>
              </a:spcAft>
              <a:buSzPts val="1400"/>
              <a:buNone/>
              <a:defRPr/>
            </a:lvl6pPr>
            <a:lvl7pPr lvl="6" algn="l" rtl="0">
              <a:lnSpc>
                <a:spcPct val="115000"/>
              </a:lnSpc>
              <a:spcBef>
                <a:spcPts val="0"/>
              </a:spcBef>
              <a:spcAft>
                <a:spcPts val="0"/>
              </a:spcAft>
              <a:buSzPts val="1400"/>
              <a:buNone/>
              <a:defRPr/>
            </a:lvl7pPr>
            <a:lvl8pPr lvl="7" algn="l" rtl="0">
              <a:lnSpc>
                <a:spcPct val="115000"/>
              </a:lnSpc>
              <a:spcBef>
                <a:spcPts val="0"/>
              </a:spcBef>
              <a:spcAft>
                <a:spcPts val="0"/>
              </a:spcAft>
              <a:buSzPts val="1400"/>
              <a:buNone/>
              <a:defRPr/>
            </a:lvl8pPr>
            <a:lvl9pPr lvl="8" algn="l" rtl="0">
              <a:lnSpc>
                <a:spcPct val="115000"/>
              </a:lnSpc>
              <a:spcBef>
                <a:spcPts val="0"/>
              </a:spcBef>
              <a:spcAft>
                <a:spcPts val="0"/>
              </a:spcAft>
              <a:buSzPts val="1400"/>
              <a:buNone/>
              <a:defRPr/>
            </a:lvl9pPr>
          </a:lstStyle>
          <a:p>
            <a:endParaRPr/>
          </a:p>
        </p:txBody>
      </p:sp>
      <p:sp>
        <p:nvSpPr>
          <p:cNvPr id="220" name="Google Shape;220;p26"/>
          <p:cNvSpPr txBox="1"/>
          <p:nvPr/>
        </p:nvSpPr>
        <p:spPr>
          <a:xfrm>
            <a:off x="5181400" y="6527034"/>
            <a:ext cx="1861200" cy="389746"/>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 sz="933">
                <a:latin typeface="Montserrat"/>
                <a:ea typeface="Montserrat"/>
                <a:cs typeface="Montserrat"/>
                <a:sym typeface="Montserrat"/>
              </a:rPr>
              <a:t>Company  Confidential</a:t>
            </a:r>
            <a:endParaRPr sz="933">
              <a:latin typeface="Montserrat"/>
              <a:ea typeface="Montserrat"/>
              <a:cs typeface="Montserrat"/>
              <a:sym typeface="Montserrat"/>
            </a:endParaRPr>
          </a:p>
        </p:txBody>
      </p:sp>
    </p:spTree>
    <p:extLst>
      <p:ext uri="{BB962C8B-B14F-4D97-AF65-F5344CB8AC3E}">
        <p14:creationId xmlns:p14="http://schemas.microsoft.com/office/powerpoint/2010/main" val="310970710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221"/>
        <p:cNvGrpSpPr/>
        <p:nvPr/>
      </p:nvGrpSpPr>
      <p:grpSpPr>
        <a:xfrm>
          <a:off x="0" y="0"/>
          <a:ext cx="0" cy="0"/>
          <a:chOff x="0" y="0"/>
          <a:chExt cx="0" cy="0"/>
        </a:xfrm>
      </p:grpSpPr>
      <p:sp>
        <p:nvSpPr>
          <p:cNvPr id="222" name="Google Shape;222;p2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3" name="Google Shape;223;p2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8314048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BC Mojaloop Functional Enhancements">
  <p:cSld name="CBC Mojaloop Functional Enhancements">
    <p:spTree>
      <p:nvGrpSpPr>
        <p:cNvPr id="1" name="Shape 224"/>
        <p:cNvGrpSpPr/>
        <p:nvPr/>
      </p:nvGrpSpPr>
      <p:grpSpPr>
        <a:xfrm>
          <a:off x="0" y="0"/>
          <a:ext cx="0" cy="0"/>
          <a:chOff x="0" y="0"/>
          <a:chExt cx="0" cy="0"/>
        </a:xfrm>
      </p:grpSpPr>
      <p:sp>
        <p:nvSpPr>
          <p:cNvPr id="225" name="Google Shape;225;p28"/>
          <p:cNvSpPr txBox="1">
            <a:spLocks noGrp="1"/>
          </p:cNvSpPr>
          <p:nvPr>
            <p:ph type="title"/>
          </p:nvPr>
        </p:nvSpPr>
        <p:spPr>
          <a:xfrm>
            <a:off x="313167" y="142467"/>
            <a:ext cx="7748000" cy="6156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933"/>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6" name="Google Shape;226;p2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
        <p:nvSpPr>
          <p:cNvPr id="227" name="Google Shape;227;p28"/>
          <p:cNvSpPr/>
          <p:nvPr/>
        </p:nvSpPr>
        <p:spPr>
          <a:xfrm>
            <a:off x="8568400" y="4022100"/>
            <a:ext cx="1487600" cy="4308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Inter-Scheme proxied transaction handling within Mojaloop Core Services</a:t>
            </a:r>
            <a:endParaRPr sz="400">
              <a:latin typeface="Roboto"/>
              <a:ea typeface="Roboto"/>
              <a:cs typeface="Roboto"/>
              <a:sym typeface="Roboto"/>
            </a:endParaRPr>
          </a:p>
        </p:txBody>
      </p:sp>
      <p:sp>
        <p:nvSpPr>
          <p:cNvPr id="228" name="Google Shape;228;p28"/>
          <p:cNvSpPr/>
          <p:nvPr/>
        </p:nvSpPr>
        <p:spPr>
          <a:xfrm>
            <a:off x="8550233" y="1138200"/>
            <a:ext cx="1487600" cy="763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Acquiring of currency cover by Payers from FXP to facilitate FX transactions</a:t>
            </a:r>
            <a:endParaRPr sz="400">
              <a:latin typeface="Roboto"/>
              <a:ea typeface="Roboto"/>
              <a:cs typeface="Roboto"/>
              <a:sym typeface="Roboto"/>
            </a:endParaRPr>
          </a:p>
        </p:txBody>
      </p:sp>
      <p:sp>
        <p:nvSpPr>
          <p:cNvPr id="229" name="Google Shape;229;p28"/>
          <p:cNvSpPr/>
          <p:nvPr/>
        </p:nvSpPr>
        <p:spPr>
          <a:xfrm>
            <a:off x="8568400" y="5137500"/>
            <a:ext cx="1487600" cy="4544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Multi-Scheme Certificate Distribution to support non-repudiation</a:t>
            </a:r>
            <a:endParaRPr sz="400">
              <a:latin typeface="Roboto"/>
              <a:ea typeface="Roboto"/>
              <a:cs typeface="Roboto"/>
              <a:sym typeface="Roboto"/>
            </a:endParaRPr>
          </a:p>
        </p:txBody>
      </p:sp>
      <p:sp>
        <p:nvSpPr>
          <p:cNvPr id="230" name="Google Shape;230;p28"/>
          <p:cNvSpPr/>
          <p:nvPr/>
        </p:nvSpPr>
        <p:spPr>
          <a:xfrm>
            <a:off x="8568400" y="4568200"/>
            <a:ext cx="1487600" cy="454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Inter-Scheme </a:t>
            </a:r>
            <a:r>
              <a:rPr lang="en" sz="800" b="1">
                <a:latin typeface="Roboto"/>
                <a:ea typeface="Roboto"/>
                <a:cs typeface="Roboto"/>
                <a:sym typeface="Roboto"/>
              </a:rPr>
              <a:t>Proxy</a:t>
            </a:r>
            <a:r>
              <a:rPr lang="en" sz="800">
                <a:latin typeface="Roboto"/>
                <a:ea typeface="Roboto"/>
                <a:cs typeface="Roboto"/>
                <a:sym typeface="Roboto"/>
              </a:rPr>
              <a:t> for interconnection of IIPS compliant Schemes</a:t>
            </a:r>
            <a:endParaRPr sz="400">
              <a:latin typeface="Roboto"/>
              <a:ea typeface="Roboto"/>
              <a:cs typeface="Roboto"/>
              <a:sym typeface="Roboto"/>
            </a:endParaRPr>
          </a:p>
        </p:txBody>
      </p:sp>
      <p:sp>
        <p:nvSpPr>
          <p:cNvPr id="231" name="Google Shape;231;p28"/>
          <p:cNvSpPr txBox="1"/>
          <p:nvPr/>
        </p:nvSpPr>
        <p:spPr>
          <a:xfrm rot="-5400000">
            <a:off x="7658767" y="4701074"/>
            <a:ext cx="1215200" cy="20512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333">
                <a:solidFill>
                  <a:schemeClr val="dk2"/>
                </a:solidFill>
                <a:latin typeface="Roboto"/>
                <a:ea typeface="Roboto"/>
                <a:cs typeface="Roboto"/>
                <a:sym typeface="Roboto"/>
              </a:rPr>
              <a:t>Inter-Scheme</a:t>
            </a:r>
            <a:endParaRPr sz="1333">
              <a:solidFill>
                <a:schemeClr val="dk2"/>
              </a:solidFill>
              <a:latin typeface="Roboto"/>
              <a:ea typeface="Roboto"/>
              <a:cs typeface="Roboto"/>
              <a:sym typeface="Roboto"/>
            </a:endParaRPr>
          </a:p>
        </p:txBody>
      </p:sp>
      <p:cxnSp>
        <p:nvCxnSpPr>
          <p:cNvPr id="232" name="Google Shape;232;p28"/>
          <p:cNvCxnSpPr/>
          <p:nvPr/>
        </p:nvCxnSpPr>
        <p:spPr>
          <a:xfrm rot="10800000" flipH="1">
            <a:off x="8431800" y="2964951"/>
            <a:ext cx="3381600" cy="10800"/>
          </a:xfrm>
          <a:prstGeom prst="straightConnector1">
            <a:avLst/>
          </a:prstGeom>
          <a:noFill/>
          <a:ln w="9525" cap="flat" cmpd="sng">
            <a:solidFill>
              <a:schemeClr val="dk2"/>
            </a:solidFill>
            <a:prstDash val="solid"/>
            <a:round/>
            <a:headEnd type="none" w="med" len="med"/>
            <a:tailEnd type="none" w="med" len="med"/>
          </a:ln>
        </p:spPr>
      </p:cxnSp>
      <p:sp>
        <p:nvSpPr>
          <p:cNvPr id="233" name="Google Shape;233;p28"/>
          <p:cNvSpPr/>
          <p:nvPr/>
        </p:nvSpPr>
        <p:spPr>
          <a:xfrm>
            <a:off x="10202892" y="1138200"/>
            <a:ext cx="1487600" cy="335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Payer can purchase liquidity cover for FX transactions</a:t>
            </a:r>
            <a:endParaRPr sz="400">
              <a:latin typeface="Roboto"/>
              <a:ea typeface="Roboto"/>
              <a:cs typeface="Roboto"/>
              <a:sym typeface="Roboto"/>
            </a:endParaRPr>
          </a:p>
        </p:txBody>
      </p:sp>
      <p:sp>
        <p:nvSpPr>
          <p:cNvPr id="234" name="Google Shape;234;p28"/>
          <p:cNvSpPr/>
          <p:nvPr/>
        </p:nvSpPr>
        <p:spPr>
          <a:xfrm>
            <a:off x="10295200" y="3076667"/>
            <a:ext cx="1487600" cy="615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KYC Data collected from FI back-end for population in FSPIOP/ISO 20022 for IIPS messages</a:t>
            </a:r>
            <a:endParaRPr sz="400">
              <a:latin typeface="Roboto"/>
              <a:ea typeface="Roboto"/>
              <a:cs typeface="Roboto"/>
              <a:sym typeface="Roboto"/>
            </a:endParaRPr>
          </a:p>
        </p:txBody>
      </p:sp>
      <p:sp>
        <p:nvSpPr>
          <p:cNvPr id="235" name="Google Shape;235;p28"/>
          <p:cNvSpPr/>
          <p:nvPr/>
        </p:nvSpPr>
        <p:spPr>
          <a:xfrm rot="5401980">
            <a:off x="10633297" y="4513689"/>
            <a:ext cx="694400" cy="492000"/>
          </a:xfrm>
          <a:prstGeom prst="round2SameRect">
            <a:avLst>
              <a:gd name="adj1" fmla="val 16667"/>
              <a:gd name="adj2" fmla="val 0"/>
            </a:avLst>
          </a:prstGeom>
          <a:solidFill>
            <a:srgbClr val="F4CCCC"/>
          </a:solidFill>
          <a:ln w="9525" cap="flat" cmpd="sng">
            <a:solidFill>
              <a:srgbClr val="FF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333">
                <a:latin typeface="Roboto"/>
                <a:ea typeface="Roboto"/>
                <a:cs typeface="Roboto"/>
                <a:sym typeface="Roboto"/>
              </a:rPr>
              <a:t>Core Adapter</a:t>
            </a:r>
            <a:endParaRPr sz="1333">
              <a:latin typeface="Roboto"/>
              <a:ea typeface="Roboto"/>
              <a:cs typeface="Roboto"/>
              <a:sym typeface="Roboto"/>
            </a:endParaRPr>
          </a:p>
        </p:txBody>
      </p:sp>
      <p:sp>
        <p:nvSpPr>
          <p:cNvPr id="236" name="Google Shape;236;p28"/>
          <p:cNvSpPr txBox="1"/>
          <p:nvPr/>
        </p:nvSpPr>
        <p:spPr>
          <a:xfrm>
            <a:off x="8606384" y="342867"/>
            <a:ext cx="1293200" cy="20512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Clr>
                <a:schemeClr val="dk1"/>
              </a:buClr>
              <a:buSzPts val="1100"/>
              <a:buFont typeface="Arial"/>
              <a:buNone/>
            </a:pPr>
            <a:r>
              <a:rPr lang="en" sz="1333">
                <a:solidFill>
                  <a:schemeClr val="dk2"/>
                </a:solidFill>
                <a:latin typeface="Roboto"/>
                <a:ea typeface="Roboto"/>
                <a:cs typeface="Roboto"/>
                <a:sym typeface="Roboto"/>
              </a:rPr>
              <a:t>Mojaloop </a:t>
            </a:r>
            <a:endParaRPr sz="1333">
              <a:solidFill>
                <a:schemeClr val="dk2"/>
              </a:solidFill>
              <a:latin typeface="Roboto"/>
              <a:ea typeface="Roboto"/>
              <a:cs typeface="Roboto"/>
              <a:sym typeface="Roboto"/>
            </a:endParaRPr>
          </a:p>
        </p:txBody>
      </p:sp>
      <p:sp>
        <p:nvSpPr>
          <p:cNvPr id="237" name="Google Shape;237;p28"/>
          <p:cNvSpPr txBox="1"/>
          <p:nvPr/>
        </p:nvSpPr>
        <p:spPr>
          <a:xfrm>
            <a:off x="10237303" y="348885"/>
            <a:ext cx="1486400" cy="20512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Clr>
                <a:schemeClr val="dk1"/>
              </a:buClr>
              <a:buSzPts val="1100"/>
              <a:buFont typeface="Arial"/>
              <a:buNone/>
            </a:pPr>
            <a:r>
              <a:rPr lang="en" sz="1333">
                <a:solidFill>
                  <a:schemeClr val="dk2"/>
                </a:solidFill>
                <a:latin typeface="Roboto"/>
                <a:ea typeface="Roboto"/>
                <a:cs typeface="Roboto"/>
                <a:sym typeface="Roboto"/>
              </a:rPr>
              <a:t>Participation Tools</a:t>
            </a:r>
            <a:endParaRPr sz="1333">
              <a:solidFill>
                <a:schemeClr val="dk2"/>
              </a:solidFill>
              <a:latin typeface="Roboto"/>
              <a:ea typeface="Roboto"/>
              <a:cs typeface="Roboto"/>
              <a:sym typeface="Roboto"/>
            </a:endParaRPr>
          </a:p>
        </p:txBody>
      </p:sp>
      <p:sp>
        <p:nvSpPr>
          <p:cNvPr id="238" name="Google Shape;238;p28"/>
          <p:cNvSpPr txBox="1"/>
          <p:nvPr/>
        </p:nvSpPr>
        <p:spPr>
          <a:xfrm rot="-5400000">
            <a:off x="7805767" y="1802047"/>
            <a:ext cx="921200" cy="41024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333">
                <a:solidFill>
                  <a:schemeClr val="dk2"/>
                </a:solidFill>
                <a:latin typeface="Roboto"/>
                <a:ea typeface="Roboto"/>
                <a:cs typeface="Roboto"/>
                <a:sym typeface="Roboto"/>
              </a:rPr>
              <a:t>Cross-</a:t>
            </a:r>
            <a:endParaRPr sz="1333">
              <a:solidFill>
                <a:schemeClr val="dk2"/>
              </a:solidFill>
              <a:latin typeface="Roboto"/>
              <a:ea typeface="Roboto"/>
              <a:cs typeface="Roboto"/>
              <a:sym typeface="Roboto"/>
            </a:endParaRPr>
          </a:p>
          <a:p>
            <a:pPr marL="0" lvl="0" indent="0" algn="ctr" rtl="0">
              <a:spcBef>
                <a:spcPts val="0"/>
              </a:spcBef>
              <a:spcAft>
                <a:spcPts val="0"/>
              </a:spcAft>
              <a:buNone/>
            </a:pPr>
            <a:r>
              <a:rPr lang="en" sz="1333">
                <a:solidFill>
                  <a:schemeClr val="dk2"/>
                </a:solidFill>
                <a:latin typeface="Roboto"/>
                <a:ea typeface="Roboto"/>
                <a:cs typeface="Roboto"/>
                <a:sym typeface="Roboto"/>
              </a:rPr>
              <a:t>currency</a:t>
            </a:r>
            <a:endParaRPr sz="1333">
              <a:solidFill>
                <a:schemeClr val="dk2"/>
              </a:solidFill>
              <a:latin typeface="Roboto"/>
              <a:ea typeface="Roboto"/>
              <a:cs typeface="Roboto"/>
              <a:sym typeface="Roboto"/>
            </a:endParaRPr>
          </a:p>
        </p:txBody>
      </p:sp>
      <p:sp>
        <p:nvSpPr>
          <p:cNvPr id="239" name="Google Shape;239;p28"/>
          <p:cNvSpPr/>
          <p:nvPr/>
        </p:nvSpPr>
        <p:spPr>
          <a:xfrm>
            <a:off x="8517500" y="1991612"/>
            <a:ext cx="1487600" cy="819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Discovery of available cross-currency (FX) providers</a:t>
            </a:r>
            <a:endParaRPr sz="400">
              <a:latin typeface="Roboto"/>
              <a:ea typeface="Roboto"/>
              <a:cs typeface="Roboto"/>
              <a:sym typeface="Roboto"/>
            </a:endParaRPr>
          </a:p>
        </p:txBody>
      </p:sp>
      <p:sp>
        <p:nvSpPr>
          <p:cNvPr id="240" name="Google Shape;240;p28"/>
          <p:cNvSpPr/>
          <p:nvPr/>
        </p:nvSpPr>
        <p:spPr>
          <a:xfrm>
            <a:off x="10239985" y="2422351"/>
            <a:ext cx="1487600" cy="3888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Ability for FXPs to register  cross-currency services they offer</a:t>
            </a:r>
            <a:endParaRPr sz="400">
              <a:latin typeface="Roboto"/>
              <a:ea typeface="Roboto"/>
              <a:cs typeface="Roboto"/>
              <a:sym typeface="Roboto"/>
            </a:endParaRPr>
          </a:p>
        </p:txBody>
      </p:sp>
      <p:cxnSp>
        <p:nvCxnSpPr>
          <p:cNvPr id="241" name="Google Shape;241;p28"/>
          <p:cNvCxnSpPr/>
          <p:nvPr/>
        </p:nvCxnSpPr>
        <p:spPr>
          <a:xfrm rot="10800000" flipH="1">
            <a:off x="10111467" y="4042217"/>
            <a:ext cx="13600" cy="1522800"/>
          </a:xfrm>
          <a:prstGeom prst="straightConnector1">
            <a:avLst/>
          </a:prstGeom>
          <a:noFill/>
          <a:ln w="9525" cap="flat" cmpd="sng">
            <a:solidFill>
              <a:schemeClr val="dk2"/>
            </a:solidFill>
            <a:prstDash val="solid"/>
            <a:round/>
            <a:headEnd type="none" w="med" len="med"/>
            <a:tailEnd type="none" w="med" len="med"/>
          </a:ln>
        </p:spPr>
      </p:cxnSp>
      <p:sp>
        <p:nvSpPr>
          <p:cNvPr id="242" name="Google Shape;242;p28"/>
          <p:cNvSpPr txBox="1"/>
          <p:nvPr/>
        </p:nvSpPr>
        <p:spPr>
          <a:xfrm rot="-5400000">
            <a:off x="7924967" y="3362307"/>
            <a:ext cx="682800" cy="20512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333">
                <a:solidFill>
                  <a:schemeClr val="dk2"/>
                </a:solidFill>
                <a:latin typeface="Roboto"/>
                <a:ea typeface="Roboto"/>
                <a:cs typeface="Roboto"/>
                <a:sym typeface="Roboto"/>
              </a:rPr>
              <a:t>FRMS</a:t>
            </a:r>
            <a:endParaRPr sz="1333">
              <a:solidFill>
                <a:schemeClr val="dk2"/>
              </a:solidFill>
              <a:latin typeface="Roboto"/>
              <a:ea typeface="Roboto"/>
              <a:cs typeface="Roboto"/>
              <a:sym typeface="Roboto"/>
            </a:endParaRPr>
          </a:p>
        </p:txBody>
      </p:sp>
      <p:sp>
        <p:nvSpPr>
          <p:cNvPr id="243" name="Google Shape;243;p28"/>
          <p:cNvSpPr/>
          <p:nvPr/>
        </p:nvSpPr>
        <p:spPr>
          <a:xfrm>
            <a:off x="8568400" y="3076567"/>
            <a:ext cx="1487600" cy="615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Able to forward PII data and transaction requests to FRMS via Tazama</a:t>
            </a:r>
            <a:endParaRPr sz="800">
              <a:solidFill>
                <a:schemeClr val="dk1"/>
              </a:solidFill>
              <a:latin typeface="Roboto"/>
              <a:ea typeface="Roboto"/>
              <a:cs typeface="Roboto"/>
              <a:sym typeface="Roboto"/>
            </a:endParaRPr>
          </a:p>
          <a:p>
            <a:pPr marL="0" lvl="0" indent="0" algn="ctr" rtl="0">
              <a:spcBef>
                <a:spcPts val="0"/>
              </a:spcBef>
              <a:spcAft>
                <a:spcPts val="0"/>
              </a:spcAft>
              <a:buNone/>
            </a:pPr>
            <a:r>
              <a:rPr lang="en" sz="800">
                <a:solidFill>
                  <a:schemeClr val="dk1"/>
                </a:solidFill>
                <a:latin typeface="Roboto"/>
                <a:ea typeface="Roboto"/>
                <a:cs typeface="Roboto"/>
                <a:sym typeface="Roboto"/>
              </a:rPr>
              <a:t>Payment Platform Adapter</a:t>
            </a:r>
            <a:r>
              <a:rPr lang="en" sz="800">
                <a:latin typeface="Roboto"/>
                <a:ea typeface="Roboto"/>
                <a:cs typeface="Roboto"/>
                <a:sym typeface="Roboto"/>
              </a:rPr>
              <a:t> </a:t>
            </a:r>
            <a:endParaRPr sz="400">
              <a:latin typeface="Roboto"/>
              <a:ea typeface="Roboto"/>
              <a:cs typeface="Roboto"/>
              <a:sym typeface="Roboto"/>
            </a:endParaRPr>
          </a:p>
        </p:txBody>
      </p:sp>
      <p:cxnSp>
        <p:nvCxnSpPr>
          <p:cNvPr id="244" name="Google Shape;244;p28"/>
          <p:cNvCxnSpPr/>
          <p:nvPr/>
        </p:nvCxnSpPr>
        <p:spPr>
          <a:xfrm rot="10800000" flipH="1">
            <a:off x="8431800" y="3841117"/>
            <a:ext cx="3381600" cy="10800"/>
          </a:xfrm>
          <a:prstGeom prst="straightConnector1">
            <a:avLst/>
          </a:prstGeom>
          <a:noFill/>
          <a:ln w="9525" cap="flat" cmpd="sng">
            <a:solidFill>
              <a:schemeClr val="dk2"/>
            </a:solidFill>
            <a:prstDash val="solid"/>
            <a:round/>
            <a:headEnd type="none" w="med" len="med"/>
            <a:tailEnd type="none" w="med" len="med"/>
          </a:ln>
        </p:spPr>
      </p:cxnSp>
      <p:cxnSp>
        <p:nvCxnSpPr>
          <p:cNvPr id="245" name="Google Shape;245;p28"/>
          <p:cNvCxnSpPr/>
          <p:nvPr/>
        </p:nvCxnSpPr>
        <p:spPr>
          <a:xfrm rot="10800000" flipH="1">
            <a:off x="8471667" y="5711667"/>
            <a:ext cx="3381600" cy="10800"/>
          </a:xfrm>
          <a:prstGeom prst="straightConnector1">
            <a:avLst/>
          </a:prstGeom>
          <a:noFill/>
          <a:ln w="9525" cap="flat" cmpd="sng">
            <a:solidFill>
              <a:schemeClr val="dk2"/>
            </a:solidFill>
            <a:prstDash val="solid"/>
            <a:round/>
            <a:headEnd type="none" w="med" len="med"/>
            <a:tailEnd type="none" w="med" len="med"/>
          </a:ln>
        </p:spPr>
      </p:cxnSp>
      <p:sp>
        <p:nvSpPr>
          <p:cNvPr id="246" name="Google Shape;246;p28"/>
          <p:cNvSpPr/>
          <p:nvPr/>
        </p:nvSpPr>
        <p:spPr>
          <a:xfrm>
            <a:off x="10202909" y="5842233"/>
            <a:ext cx="1487600" cy="615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Allowing existing Core connection to present request as per </a:t>
            </a:r>
            <a:r>
              <a:rPr lang="en" sz="800" b="1">
                <a:latin typeface="Roboto"/>
                <a:ea typeface="Roboto"/>
                <a:cs typeface="Roboto"/>
                <a:sym typeface="Roboto"/>
              </a:rPr>
              <a:t>ISO 200022 for IIPS</a:t>
            </a:r>
            <a:r>
              <a:rPr lang="en" sz="800">
                <a:latin typeface="Roboto"/>
                <a:ea typeface="Roboto"/>
                <a:cs typeface="Roboto"/>
                <a:sym typeface="Roboto"/>
              </a:rPr>
              <a:t> protocol and patterns</a:t>
            </a:r>
            <a:endParaRPr sz="400">
              <a:latin typeface="Roboto"/>
              <a:ea typeface="Roboto"/>
              <a:cs typeface="Roboto"/>
              <a:sym typeface="Roboto"/>
            </a:endParaRPr>
          </a:p>
        </p:txBody>
      </p:sp>
      <p:sp>
        <p:nvSpPr>
          <p:cNvPr id="247" name="Google Shape;247;p28"/>
          <p:cNvSpPr txBox="1"/>
          <p:nvPr/>
        </p:nvSpPr>
        <p:spPr>
          <a:xfrm rot="-5400000">
            <a:off x="7805767" y="5977948"/>
            <a:ext cx="921200" cy="41024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333">
                <a:solidFill>
                  <a:schemeClr val="dk2"/>
                </a:solidFill>
                <a:latin typeface="Roboto"/>
                <a:ea typeface="Roboto"/>
                <a:cs typeface="Roboto"/>
                <a:sym typeface="Roboto"/>
              </a:rPr>
              <a:t>ISO 20022 for IIPS</a:t>
            </a:r>
            <a:endParaRPr sz="1333">
              <a:solidFill>
                <a:schemeClr val="dk2"/>
              </a:solidFill>
              <a:latin typeface="Roboto"/>
              <a:ea typeface="Roboto"/>
              <a:cs typeface="Roboto"/>
              <a:sym typeface="Roboto"/>
            </a:endParaRPr>
          </a:p>
        </p:txBody>
      </p:sp>
      <p:sp>
        <p:nvSpPr>
          <p:cNvPr id="248" name="Google Shape;248;p28"/>
          <p:cNvSpPr txBox="1"/>
          <p:nvPr/>
        </p:nvSpPr>
        <p:spPr>
          <a:xfrm rot="5400000">
            <a:off x="11186667" y="4554581"/>
            <a:ext cx="1215200" cy="41024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1333">
                <a:solidFill>
                  <a:schemeClr val="dk2"/>
                </a:solidFill>
                <a:latin typeface="Roboto"/>
                <a:ea typeface="Roboto"/>
                <a:cs typeface="Roboto"/>
                <a:sym typeface="Roboto"/>
              </a:rPr>
              <a:t>Integrated DFPS Backend</a:t>
            </a:r>
            <a:endParaRPr sz="1333">
              <a:solidFill>
                <a:schemeClr val="dk2"/>
              </a:solidFill>
              <a:latin typeface="Roboto"/>
              <a:ea typeface="Roboto"/>
              <a:cs typeface="Roboto"/>
              <a:sym typeface="Roboto"/>
            </a:endParaRPr>
          </a:p>
        </p:txBody>
      </p:sp>
      <p:sp>
        <p:nvSpPr>
          <p:cNvPr id="249" name="Google Shape;249;p28"/>
          <p:cNvSpPr/>
          <p:nvPr/>
        </p:nvSpPr>
        <p:spPr>
          <a:xfrm>
            <a:off x="8568400" y="5842233"/>
            <a:ext cx="1487600" cy="615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Allowing Mojaloop to accept  </a:t>
            </a:r>
            <a:r>
              <a:rPr lang="en" sz="800" b="1">
                <a:latin typeface="Roboto"/>
                <a:ea typeface="Roboto"/>
                <a:cs typeface="Roboto"/>
                <a:sym typeface="Roboto"/>
              </a:rPr>
              <a:t>ISO 200022 for IIPS</a:t>
            </a:r>
            <a:r>
              <a:rPr lang="en" sz="800">
                <a:latin typeface="Roboto"/>
                <a:ea typeface="Roboto"/>
                <a:cs typeface="Roboto"/>
                <a:sym typeface="Roboto"/>
              </a:rPr>
              <a:t> messages and process that maintain the IIPS characteristics</a:t>
            </a:r>
            <a:endParaRPr sz="400">
              <a:latin typeface="Roboto"/>
              <a:ea typeface="Roboto"/>
              <a:cs typeface="Roboto"/>
              <a:sym typeface="Roboto"/>
            </a:endParaRPr>
          </a:p>
        </p:txBody>
      </p:sp>
      <p:sp>
        <p:nvSpPr>
          <p:cNvPr id="250" name="Google Shape;250;p28"/>
          <p:cNvSpPr/>
          <p:nvPr/>
        </p:nvSpPr>
        <p:spPr>
          <a:xfrm rot="5401980">
            <a:off x="10714715" y="4586589"/>
            <a:ext cx="694400" cy="492000"/>
          </a:xfrm>
          <a:prstGeom prst="round2SameRect">
            <a:avLst>
              <a:gd name="adj1" fmla="val 16667"/>
              <a:gd name="adj2" fmla="val 0"/>
            </a:avLst>
          </a:prstGeom>
          <a:solidFill>
            <a:srgbClr val="F4CCCC"/>
          </a:solidFill>
          <a:ln w="9525" cap="flat" cmpd="sng">
            <a:solidFill>
              <a:srgbClr val="FF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1333">
                <a:latin typeface="Roboto"/>
                <a:ea typeface="Roboto"/>
                <a:cs typeface="Roboto"/>
                <a:sym typeface="Roboto"/>
              </a:rPr>
              <a:t>Core Adapter</a:t>
            </a:r>
            <a:endParaRPr sz="1333">
              <a:latin typeface="Roboto"/>
              <a:ea typeface="Roboto"/>
              <a:cs typeface="Roboto"/>
              <a:sym typeface="Roboto"/>
            </a:endParaRPr>
          </a:p>
        </p:txBody>
      </p:sp>
      <p:sp>
        <p:nvSpPr>
          <p:cNvPr id="251" name="Google Shape;251;p28"/>
          <p:cNvSpPr txBox="1"/>
          <p:nvPr/>
        </p:nvSpPr>
        <p:spPr>
          <a:xfrm>
            <a:off x="8568400" y="92034"/>
            <a:ext cx="3284800" cy="205121"/>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Clr>
                <a:schemeClr val="dk1"/>
              </a:buClr>
              <a:buSzPts val="1100"/>
              <a:buFont typeface="Arial"/>
              <a:buNone/>
            </a:pPr>
            <a:r>
              <a:rPr lang="en" sz="1333" b="1">
                <a:solidFill>
                  <a:schemeClr val="dk2"/>
                </a:solidFill>
                <a:latin typeface="Roboto"/>
                <a:ea typeface="Roboto"/>
                <a:cs typeface="Roboto"/>
                <a:sym typeface="Roboto"/>
              </a:rPr>
              <a:t>Functional Enhancements</a:t>
            </a:r>
            <a:endParaRPr sz="1333" b="1">
              <a:solidFill>
                <a:schemeClr val="dk2"/>
              </a:solidFill>
              <a:latin typeface="Roboto"/>
              <a:ea typeface="Roboto"/>
              <a:cs typeface="Roboto"/>
              <a:sym typeface="Roboto"/>
            </a:endParaRPr>
          </a:p>
        </p:txBody>
      </p:sp>
      <p:sp>
        <p:nvSpPr>
          <p:cNvPr id="252" name="Google Shape;252;p28"/>
          <p:cNvSpPr/>
          <p:nvPr/>
        </p:nvSpPr>
        <p:spPr>
          <a:xfrm>
            <a:off x="10236692" y="1991600"/>
            <a:ext cx="1487600" cy="335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Payer selection of FXP from the discover service</a:t>
            </a:r>
            <a:endParaRPr sz="400">
              <a:latin typeface="Roboto"/>
              <a:ea typeface="Roboto"/>
              <a:cs typeface="Roboto"/>
              <a:sym typeface="Roboto"/>
            </a:endParaRPr>
          </a:p>
        </p:txBody>
      </p:sp>
      <p:sp>
        <p:nvSpPr>
          <p:cNvPr id="253" name="Google Shape;253;p28"/>
          <p:cNvSpPr/>
          <p:nvPr/>
        </p:nvSpPr>
        <p:spPr>
          <a:xfrm>
            <a:off x="10202900" y="1564900"/>
            <a:ext cx="1487600" cy="335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FXP can offer liquidity cover in destination currency to Payer </a:t>
            </a:r>
            <a:endParaRPr sz="400">
              <a:latin typeface="Roboto"/>
              <a:ea typeface="Roboto"/>
              <a:cs typeface="Roboto"/>
              <a:sym typeface="Roboto"/>
            </a:endParaRPr>
          </a:p>
        </p:txBody>
      </p:sp>
      <p:sp>
        <p:nvSpPr>
          <p:cNvPr id="254" name="Google Shape;254;p28"/>
          <p:cNvSpPr/>
          <p:nvPr/>
        </p:nvSpPr>
        <p:spPr>
          <a:xfrm>
            <a:off x="10202900" y="728300"/>
            <a:ext cx="1487600" cy="335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Visualisation of FX transactions that support Tech Ops</a:t>
            </a:r>
            <a:endParaRPr sz="400">
              <a:latin typeface="Roboto"/>
              <a:ea typeface="Roboto"/>
              <a:cs typeface="Roboto"/>
              <a:sym typeface="Roboto"/>
            </a:endParaRPr>
          </a:p>
        </p:txBody>
      </p:sp>
      <p:sp>
        <p:nvSpPr>
          <p:cNvPr id="255" name="Google Shape;255;p28"/>
          <p:cNvSpPr/>
          <p:nvPr/>
        </p:nvSpPr>
        <p:spPr>
          <a:xfrm>
            <a:off x="10292181" y="3070689"/>
            <a:ext cx="1487600" cy="615600"/>
          </a:xfrm>
          <a:prstGeom prst="roundRect">
            <a:avLst>
              <a:gd name="adj" fmla="val 16667"/>
            </a:avLst>
          </a:prstGeom>
          <a:solidFill>
            <a:srgbClr val="D9EAD3"/>
          </a:solidFill>
          <a:ln w="19050" cap="flat" cmpd="sng">
            <a:solidFill>
              <a:srgbClr val="B6D7A8"/>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KYC Data collected from FI back-end for population in FSPIOP/ISO 20022 for IIPS messages</a:t>
            </a:r>
            <a:endParaRPr sz="400">
              <a:latin typeface="Roboto"/>
              <a:ea typeface="Roboto"/>
              <a:cs typeface="Roboto"/>
              <a:sym typeface="Roboto"/>
            </a:endParaRPr>
          </a:p>
        </p:txBody>
      </p:sp>
      <p:sp>
        <p:nvSpPr>
          <p:cNvPr id="256" name="Google Shape;256;p28"/>
          <p:cNvSpPr/>
          <p:nvPr/>
        </p:nvSpPr>
        <p:spPr>
          <a:xfrm>
            <a:off x="8550233" y="1138200"/>
            <a:ext cx="1487600" cy="763600"/>
          </a:xfrm>
          <a:prstGeom prst="roundRect">
            <a:avLst>
              <a:gd name="adj" fmla="val 16667"/>
            </a:avLst>
          </a:prstGeom>
          <a:solidFill>
            <a:srgbClr val="F4CCCC"/>
          </a:solidFill>
          <a:ln w="19050" cap="flat" cmpd="sng">
            <a:solidFill>
              <a:srgbClr val="E06666"/>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Acquiring of currency cover by Payers from FXP to facilitate FX transactions</a:t>
            </a:r>
            <a:endParaRPr sz="400">
              <a:latin typeface="Roboto"/>
              <a:ea typeface="Roboto"/>
              <a:cs typeface="Roboto"/>
              <a:sym typeface="Roboto"/>
            </a:endParaRPr>
          </a:p>
        </p:txBody>
      </p:sp>
      <p:sp>
        <p:nvSpPr>
          <p:cNvPr id="257" name="Google Shape;257;p28"/>
          <p:cNvSpPr/>
          <p:nvPr/>
        </p:nvSpPr>
        <p:spPr>
          <a:xfrm>
            <a:off x="10202892" y="1138200"/>
            <a:ext cx="1487600" cy="335600"/>
          </a:xfrm>
          <a:prstGeom prst="roundRect">
            <a:avLst>
              <a:gd name="adj" fmla="val 16667"/>
            </a:avLst>
          </a:prstGeom>
          <a:solidFill>
            <a:srgbClr val="F4CCCC"/>
          </a:solidFill>
          <a:ln w="19050" cap="flat" cmpd="sng">
            <a:solidFill>
              <a:srgbClr val="E06666"/>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Payer can purchase liquidity cover for FX transactions</a:t>
            </a:r>
            <a:endParaRPr sz="400">
              <a:latin typeface="Roboto"/>
              <a:ea typeface="Roboto"/>
              <a:cs typeface="Roboto"/>
              <a:sym typeface="Roboto"/>
            </a:endParaRPr>
          </a:p>
        </p:txBody>
      </p:sp>
      <p:sp>
        <p:nvSpPr>
          <p:cNvPr id="258" name="Google Shape;258;p28"/>
          <p:cNvSpPr/>
          <p:nvPr/>
        </p:nvSpPr>
        <p:spPr>
          <a:xfrm>
            <a:off x="10202900" y="1564900"/>
            <a:ext cx="1487600" cy="335600"/>
          </a:xfrm>
          <a:prstGeom prst="roundRect">
            <a:avLst>
              <a:gd name="adj" fmla="val 16667"/>
            </a:avLst>
          </a:prstGeom>
          <a:solidFill>
            <a:srgbClr val="F4CCCC"/>
          </a:solidFill>
          <a:ln w="19050" cap="flat" cmpd="sng">
            <a:solidFill>
              <a:srgbClr val="E06666"/>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FXP can offer liquidity cover in destination currency to Payer </a:t>
            </a:r>
            <a:endParaRPr sz="400">
              <a:latin typeface="Roboto"/>
              <a:ea typeface="Roboto"/>
              <a:cs typeface="Roboto"/>
              <a:sym typeface="Roboto"/>
            </a:endParaRPr>
          </a:p>
        </p:txBody>
      </p:sp>
      <p:sp>
        <p:nvSpPr>
          <p:cNvPr id="259" name="Google Shape;259;p28"/>
          <p:cNvSpPr/>
          <p:nvPr/>
        </p:nvSpPr>
        <p:spPr>
          <a:xfrm>
            <a:off x="8570655" y="4022819"/>
            <a:ext cx="1487600" cy="430800"/>
          </a:xfrm>
          <a:prstGeom prst="roundRect">
            <a:avLst>
              <a:gd name="adj" fmla="val 16667"/>
            </a:avLst>
          </a:prstGeom>
          <a:solidFill>
            <a:srgbClr val="EA9999"/>
          </a:solidFill>
          <a:ln w="9525" cap="flat" cmpd="sng">
            <a:solidFill>
              <a:srgbClr val="CC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Inter-Scheme proxied transaction handling within Mojaloop Core Services</a:t>
            </a:r>
            <a:endParaRPr sz="400">
              <a:latin typeface="Roboto"/>
              <a:ea typeface="Roboto"/>
              <a:cs typeface="Roboto"/>
              <a:sym typeface="Roboto"/>
            </a:endParaRPr>
          </a:p>
        </p:txBody>
      </p:sp>
      <p:sp>
        <p:nvSpPr>
          <p:cNvPr id="260" name="Google Shape;260;p28"/>
          <p:cNvSpPr/>
          <p:nvPr/>
        </p:nvSpPr>
        <p:spPr>
          <a:xfrm>
            <a:off x="8570655" y="5138219"/>
            <a:ext cx="1487600" cy="454400"/>
          </a:xfrm>
          <a:prstGeom prst="roundRect">
            <a:avLst>
              <a:gd name="adj" fmla="val 16667"/>
            </a:avLst>
          </a:prstGeom>
          <a:solidFill>
            <a:srgbClr val="EA9999"/>
          </a:solidFill>
          <a:ln w="9525" cap="flat" cmpd="sng">
            <a:solidFill>
              <a:srgbClr val="CC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Multi-Scheme Certificate Distribution to support non-repudiation</a:t>
            </a:r>
            <a:endParaRPr sz="400">
              <a:latin typeface="Roboto"/>
              <a:ea typeface="Roboto"/>
              <a:cs typeface="Roboto"/>
              <a:sym typeface="Roboto"/>
            </a:endParaRPr>
          </a:p>
        </p:txBody>
      </p:sp>
      <p:sp>
        <p:nvSpPr>
          <p:cNvPr id="261" name="Google Shape;261;p28"/>
          <p:cNvSpPr/>
          <p:nvPr/>
        </p:nvSpPr>
        <p:spPr>
          <a:xfrm>
            <a:off x="8570655" y="4568919"/>
            <a:ext cx="1487600" cy="454000"/>
          </a:xfrm>
          <a:prstGeom prst="roundRect">
            <a:avLst>
              <a:gd name="adj" fmla="val 16667"/>
            </a:avLst>
          </a:prstGeom>
          <a:solidFill>
            <a:srgbClr val="EA9999"/>
          </a:solidFill>
          <a:ln w="9525" cap="flat" cmpd="sng">
            <a:solidFill>
              <a:srgbClr val="CC00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Inter-Scheme </a:t>
            </a:r>
            <a:r>
              <a:rPr lang="en" sz="800" b="1">
                <a:latin typeface="Roboto"/>
                <a:ea typeface="Roboto"/>
                <a:cs typeface="Roboto"/>
                <a:sym typeface="Roboto"/>
              </a:rPr>
              <a:t>Proxy</a:t>
            </a:r>
            <a:r>
              <a:rPr lang="en" sz="800">
                <a:latin typeface="Roboto"/>
                <a:ea typeface="Roboto"/>
                <a:cs typeface="Roboto"/>
                <a:sym typeface="Roboto"/>
              </a:rPr>
              <a:t> for interconnection of IIPS compliant Schemes</a:t>
            </a:r>
            <a:endParaRPr sz="400">
              <a:latin typeface="Roboto"/>
              <a:ea typeface="Roboto"/>
              <a:cs typeface="Roboto"/>
              <a:sym typeface="Roboto"/>
            </a:endParaRPr>
          </a:p>
        </p:txBody>
      </p:sp>
      <p:sp>
        <p:nvSpPr>
          <p:cNvPr id="262" name="Google Shape;262;p28"/>
          <p:cNvSpPr/>
          <p:nvPr/>
        </p:nvSpPr>
        <p:spPr>
          <a:xfrm>
            <a:off x="10202909" y="5842233"/>
            <a:ext cx="1487600" cy="615600"/>
          </a:xfrm>
          <a:prstGeom prst="roundRect">
            <a:avLst>
              <a:gd name="adj" fmla="val 16667"/>
            </a:avLst>
          </a:prstGeom>
          <a:solidFill>
            <a:srgbClr val="FFF2CC"/>
          </a:solidFill>
          <a:ln w="19050" cap="flat" cmpd="sng">
            <a:solidFill>
              <a:srgbClr val="FFD966"/>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Allowing existing Core connection to present request as per </a:t>
            </a:r>
            <a:r>
              <a:rPr lang="en" sz="800" b="1">
                <a:latin typeface="Roboto"/>
                <a:ea typeface="Roboto"/>
                <a:cs typeface="Roboto"/>
                <a:sym typeface="Roboto"/>
              </a:rPr>
              <a:t>ISO 200022 for IIPS</a:t>
            </a:r>
            <a:r>
              <a:rPr lang="en" sz="800">
                <a:latin typeface="Roboto"/>
                <a:ea typeface="Roboto"/>
                <a:cs typeface="Roboto"/>
                <a:sym typeface="Roboto"/>
              </a:rPr>
              <a:t> protocol and patterns</a:t>
            </a:r>
            <a:endParaRPr sz="400">
              <a:latin typeface="Roboto"/>
              <a:ea typeface="Roboto"/>
              <a:cs typeface="Roboto"/>
              <a:sym typeface="Roboto"/>
            </a:endParaRPr>
          </a:p>
        </p:txBody>
      </p:sp>
      <p:sp>
        <p:nvSpPr>
          <p:cNvPr id="263" name="Google Shape;263;p28"/>
          <p:cNvSpPr/>
          <p:nvPr/>
        </p:nvSpPr>
        <p:spPr>
          <a:xfrm>
            <a:off x="8568400" y="5842233"/>
            <a:ext cx="1487600" cy="615600"/>
          </a:xfrm>
          <a:prstGeom prst="roundRect">
            <a:avLst>
              <a:gd name="adj" fmla="val 16667"/>
            </a:avLst>
          </a:prstGeom>
          <a:solidFill>
            <a:srgbClr val="FFF2CC"/>
          </a:solidFill>
          <a:ln w="19050" cap="flat" cmpd="sng">
            <a:solidFill>
              <a:srgbClr val="FFD966"/>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Allowing Mojaloop to accept  </a:t>
            </a:r>
            <a:r>
              <a:rPr lang="en" sz="800" b="1">
                <a:latin typeface="Roboto"/>
                <a:ea typeface="Roboto"/>
                <a:cs typeface="Roboto"/>
                <a:sym typeface="Roboto"/>
              </a:rPr>
              <a:t>ISO 200022 for IIPS</a:t>
            </a:r>
            <a:r>
              <a:rPr lang="en" sz="800">
                <a:latin typeface="Roboto"/>
                <a:ea typeface="Roboto"/>
                <a:cs typeface="Roboto"/>
                <a:sym typeface="Roboto"/>
              </a:rPr>
              <a:t> messages and process that maintain the IIPS characteristics</a:t>
            </a:r>
            <a:endParaRPr sz="400">
              <a:latin typeface="Roboto"/>
              <a:ea typeface="Roboto"/>
              <a:cs typeface="Roboto"/>
              <a:sym typeface="Roboto"/>
            </a:endParaRPr>
          </a:p>
        </p:txBody>
      </p:sp>
      <p:sp>
        <p:nvSpPr>
          <p:cNvPr id="264" name="Google Shape;264;p28"/>
          <p:cNvSpPr/>
          <p:nvPr/>
        </p:nvSpPr>
        <p:spPr>
          <a:xfrm>
            <a:off x="8567512" y="3074732"/>
            <a:ext cx="1487600" cy="615600"/>
          </a:xfrm>
          <a:prstGeom prst="roundRect">
            <a:avLst>
              <a:gd name="adj" fmla="val 16667"/>
            </a:avLst>
          </a:prstGeom>
          <a:solidFill>
            <a:srgbClr val="B6D7A8"/>
          </a:solidFill>
          <a:ln w="19050" cap="flat" cmpd="sng">
            <a:solidFill>
              <a:srgbClr val="93C47D"/>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solidFill>
                  <a:schemeClr val="dk1"/>
                </a:solidFill>
                <a:latin typeface="Roboto"/>
                <a:ea typeface="Roboto"/>
                <a:cs typeface="Roboto"/>
                <a:sym typeface="Roboto"/>
              </a:rPr>
              <a:t>Able to forward PII data and transaction requests to FRMS via Tazama</a:t>
            </a:r>
            <a:endParaRPr sz="800">
              <a:solidFill>
                <a:schemeClr val="dk1"/>
              </a:solidFill>
              <a:latin typeface="Roboto"/>
              <a:ea typeface="Roboto"/>
              <a:cs typeface="Roboto"/>
              <a:sym typeface="Roboto"/>
            </a:endParaRPr>
          </a:p>
          <a:p>
            <a:pPr marL="0" lvl="0" indent="0" algn="ctr" rtl="0">
              <a:spcBef>
                <a:spcPts val="0"/>
              </a:spcBef>
              <a:spcAft>
                <a:spcPts val="0"/>
              </a:spcAft>
              <a:buNone/>
            </a:pPr>
            <a:r>
              <a:rPr lang="en" sz="800">
                <a:solidFill>
                  <a:schemeClr val="dk1"/>
                </a:solidFill>
                <a:latin typeface="Roboto"/>
                <a:ea typeface="Roboto"/>
                <a:cs typeface="Roboto"/>
                <a:sym typeface="Roboto"/>
              </a:rPr>
              <a:t>Payment Platform Adapter</a:t>
            </a:r>
            <a:r>
              <a:rPr lang="en" sz="800">
                <a:latin typeface="Roboto"/>
                <a:ea typeface="Roboto"/>
                <a:cs typeface="Roboto"/>
                <a:sym typeface="Roboto"/>
              </a:rPr>
              <a:t> </a:t>
            </a:r>
            <a:endParaRPr sz="400">
              <a:latin typeface="Roboto"/>
              <a:ea typeface="Roboto"/>
              <a:cs typeface="Roboto"/>
              <a:sym typeface="Roboto"/>
            </a:endParaRPr>
          </a:p>
        </p:txBody>
      </p:sp>
      <p:sp>
        <p:nvSpPr>
          <p:cNvPr id="265" name="Google Shape;265;p28"/>
          <p:cNvSpPr/>
          <p:nvPr/>
        </p:nvSpPr>
        <p:spPr>
          <a:xfrm>
            <a:off x="10207401" y="5855365"/>
            <a:ext cx="1487600" cy="615600"/>
          </a:xfrm>
          <a:prstGeom prst="roundRect">
            <a:avLst>
              <a:gd name="adj" fmla="val 16667"/>
            </a:avLst>
          </a:prstGeom>
          <a:solidFill>
            <a:srgbClr val="FFE599"/>
          </a:solidFill>
          <a:ln w="19050" cap="flat" cmpd="sng">
            <a:solidFill>
              <a:srgbClr val="F1C23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Allowing existing Core connection to present request as per </a:t>
            </a:r>
            <a:r>
              <a:rPr lang="en" sz="800" b="1">
                <a:latin typeface="Roboto"/>
                <a:ea typeface="Roboto"/>
                <a:cs typeface="Roboto"/>
                <a:sym typeface="Roboto"/>
              </a:rPr>
              <a:t>ISO 200022 for IIPS</a:t>
            </a:r>
            <a:r>
              <a:rPr lang="en" sz="800">
                <a:latin typeface="Roboto"/>
                <a:ea typeface="Roboto"/>
                <a:cs typeface="Roboto"/>
                <a:sym typeface="Roboto"/>
              </a:rPr>
              <a:t> protocol and patterns</a:t>
            </a:r>
            <a:endParaRPr sz="400">
              <a:latin typeface="Roboto"/>
              <a:ea typeface="Roboto"/>
              <a:cs typeface="Roboto"/>
              <a:sym typeface="Roboto"/>
            </a:endParaRPr>
          </a:p>
        </p:txBody>
      </p:sp>
      <p:sp>
        <p:nvSpPr>
          <p:cNvPr id="266" name="Google Shape;266;p28"/>
          <p:cNvSpPr/>
          <p:nvPr/>
        </p:nvSpPr>
        <p:spPr>
          <a:xfrm>
            <a:off x="8572892" y="5855365"/>
            <a:ext cx="1487600" cy="615600"/>
          </a:xfrm>
          <a:prstGeom prst="roundRect">
            <a:avLst>
              <a:gd name="adj" fmla="val 16667"/>
            </a:avLst>
          </a:prstGeom>
          <a:solidFill>
            <a:srgbClr val="FFE599"/>
          </a:solidFill>
          <a:ln w="19050" cap="flat" cmpd="sng">
            <a:solidFill>
              <a:srgbClr val="F1C23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Allowing Mojaloop to accept  </a:t>
            </a:r>
            <a:r>
              <a:rPr lang="en" sz="800" b="1">
                <a:latin typeface="Roboto"/>
                <a:ea typeface="Roboto"/>
                <a:cs typeface="Roboto"/>
                <a:sym typeface="Roboto"/>
              </a:rPr>
              <a:t>ISO 200022 for IIPS</a:t>
            </a:r>
            <a:r>
              <a:rPr lang="en" sz="800">
                <a:latin typeface="Roboto"/>
                <a:ea typeface="Roboto"/>
                <a:cs typeface="Roboto"/>
                <a:sym typeface="Roboto"/>
              </a:rPr>
              <a:t> messages and process that maintain the IIPS characteristics</a:t>
            </a:r>
            <a:endParaRPr sz="400">
              <a:latin typeface="Roboto"/>
              <a:ea typeface="Roboto"/>
              <a:cs typeface="Roboto"/>
              <a:sym typeface="Roboto"/>
            </a:endParaRPr>
          </a:p>
        </p:txBody>
      </p:sp>
      <p:sp>
        <p:nvSpPr>
          <p:cNvPr id="267" name="Google Shape;267;p28"/>
          <p:cNvSpPr/>
          <p:nvPr/>
        </p:nvSpPr>
        <p:spPr>
          <a:xfrm>
            <a:off x="8517500" y="1991612"/>
            <a:ext cx="1487600" cy="819600"/>
          </a:xfrm>
          <a:prstGeom prst="roundRect">
            <a:avLst>
              <a:gd name="adj" fmla="val 16667"/>
            </a:avLst>
          </a:prstGeom>
          <a:solidFill>
            <a:srgbClr val="C9DAF8"/>
          </a:solidFill>
          <a:ln w="19050" cap="flat" cmpd="sng">
            <a:solidFill>
              <a:srgbClr val="6D9EEB"/>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Discovery of available cross-currency (FX) providers connected to the Switch</a:t>
            </a:r>
            <a:endParaRPr sz="400">
              <a:latin typeface="Roboto"/>
              <a:ea typeface="Roboto"/>
              <a:cs typeface="Roboto"/>
              <a:sym typeface="Roboto"/>
            </a:endParaRPr>
          </a:p>
        </p:txBody>
      </p:sp>
      <p:sp>
        <p:nvSpPr>
          <p:cNvPr id="268" name="Google Shape;268;p28"/>
          <p:cNvSpPr/>
          <p:nvPr/>
        </p:nvSpPr>
        <p:spPr>
          <a:xfrm>
            <a:off x="10239985" y="2422351"/>
            <a:ext cx="1487600" cy="388800"/>
          </a:xfrm>
          <a:prstGeom prst="roundRect">
            <a:avLst>
              <a:gd name="adj" fmla="val 16667"/>
            </a:avLst>
          </a:prstGeom>
          <a:solidFill>
            <a:srgbClr val="C9DAF8"/>
          </a:solidFill>
          <a:ln w="19050" cap="flat" cmpd="sng">
            <a:solidFill>
              <a:srgbClr val="6D9EEB"/>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Ability for FXPs to register  cross-currency services they offer</a:t>
            </a:r>
            <a:endParaRPr sz="400">
              <a:latin typeface="Roboto"/>
              <a:ea typeface="Roboto"/>
              <a:cs typeface="Roboto"/>
              <a:sym typeface="Roboto"/>
            </a:endParaRPr>
          </a:p>
        </p:txBody>
      </p:sp>
      <p:sp>
        <p:nvSpPr>
          <p:cNvPr id="269" name="Google Shape;269;p28"/>
          <p:cNvSpPr/>
          <p:nvPr/>
        </p:nvSpPr>
        <p:spPr>
          <a:xfrm>
            <a:off x="10236692" y="1991600"/>
            <a:ext cx="1487600" cy="335600"/>
          </a:xfrm>
          <a:prstGeom prst="roundRect">
            <a:avLst>
              <a:gd name="adj" fmla="val 16667"/>
            </a:avLst>
          </a:prstGeom>
          <a:solidFill>
            <a:srgbClr val="C9DAF8"/>
          </a:solidFill>
          <a:ln w="19050" cap="flat" cmpd="sng">
            <a:solidFill>
              <a:srgbClr val="6D9EEB"/>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Payer selection of FXP from the discover service</a:t>
            </a:r>
            <a:endParaRPr sz="400">
              <a:latin typeface="Roboto"/>
              <a:ea typeface="Roboto"/>
              <a:cs typeface="Roboto"/>
              <a:sym typeface="Roboto"/>
            </a:endParaRPr>
          </a:p>
        </p:txBody>
      </p:sp>
      <p:sp>
        <p:nvSpPr>
          <p:cNvPr id="270" name="Google Shape;270;p28"/>
          <p:cNvSpPr/>
          <p:nvPr/>
        </p:nvSpPr>
        <p:spPr>
          <a:xfrm>
            <a:off x="10209339" y="734211"/>
            <a:ext cx="1487600" cy="335600"/>
          </a:xfrm>
          <a:prstGeom prst="roundRect">
            <a:avLst>
              <a:gd name="adj" fmla="val 16667"/>
            </a:avLst>
          </a:prstGeom>
          <a:solidFill>
            <a:srgbClr val="FFF2CC"/>
          </a:solidFill>
          <a:ln w="19050" cap="flat" cmpd="sng">
            <a:solidFill>
              <a:srgbClr val="FFFF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Visualisation of FX transactions that support Tech Ops</a:t>
            </a:r>
            <a:endParaRPr sz="400">
              <a:latin typeface="Roboto"/>
              <a:ea typeface="Roboto"/>
              <a:cs typeface="Roboto"/>
              <a:sym typeface="Roboto"/>
            </a:endParaRPr>
          </a:p>
        </p:txBody>
      </p:sp>
      <p:sp>
        <p:nvSpPr>
          <p:cNvPr id="271" name="Google Shape;271;p28"/>
          <p:cNvSpPr/>
          <p:nvPr/>
        </p:nvSpPr>
        <p:spPr>
          <a:xfrm>
            <a:off x="8577300" y="728300"/>
            <a:ext cx="1487600" cy="335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Visualisation of FX transactions that support Tech Ops</a:t>
            </a:r>
            <a:endParaRPr sz="400">
              <a:latin typeface="Roboto"/>
              <a:ea typeface="Roboto"/>
              <a:cs typeface="Roboto"/>
              <a:sym typeface="Roboto"/>
            </a:endParaRPr>
          </a:p>
        </p:txBody>
      </p:sp>
      <p:sp>
        <p:nvSpPr>
          <p:cNvPr id="272" name="Google Shape;272;p28"/>
          <p:cNvSpPr/>
          <p:nvPr/>
        </p:nvSpPr>
        <p:spPr>
          <a:xfrm>
            <a:off x="8572497" y="723920"/>
            <a:ext cx="1487600" cy="335600"/>
          </a:xfrm>
          <a:prstGeom prst="roundRect">
            <a:avLst>
              <a:gd name="adj" fmla="val 16667"/>
            </a:avLst>
          </a:prstGeom>
          <a:solidFill>
            <a:srgbClr val="FFF2CC"/>
          </a:solidFill>
          <a:ln w="19050" cap="flat" cmpd="sng">
            <a:solidFill>
              <a:srgbClr val="FFFF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latin typeface="Roboto"/>
                <a:ea typeface="Roboto"/>
                <a:cs typeface="Roboto"/>
                <a:sym typeface="Roboto"/>
              </a:rPr>
              <a:t>Visualisation of FX transactions that support Tech Ops</a:t>
            </a:r>
            <a:endParaRPr sz="400">
              <a:latin typeface="Roboto"/>
              <a:ea typeface="Roboto"/>
              <a:cs typeface="Roboto"/>
              <a:sym typeface="Roboto"/>
            </a:endParaRPr>
          </a:p>
        </p:txBody>
      </p:sp>
    </p:spTree>
    <p:extLst>
      <p:ext uri="{BB962C8B-B14F-4D97-AF65-F5344CB8AC3E}">
        <p14:creationId xmlns:p14="http://schemas.microsoft.com/office/powerpoint/2010/main" val="3962276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theme" Target="../theme/theme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theme" Target="../theme/theme4.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5FC7BF-AD29-45B5-814A-5B81DEA50A18}"/>
              </a:ext>
            </a:extLst>
          </p:cNvPr>
          <p:cNvSpPr>
            <a:spLocks noGrp="1"/>
          </p:cNvSpPr>
          <p:nvPr>
            <p:ph type="title"/>
          </p:nvPr>
        </p:nvSpPr>
        <p:spPr>
          <a:xfrm>
            <a:off x="838199" y="826782"/>
            <a:ext cx="10515600" cy="1325563"/>
          </a:xfrm>
          <a:prstGeom prst="rect">
            <a:avLst/>
          </a:prstGeom>
        </p:spPr>
        <p:txBody>
          <a:bodyPr vert="horz" lIns="91440" tIns="45720" rIns="91440" bIns="45720" rtlCol="0" anchor="ctr">
            <a:normAutofit/>
          </a:bodyPr>
          <a:lstStyle/>
          <a:p>
            <a:r>
              <a:rPr lang="en-US"/>
              <a:t>Click to edit Master title style</a:t>
            </a:r>
            <a:endParaRPr lang="en-ZM"/>
          </a:p>
        </p:txBody>
      </p:sp>
      <p:sp>
        <p:nvSpPr>
          <p:cNvPr id="3" name="Text Placeholder 2">
            <a:extLst>
              <a:ext uri="{FF2B5EF4-FFF2-40B4-BE49-F238E27FC236}">
                <a16:creationId xmlns:a16="http://schemas.microsoft.com/office/drawing/2014/main" id="{8A2982AF-9DE4-40A8-9CB8-42D0E01C5FFC}"/>
              </a:ext>
            </a:extLst>
          </p:cNvPr>
          <p:cNvSpPr>
            <a:spLocks noGrp="1"/>
          </p:cNvSpPr>
          <p:nvPr>
            <p:ph type="body" idx="1"/>
          </p:nvPr>
        </p:nvSpPr>
        <p:spPr>
          <a:xfrm>
            <a:off x="838200" y="2377720"/>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M" dirty="0"/>
          </a:p>
        </p:txBody>
      </p:sp>
      <p:sp>
        <p:nvSpPr>
          <p:cNvPr id="4" name="Date Placeholder 3">
            <a:extLst>
              <a:ext uri="{FF2B5EF4-FFF2-40B4-BE49-F238E27FC236}">
                <a16:creationId xmlns:a16="http://schemas.microsoft.com/office/drawing/2014/main" id="{70CD8A88-639A-4F0D-A62E-5BDB72A864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E1E5A2-EAD6-4E81-A71D-A4F3DFFBF9BC}" type="datetimeFigureOut">
              <a:rPr lang="en-ZM" smtClean="0"/>
              <a:t>11/13/2024</a:t>
            </a:fld>
            <a:endParaRPr lang="en-ZM" dirty="0"/>
          </a:p>
        </p:txBody>
      </p:sp>
      <p:sp>
        <p:nvSpPr>
          <p:cNvPr id="5" name="Footer Placeholder 4">
            <a:extLst>
              <a:ext uri="{FF2B5EF4-FFF2-40B4-BE49-F238E27FC236}">
                <a16:creationId xmlns:a16="http://schemas.microsoft.com/office/drawing/2014/main" id="{83E8230F-0798-4BA3-A115-8FF4C2CA8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www.comesabusinesscouncil.org</a:t>
            </a:r>
            <a:endParaRPr lang="en-ZM" dirty="0"/>
          </a:p>
        </p:txBody>
      </p:sp>
      <p:sp>
        <p:nvSpPr>
          <p:cNvPr id="6" name="Slide Number Placeholder 5">
            <a:extLst>
              <a:ext uri="{FF2B5EF4-FFF2-40B4-BE49-F238E27FC236}">
                <a16:creationId xmlns:a16="http://schemas.microsoft.com/office/drawing/2014/main" id="{4D758B2E-E603-4FA0-A336-9B60BDEA4A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814D2A-679B-42C2-86E6-D1B452D471BB}" type="slidenum">
              <a:rPr lang="en-ZM" smtClean="0"/>
              <a:t>‹#›</a:t>
            </a:fld>
            <a:endParaRPr lang="en-ZM" dirty="0"/>
          </a:p>
        </p:txBody>
      </p:sp>
    </p:spTree>
    <p:extLst>
      <p:ext uri="{BB962C8B-B14F-4D97-AF65-F5344CB8AC3E}">
        <p14:creationId xmlns:p14="http://schemas.microsoft.com/office/powerpoint/2010/main" val="3816427274"/>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ZM"/>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1pPr>
            <a:lvl2pPr lvl="1"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2pPr>
            <a:lvl3pPr lvl="2"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3pPr>
            <a:lvl4pPr lvl="3"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4pPr>
            <a:lvl5pPr lvl="4"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5pPr>
            <a:lvl6pPr lvl="5"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6pPr>
            <a:lvl7pPr lvl="6"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7pPr>
            <a:lvl8pPr lvl="7"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8pPr>
            <a:lvl9pPr lvl="8"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60458451"/>
      </p:ext>
    </p:extLst>
  </p:cSld>
  <p:clrMap bg1="lt1" tx1="dk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1pPr>
            <a:lvl2pPr lvl="1"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2pPr>
            <a:lvl3pPr lvl="2"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3pPr>
            <a:lvl4pPr lvl="3"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4pPr>
            <a:lvl5pPr lvl="4"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5pPr>
            <a:lvl6pPr lvl="5"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6pPr>
            <a:lvl7pPr lvl="6"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7pPr>
            <a:lvl8pPr lvl="7"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8pPr>
            <a:lvl9pPr lvl="8"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16442968"/>
      </p:ext>
    </p:extLst>
  </p:cSld>
  <p:clrMap bg1="lt1" tx1="dk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1pPr>
            <a:lvl2pPr lvl="1"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2pPr>
            <a:lvl3pPr lvl="2"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3pPr>
            <a:lvl4pPr lvl="3"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4pPr>
            <a:lvl5pPr lvl="4"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5pPr>
            <a:lvl6pPr lvl="5"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6pPr>
            <a:lvl7pPr lvl="6"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7pPr>
            <a:lvl8pPr lvl="7"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8pPr>
            <a:lvl9pPr lvl="8" rtl="0">
              <a:spcBef>
                <a:spcPts val="0"/>
              </a:spcBef>
              <a:spcAft>
                <a:spcPts val="0"/>
              </a:spcAft>
              <a:buClr>
                <a:schemeClr val="dk1"/>
              </a:buClr>
              <a:buSzPts val="2800"/>
              <a:buFont typeface="Roboto Medium"/>
              <a:buNone/>
              <a:defRPr sz="2800">
                <a:solidFill>
                  <a:schemeClr val="dk1"/>
                </a:solidFill>
                <a:latin typeface="Roboto Medium"/>
                <a:ea typeface="Roboto Medium"/>
                <a:cs typeface="Roboto Medium"/>
                <a:sym typeface="Roboto Medium"/>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64118668"/>
      </p:ext>
    </p:extLst>
  </p:cSld>
  <p:clrMap bg1="lt1" tx1="dk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2.jpeg"/><Relationship Id="rId7" Type="http://schemas.openxmlformats.org/officeDocument/2006/relationships/diagramQuickStyle" Target="../diagrams/quickStyle3.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png"/><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microsoft.com/office/2007/relationships/hdphoto" Target="../media/hdphoto3.wdp"/><Relationship Id="rId5" Type="http://schemas.openxmlformats.org/officeDocument/2006/relationships/image" Target="../media/image9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2.jpeg"/><Relationship Id="rId7" Type="http://schemas.openxmlformats.org/officeDocument/2006/relationships/diagramQuickStyle" Target="../diagrams/quickStyle4.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3.png"/><Relationship Id="rId9" Type="http://schemas.microsoft.com/office/2007/relationships/diagramDrawing" Target="../diagrams/drawing4.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jpe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06.png"/></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mojaloop/iso-20022-docs/blob/main/Workstream%20documents/examples/Readme.md" TargetMode="External"/><Relationship Id="rId3" Type="http://schemas.openxmlformats.org/officeDocument/2006/relationships/image" Target="../media/image2.jpeg"/><Relationship Id="rId7" Type="http://schemas.openxmlformats.org/officeDocument/2006/relationships/image" Target="../media/image109.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jpeg"/><Relationship Id="rId7" Type="http://schemas.openxmlformats.org/officeDocument/2006/relationships/image" Target="../media/image22.png"/><Relationship Id="rId12"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12.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jpeg"/></Relationships>
</file>

<file path=ppt/slides/_rels/slide2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3.png"/><Relationship Id="rId4" Type="http://schemas.openxmlformats.org/officeDocument/2006/relationships/image" Target="../media/image126.png"/><Relationship Id="rId9"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2.jpeg"/><Relationship Id="rId7" Type="http://schemas.openxmlformats.org/officeDocument/2006/relationships/image" Target="../media/image131.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2.jpeg"/><Relationship Id="rId7" Type="http://schemas.openxmlformats.org/officeDocument/2006/relationships/image" Target="../media/image131.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93.svg"/><Relationship Id="rId13" Type="http://schemas.openxmlformats.org/officeDocument/2006/relationships/image" Target="../media/image96.png"/><Relationship Id="rId18" Type="http://schemas.openxmlformats.org/officeDocument/2006/relationships/image" Target="../media/image35.png"/><Relationship Id="rId3" Type="http://schemas.openxmlformats.org/officeDocument/2006/relationships/image" Target="../media/image2.jpeg"/><Relationship Id="rId7" Type="http://schemas.openxmlformats.org/officeDocument/2006/relationships/image" Target="../media/image92.png"/><Relationship Id="rId12" Type="http://schemas.openxmlformats.org/officeDocument/2006/relationships/image" Target="../media/image95.svg"/><Relationship Id="rId17" Type="http://schemas.openxmlformats.org/officeDocument/2006/relationships/image" Target="../media/image36.png"/><Relationship Id="rId2" Type="http://schemas.openxmlformats.org/officeDocument/2006/relationships/notesSlide" Target="../notesSlides/notesSlide22.xml"/><Relationship Id="rId16" Type="http://schemas.openxmlformats.org/officeDocument/2006/relationships/image" Target="../media/image132.svg"/><Relationship Id="rId1" Type="http://schemas.openxmlformats.org/officeDocument/2006/relationships/slideLayout" Target="../slideLayouts/slideLayout6.xml"/><Relationship Id="rId6" Type="http://schemas.openxmlformats.org/officeDocument/2006/relationships/image" Target="../media/image91.svg"/><Relationship Id="rId11" Type="http://schemas.openxmlformats.org/officeDocument/2006/relationships/image" Target="../media/image94.png"/><Relationship Id="rId5" Type="http://schemas.openxmlformats.org/officeDocument/2006/relationships/image" Target="../media/image90.png"/><Relationship Id="rId15" Type="http://schemas.openxmlformats.org/officeDocument/2006/relationships/image" Target="../media/image131.png"/><Relationship Id="rId10" Type="http://schemas.openxmlformats.org/officeDocument/2006/relationships/image" Target="../media/image89.svg"/><Relationship Id="rId19" Type="http://schemas.openxmlformats.org/officeDocument/2006/relationships/image" Target="../media/image38.png"/><Relationship Id="rId4" Type="http://schemas.openxmlformats.org/officeDocument/2006/relationships/image" Target="../media/image3.png"/><Relationship Id="rId9" Type="http://schemas.openxmlformats.org/officeDocument/2006/relationships/image" Target="../media/image88.png"/><Relationship Id="rId14" Type="http://schemas.openxmlformats.org/officeDocument/2006/relationships/image" Target="../media/image97.svg"/></Relationships>
</file>

<file path=ppt/slides/_rels/slide2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microsoft.com/office/2018/10/relationships/comments" Target="../comments/modernComment_1A65_9DDC2157.xml"/><Relationship Id="rId1" Type="http://schemas.openxmlformats.org/officeDocument/2006/relationships/slideLayout" Target="../slideLayouts/slideLayout96.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4.xml"/><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svg"/><Relationship Id="rId26" Type="http://schemas.openxmlformats.org/officeDocument/2006/relationships/image" Target="../media/image50.jpg"/><Relationship Id="rId39" Type="http://schemas.openxmlformats.org/officeDocument/2006/relationships/image" Target="../media/image63.jpg"/><Relationship Id="rId21" Type="http://schemas.openxmlformats.org/officeDocument/2006/relationships/image" Target="../media/image45.png"/><Relationship Id="rId34" Type="http://schemas.openxmlformats.org/officeDocument/2006/relationships/image" Target="../media/image58.sv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png"/><Relationship Id="rId38" Type="http://schemas.openxmlformats.org/officeDocument/2006/relationships/image" Target="../media/image62.png"/><Relationship Id="rId2" Type="http://schemas.openxmlformats.org/officeDocument/2006/relationships/notesSlide" Target="../notesSlides/notesSlide2.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jpg"/><Relationship Id="rId32" Type="http://schemas.openxmlformats.org/officeDocument/2006/relationships/image" Target="../media/image56.png"/><Relationship Id="rId37" Type="http://schemas.openxmlformats.org/officeDocument/2006/relationships/image" Target="../media/image61.png"/><Relationship Id="rId5" Type="http://schemas.openxmlformats.org/officeDocument/2006/relationships/image" Target="../media/image29.jpg"/><Relationship Id="rId15" Type="http://schemas.openxmlformats.org/officeDocument/2006/relationships/image" Target="../media/image39.png"/><Relationship Id="rId23" Type="http://schemas.openxmlformats.org/officeDocument/2006/relationships/image" Target="../media/image47.png"/><Relationship Id="rId28" Type="http://schemas.openxmlformats.org/officeDocument/2006/relationships/image" Target="../media/image52.jpg"/><Relationship Id="rId36" Type="http://schemas.openxmlformats.org/officeDocument/2006/relationships/image" Target="../media/image60.png"/><Relationship Id="rId10" Type="http://schemas.openxmlformats.org/officeDocument/2006/relationships/image" Target="../media/image34.png"/><Relationship Id="rId19" Type="http://schemas.openxmlformats.org/officeDocument/2006/relationships/image" Target="../media/image43.jpeg"/><Relationship Id="rId31" Type="http://schemas.openxmlformats.org/officeDocument/2006/relationships/image" Target="../media/image55.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jpg"/><Relationship Id="rId27" Type="http://schemas.openxmlformats.org/officeDocument/2006/relationships/image" Target="../media/image51.jpg"/><Relationship Id="rId30" Type="http://schemas.openxmlformats.org/officeDocument/2006/relationships/image" Target="../media/image54.png"/><Relationship Id="rId35" Type="http://schemas.openxmlformats.org/officeDocument/2006/relationships/image" Target="../media/image59.jpg"/><Relationship Id="rId8" Type="http://schemas.openxmlformats.org/officeDocument/2006/relationships/image" Target="../media/image32.jpg"/><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png"/><Relationship Id="rId4" Type="http://schemas.openxmlformats.org/officeDocument/2006/relationships/diagramLayout" Target="../diagrams/layout1.xml"/><Relationship Id="rId9" Type="http://schemas.openxmlformats.org/officeDocument/2006/relationships/image" Target="../media/image2.jpeg"/></Relationships>
</file>

<file path=ppt/slides/_rels/slide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jpeg"/><Relationship Id="rId7"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3.png"/><Relationship Id="rId9" Type="http://schemas.openxmlformats.org/officeDocument/2006/relationships/image" Target="../media/image81.png"/></Relationships>
</file>

<file path=ppt/slides/_rels/slide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2.png"/><Relationship Id="rId7" Type="http://schemas.openxmlformats.org/officeDocument/2006/relationships/image" Target="../media/image8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3.png"/><Relationship Id="rId10" Type="http://schemas.openxmlformats.org/officeDocument/2006/relationships/image" Target="../media/image87.png"/><Relationship Id="rId4" Type="http://schemas.openxmlformats.org/officeDocument/2006/relationships/image" Target="../media/image2.jpeg"/><Relationship Id="rId9"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93.sv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91.sv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svg"/><Relationship Id="rId4" Type="http://schemas.openxmlformats.org/officeDocument/2006/relationships/image" Target="../media/image89.svg"/><Relationship Id="rId9" Type="http://schemas.openxmlformats.org/officeDocument/2006/relationships/image" Target="../media/image94.png"/><Relationship Id="rId14"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jpeg"/><Relationship Id="rId7" Type="http://schemas.openxmlformats.org/officeDocument/2006/relationships/diagramQuickStyle" Target="../diagrams/quickStyle2.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A868A4E-2C06-6328-BB83-904D7FE0B706}"/>
              </a:ext>
            </a:extLst>
          </p:cNvPr>
          <p:cNvSpPr txBox="1">
            <a:spLocks/>
          </p:cNvSpPr>
          <p:nvPr/>
        </p:nvSpPr>
        <p:spPr>
          <a:xfrm>
            <a:off x="5741324" y="2471717"/>
            <a:ext cx="6359236" cy="1914563"/>
          </a:xfrm>
          <a:prstGeom prst="rect">
            <a:avLst/>
          </a:prstGeom>
        </p:spPr>
        <p:txBody>
          <a:bodyPr>
            <a:normAutofit/>
            <a:scene3d>
              <a:camera prst="orthographicFront"/>
              <a:lightRig rig="threePt" dir="t"/>
            </a:scene3d>
            <a:sp3d extrusionH="57150">
              <a:bevelT w="69850" h="38100" prst="cross"/>
            </a:sp3d>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a:gradFill>
                  <a:gsLst>
                    <a:gs pos="0">
                      <a:srgbClr val="250D62"/>
                    </a:gs>
                    <a:gs pos="100000">
                      <a:srgbClr val="2E64CC"/>
                    </a:gs>
                  </a:gsLst>
                  <a:lin ang="17400000" scaled="0"/>
                </a:gradFill>
                <a:latin typeface="Gill Sans MT" panose="020B0502020104020203" pitchFamily="34" charset="0"/>
              </a:rPr>
              <a:t>COMESA DIGITAL RETAIL PAYMENTS PLATFORM</a:t>
            </a:r>
            <a:endParaRPr lang="en-US" sz="5400" dirty="0">
              <a:gradFill>
                <a:gsLst>
                  <a:gs pos="0">
                    <a:srgbClr val="250D62"/>
                  </a:gs>
                  <a:gs pos="100000">
                    <a:srgbClr val="2E64CC"/>
                  </a:gs>
                </a:gsLst>
                <a:lin ang="17400000" scaled="0"/>
              </a:gradFill>
            </a:endParaRPr>
          </a:p>
        </p:txBody>
      </p:sp>
    </p:spTree>
    <p:extLst>
      <p:ext uri="{BB962C8B-B14F-4D97-AF65-F5344CB8AC3E}">
        <p14:creationId xmlns:p14="http://schemas.microsoft.com/office/powerpoint/2010/main" val="3891331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CECDBFB9-EF99-5730-CB90-C4D72C0CC478}"/>
            </a:ext>
          </a:extLst>
        </p:cNvPr>
        <p:cNvGrpSpPr/>
        <p:nvPr/>
      </p:nvGrpSpPr>
      <p:grpSpPr>
        <a:xfrm>
          <a:off x="0" y="0"/>
          <a:ext cx="0" cy="0"/>
          <a:chOff x="0" y="0"/>
          <a:chExt cx="0" cy="0"/>
        </a:xfrm>
      </p:grpSpPr>
      <p:sp>
        <p:nvSpPr>
          <p:cNvPr id="225" name="Google Shape;225;g30a70ccd11f_2_1167">
            <a:extLst>
              <a:ext uri="{FF2B5EF4-FFF2-40B4-BE49-F238E27FC236}">
                <a16:creationId xmlns:a16="http://schemas.microsoft.com/office/drawing/2014/main" id="{4C952466-3402-C801-A739-5A7FCD666FC8}"/>
              </a:ext>
            </a:extLst>
          </p:cNvPr>
          <p:cNvSpPr txBox="1"/>
          <p:nvPr/>
        </p:nvSpPr>
        <p:spPr>
          <a:xfrm>
            <a:off x="1714600" y="291050"/>
            <a:ext cx="8680500" cy="535531"/>
          </a:xfrm>
          <a:prstGeom prst="rect">
            <a:avLst/>
          </a:prstGeom>
          <a:noFill/>
        </p:spPr>
        <p:txBody>
          <a:bodyPr wrap="square">
            <a:spAutoFit/>
          </a:bodyPr>
          <a:lstStyle>
            <a:defPPr>
              <a:defRPr lang="en-ZM"/>
            </a:defPPr>
            <a:lvl1pPr algn="ctr">
              <a:lnSpc>
                <a:spcPct val="90000"/>
              </a:lnSpc>
              <a:spcBef>
                <a:spcPct val="0"/>
              </a:spcBef>
              <a:defRPr sz="3200" b="1">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defRPr>
            </a:lvl1pPr>
          </a:lstStyle>
          <a:p>
            <a:r>
              <a:rPr lang="en-GB" dirty="0">
                <a:sym typeface="Calibri"/>
              </a:rPr>
              <a:t>DRPP Roadmap</a:t>
            </a:r>
          </a:p>
        </p:txBody>
      </p:sp>
      <p:grpSp>
        <p:nvGrpSpPr>
          <p:cNvPr id="5" name="Group 4">
            <a:extLst>
              <a:ext uri="{FF2B5EF4-FFF2-40B4-BE49-F238E27FC236}">
                <a16:creationId xmlns:a16="http://schemas.microsoft.com/office/drawing/2014/main" id="{751D8125-1EE5-5B93-9B68-08C36572398B}"/>
              </a:ext>
            </a:extLst>
          </p:cNvPr>
          <p:cNvGrpSpPr>
            <a:grpSpLocks noChangeAspect="1"/>
          </p:cNvGrpSpPr>
          <p:nvPr/>
        </p:nvGrpSpPr>
        <p:grpSpPr>
          <a:xfrm>
            <a:off x="118780" y="6012570"/>
            <a:ext cx="11938029" cy="769144"/>
            <a:chOff x="165805" y="92797"/>
            <a:chExt cx="11938029" cy="769144"/>
          </a:xfrm>
        </p:grpSpPr>
        <p:pic>
          <p:nvPicPr>
            <p:cNvPr id="6" name="Picture 5">
              <a:extLst>
                <a:ext uri="{FF2B5EF4-FFF2-40B4-BE49-F238E27FC236}">
                  <a16:creationId xmlns:a16="http://schemas.microsoft.com/office/drawing/2014/main" id="{96AF26F4-EB4B-CA4E-5B96-FB5FFD848F8C}"/>
                </a:ext>
              </a:extLst>
            </p:cNvPr>
            <p:cNvPicPr>
              <a:picLocks noChangeAspect="1"/>
            </p:cNvPicPr>
            <p:nvPr/>
          </p:nvPicPr>
          <p:blipFill>
            <a:blip r:embed="rId3" cstate="screen">
              <a:extLst>
                <a:ext uri="{28A0092B-C50C-407E-A947-70E740481C1C}">
                  <a14:useLocalDpi xmlns:a14="http://schemas.microsoft.com/office/drawing/2010/main"/>
                </a:ext>
              </a:extLst>
            </a:blip>
            <a:srcRect t="5728" b="16015"/>
            <a:stretch/>
          </p:blipFill>
          <p:spPr>
            <a:xfrm>
              <a:off x="165805" y="138517"/>
              <a:ext cx="1280223" cy="708269"/>
            </a:xfrm>
            <a:prstGeom prst="rect">
              <a:avLst/>
            </a:prstGeom>
          </p:spPr>
        </p:pic>
        <p:pic>
          <p:nvPicPr>
            <p:cNvPr id="7" name="Picture 6">
              <a:extLst>
                <a:ext uri="{FF2B5EF4-FFF2-40B4-BE49-F238E27FC236}">
                  <a16:creationId xmlns:a16="http://schemas.microsoft.com/office/drawing/2014/main" id="{D1248F42-F138-EC21-8EBB-48958F82B6B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31831" y="92797"/>
              <a:ext cx="772003" cy="769144"/>
            </a:xfrm>
            <a:prstGeom prst="rect">
              <a:avLst/>
            </a:prstGeom>
          </p:spPr>
        </p:pic>
      </p:grpSp>
      <p:grpSp>
        <p:nvGrpSpPr>
          <p:cNvPr id="3" name="Group 2">
            <a:extLst>
              <a:ext uri="{FF2B5EF4-FFF2-40B4-BE49-F238E27FC236}">
                <a16:creationId xmlns:a16="http://schemas.microsoft.com/office/drawing/2014/main" id="{1B67059F-CAF7-7A1D-87F9-13C1CC5DC18C}"/>
              </a:ext>
            </a:extLst>
          </p:cNvPr>
          <p:cNvGrpSpPr>
            <a:grpSpLocks noChangeAspect="1"/>
          </p:cNvGrpSpPr>
          <p:nvPr/>
        </p:nvGrpSpPr>
        <p:grpSpPr>
          <a:xfrm>
            <a:off x="118780" y="6012570"/>
            <a:ext cx="11938029" cy="769144"/>
            <a:chOff x="165805" y="92797"/>
            <a:chExt cx="11938029" cy="769144"/>
          </a:xfrm>
        </p:grpSpPr>
        <p:pic>
          <p:nvPicPr>
            <p:cNvPr id="4" name="Picture 3">
              <a:extLst>
                <a:ext uri="{FF2B5EF4-FFF2-40B4-BE49-F238E27FC236}">
                  <a16:creationId xmlns:a16="http://schemas.microsoft.com/office/drawing/2014/main" id="{5E685EF7-029C-666F-D79E-5EFE6ACE3B5C}"/>
                </a:ext>
              </a:extLst>
            </p:cNvPr>
            <p:cNvPicPr>
              <a:picLocks noChangeAspect="1"/>
            </p:cNvPicPr>
            <p:nvPr/>
          </p:nvPicPr>
          <p:blipFill>
            <a:blip r:embed="rId3" cstate="screen">
              <a:extLst>
                <a:ext uri="{28A0092B-C50C-407E-A947-70E740481C1C}">
                  <a14:useLocalDpi xmlns:a14="http://schemas.microsoft.com/office/drawing/2010/main"/>
                </a:ext>
              </a:extLst>
            </a:blip>
            <a:srcRect t="5728" b="16015"/>
            <a:stretch/>
          </p:blipFill>
          <p:spPr>
            <a:xfrm>
              <a:off x="165805" y="138517"/>
              <a:ext cx="1280223" cy="708269"/>
            </a:xfrm>
            <a:prstGeom prst="rect">
              <a:avLst/>
            </a:prstGeom>
          </p:spPr>
        </p:pic>
        <p:pic>
          <p:nvPicPr>
            <p:cNvPr id="8" name="Picture 7">
              <a:extLst>
                <a:ext uri="{FF2B5EF4-FFF2-40B4-BE49-F238E27FC236}">
                  <a16:creationId xmlns:a16="http://schemas.microsoft.com/office/drawing/2014/main" id="{537F01E3-540F-8467-8343-BB6BB133B26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31831" y="92797"/>
              <a:ext cx="772003" cy="769144"/>
            </a:xfrm>
            <a:prstGeom prst="rect">
              <a:avLst/>
            </a:prstGeom>
          </p:spPr>
        </p:pic>
      </p:grpSp>
      <p:graphicFrame>
        <p:nvGraphicFramePr>
          <p:cNvPr id="9" name="Diagram 8">
            <a:extLst>
              <a:ext uri="{FF2B5EF4-FFF2-40B4-BE49-F238E27FC236}">
                <a16:creationId xmlns:a16="http://schemas.microsoft.com/office/drawing/2014/main" id="{32990B93-5C77-3AFA-C105-2059DC6E2632}"/>
              </a:ext>
            </a:extLst>
          </p:cNvPr>
          <p:cNvGraphicFramePr/>
          <p:nvPr>
            <p:extLst>
              <p:ext uri="{D42A27DB-BD31-4B8C-83A1-F6EECF244321}">
                <p14:modId xmlns:p14="http://schemas.microsoft.com/office/powerpoint/2010/main" val="3385382099"/>
              </p:ext>
            </p:extLst>
          </p:nvPr>
        </p:nvGraphicFramePr>
        <p:xfrm>
          <a:off x="410519" y="1544596"/>
          <a:ext cx="11526108" cy="354908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Arrow: Pentagon 9">
            <a:extLst>
              <a:ext uri="{FF2B5EF4-FFF2-40B4-BE49-F238E27FC236}">
                <a16:creationId xmlns:a16="http://schemas.microsoft.com/office/drawing/2014/main" id="{C1B83228-720F-F451-ADCB-58D81AC0D52C}"/>
              </a:ext>
            </a:extLst>
          </p:cNvPr>
          <p:cNvSpPr/>
          <p:nvPr/>
        </p:nvSpPr>
        <p:spPr>
          <a:xfrm>
            <a:off x="1559170" y="5163483"/>
            <a:ext cx="3751384" cy="1092158"/>
          </a:xfrm>
          <a:prstGeom prst="homePlat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600" b="1" dirty="0"/>
              <a:t>CCCBG Overall Authorisation for Pilot</a:t>
            </a:r>
          </a:p>
          <a:p>
            <a:r>
              <a:rPr lang="en-GB" sz="1600" b="1" dirty="0"/>
              <a:t>Jurisdictional Regulatory Approval</a:t>
            </a:r>
          </a:p>
        </p:txBody>
      </p:sp>
    </p:spTree>
    <p:extLst>
      <p:ext uri="{BB962C8B-B14F-4D97-AF65-F5344CB8AC3E}">
        <p14:creationId xmlns:p14="http://schemas.microsoft.com/office/powerpoint/2010/main" val="3505855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4118839B-F859-FC71-A219-B7DBB6A2D468}"/>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2080F0DD-B825-5BE5-D56D-F8E5C8F6DA43}"/>
              </a:ext>
            </a:extLst>
          </p:cNvPr>
          <p:cNvGrpSpPr>
            <a:grpSpLocks noChangeAspect="1"/>
          </p:cNvGrpSpPr>
          <p:nvPr/>
        </p:nvGrpSpPr>
        <p:grpSpPr>
          <a:xfrm>
            <a:off x="118780" y="6012570"/>
            <a:ext cx="11938029" cy="769144"/>
            <a:chOff x="165805" y="92797"/>
            <a:chExt cx="11938029" cy="769144"/>
          </a:xfrm>
        </p:grpSpPr>
        <p:pic>
          <p:nvPicPr>
            <p:cNvPr id="6" name="Picture 5">
              <a:extLst>
                <a:ext uri="{FF2B5EF4-FFF2-40B4-BE49-F238E27FC236}">
                  <a16:creationId xmlns:a16="http://schemas.microsoft.com/office/drawing/2014/main" id="{71020C09-2B70-E3FD-7CA9-62D65558079F}"/>
                </a:ext>
              </a:extLst>
            </p:cNvPr>
            <p:cNvPicPr>
              <a:picLocks noChangeAspect="1"/>
            </p:cNvPicPr>
            <p:nvPr/>
          </p:nvPicPr>
          <p:blipFill>
            <a:blip r:embed="rId3" cstate="screen">
              <a:extLst>
                <a:ext uri="{28A0092B-C50C-407E-A947-70E740481C1C}">
                  <a14:useLocalDpi xmlns:a14="http://schemas.microsoft.com/office/drawing/2010/main"/>
                </a:ext>
              </a:extLst>
            </a:blip>
            <a:srcRect t="5728" b="16015"/>
            <a:stretch/>
          </p:blipFill>
          <p:spPr>
            <a:xfrm>
              <a:off x="165805" y="138517"/>
              <a:ext cx="1280223" cy="708269"/>
            </a:xfrm>
            <a:prstGeom prst="rect">
              <a:avLst/>
            </a:prstGeom>
          </p:spPr>
        </p:pic>
        <p:pic>
          <p:nvPicPr>
            <p:cNvPr id="7" name="Picture 6">
              <a:extLst>
                <a:ext uri="{FF2B5EF4-FFF2-40B4-BE49-F238E27FC236}">
                  <a16:creationId xmlns:a16="http://schemas.microsoft.com/office/drawing/2014/main" id="{DF9A9176-A46B-FD33-A10A-79C83888A52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31831" y="92797"/>
              <a:ext cx="772003" cy="769144"/>
            </a:xfrm>
            <a:prstGeom prst="rect">
              <a:avLst/>
            </a:prstGeom>
          </p:spPr>
        </p:pic>
      </p:grpSp>
      <p:sp>
        <p:nvSpPr>
          <p:cNvPr id="3" name="TextBox 2">
            <a:extLst>
              <a:ext uri="{FF2B5EF4-FFF2-40B4-BE49-F238E27FC236}">
                <a16:creationId xmlns:a16="http://schemas.microsoft.com/office/drawing/2014/main" id="{F61E10F2-6409-5369-81B0-50D568BBEAD0}"/>
              </a:ext>
            </a:extLst>
          </p:cNvPr>
          <p:cNvSpPr txBox="1"/>
          <p:nvPr/>
        </p:nvSpPr>
        <p:spPr>
          <a:xfrm>
            <a:off x="946150" y="393180"/>
            <a:ext cx="10299700" cy="535531"/>
          </a:xfrm>
          <a:prstGeom prst="rect">
            <a:avLst/>
          </a:prstGeom>
          <a:noFill/>
        </p:spPr>
        <p:txBody>
          <a:bodyPr wrap="square">
            <a:spAutoFit/>
          </a:bodyPr>
          <a:lstStyle/>
          <a:p>
            <a:pPr algn="ctr">
              <a:lnSpc>
                <a:spcPct val="90000"/>
              </a:lnSpc>
              <a:spcBef>
                <a:spcPct val="0"/>
              </a:spcBef>
              <a:defRPr/>
            </a:pPr>
            <a:r>
              <a:rPr lang="en-US"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Mojaloop Platform Enhancements</a:t>
            </a:r>
            <a:endParaRPr lang="en-ZM"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endParaRPr>
          </a:p>
        </p:txBody>
      </p:sp>
      <p:pic>
        <p:nvPicPr>
          <p:cNvPr id="17" name="Picture 16" descr="A blue circle with yellow text&#10;&#10;Description automatically generated">
            <a:extLst>
              <a:ext uri="{FF2B5EF4-FFF2-40B4-BE49-F238E27FC236}">
                <a16:creationId xmlns:a16="http://schemas.microsoft.com/office/drawing/2014/main" id="{DA6782DC-788E-629E-161F-F5D0DFD38D90}"/>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19896" t="3333" r="17812" b="3518"/>
          <a:stretch/>
        </p:blipFill>
        <p:spPr>
          <a:xfrm>
            <a:off x="7446709" y="1798185"/>
            <a:ext cx="4610100" cy="3877727"/>
          </a:xfrm>
          <a:prstGeom prst="rect">
            <a:avLst/>
          </a:prstGeom>
        </p:spPr>
      </p:pic>
      <p:sp>
        <p:nvSpPr>
          <p:cNvPr id="4" name="Content Placeholder 6">
            <a:extLst>
              <a:ext uri="{FF2B5EF4-FFF2-40B4-BE49-F238E27FC236}">
                <a16:creationId xmlns:a16="http://schemas.microsoft.com/office/drawing/2014/main" id="{00A9E1A6-9606-0D17-091E-E6F62B627DD4}"/>
              </a:ext>
            </a:extLst>
          </p:cNvPr>
          <p:cNvSpPr txBox="1">
            <a:spLocks/>
          </p:cNvSpPr>
          <p:nvPr/>
        </p:nvSpPr>
        <p:spPr>
          <a:xfrm>
            <a:off x="118780" y="1437627"/>
            <a:ext cx="7463120" cy="45749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00"/>
              </a:spcAft>
              <a:buNone/>
            </a:pPr>
            <a:r>
              <a:rPr lang="en-GB" sz="1600" b="1" kern="100" dirty="0">
                <a:latin typeface="Calibri (body)"/>
                <a:ea typeface="Aptos" panose="020B0004020202020204" pitchFamily="34" charset="0"/>
                <a:cs typeface="Times New Roman" panose="02020603050405020304" pitchFamily="18" charset="0"/>
              </a:rPr>
              <a:t>The Inter-Scheme, Cross-currency and ISO 20022 workstreams have been implemented:</a:t>
            </a:r>
          </a:p>
          <a:p>
            <a:pPr marL="342900" indent="-342900">
              <a:lnSpc>
                <a:spcPct val="100000"/>
              </a:lnSpc>
              <a:spcAft>
                <a:spcPts val="800"/>
              </a:spcAft>
              <a:buFont typeface="+mj-lt"/>
              <a:buAutoNum type="arabicPeriod"/>
            </a:pPr>
            <a:r>
              <a:rPr lang="en-GB" sz="1600" kern="100" dirty="0">
                <a:latin typeface="Calibri (body)"/>
                <a:ea typeface="Aptos" panose="020B0004020202020204" pitchFamily="34" charset="0"/>
                <a:cs typeface="Times New Roman" panose="02020603050405020304" pitchFamily="18" charset="0"/>
              </a:rPr>
              <a:t>The discovery, agreement and transfer processing flows of the Mojaloop </a:t>
            </a:r>
            <a:r>
              <a:rPr lang="en-GB" sz="1600" i="1" kern="100" dirty="0">
                <a:latin typeface="Calibri (body)"/>
                <a:ea typeface="Aptos" panose="020B0004020202020204" pitchFamily="34" charset="0"/>
                <a:cs typeface="Times New Roman" panose="02020603050405020304" pitchFamily="18" charset="0"/>
              </a:rPr>
              <a:t>core</a:t>
            </a:r>
            <a:r>
              <a:rPr lang="en-GB" sz="1600" kern="100" dirty="0">
                <a:latin typeface="Calibri (body)"/>
                <a:ea typeface="Aptos" panose="020B0004020202020204" pitchFamily="34" charset="0"/>
                <a:cs typeface="Times New Roman" panose="02020603050405020304" pitchFamily="18" charset="0"/>
              </a:rPr>
              <a:t> and </a:t>
            </a:r>
            <a:r>
              <a:rPr lang="en-GB" sz="1600" i="1" kern="100" dirty="0">
                <a:latin typeface="Calibri (body)"/>
                <a:ea typeface="Aptos" panose="020B0004020202020204" pitchFamily="34" charset="0"/>
                <a:cs typeface="Times New Roman" panose="02020603050405020304" pitchFamily="18" charset="0"/>
              </a:rPr>
              <a:t>participation tools</a:t>
            </a:r>
            <a:r>
              <a:rPr lang="en-GB" sz="1600" kern="100" dirty="0">
                <a:latin typeface="Calibri (body)"/>
                <a:ea typeface="Aptos" panose="020B0004020202020204" pitchFamily="34" charset="0"/>
                <a:cs typeface="Times New Roman" panose="02020603050405020304" pitchFamily="18" charset="0"/>
              </a:rPr>
              <a:t> have been updated to support cross-currency liquidity cover, ISO 20022 for IIPS and inter-operability between mojaloop based payment schemes. </a:t>
            </a:r>
          </a:p>
          <a:p>
            <a:pPr marL="342900" indent="-342900">
              <a:lnSpc>
                <a:spcPct val="100000"/>
              </a:lnSpc>
              <a:spcAft>
                <a:spcPts val="800"/>
              </a:spcAft>
              <a:buFont typeface="+mj-lt"/>
              <a:buAutoNum type="arabicPeriod"/>
            </a:pPr>
            <a:r>
              <a:rPr lang="en-GB" sz="1600" kern="100" dirty="0">
                <a:latin typeface="Calibri (body)"/>
                <a:ea typeface="Aptos" panose="020B0004020202020204" pitchFamily="34" charset="0"/>
                <a:cs typeface="Times New Roman" panose="02020603050405020304" pitchFamily="18" charset="0"/>
              </a:rPr>
              <a:t>A Proxy has been delivered that connects participating systems. </a:t>
            </a:r>
          </a:p>
          <a:p>
            <a:pPr marL="342900" indent="-342900">
              <a:lnSpc>
                <a:spcPct val="100000"/>
              </a:lnSpc>
              <a:spcAft>
                <a:spcPts val="800"/>
              </a:spcAft>
              <a:buFont typeface="+mj-lt"/>
              <a:buAutoNum type="arabicPeriod"/>
            </a:pPr>
            <a:r>
              <a:rPr lang="en-GB" sz="1600" kern="100" dirty="0">
                <a:latin typeface="Calibri (body)"/>
                <a:ea typeface="Aptos" panose="020B0004020202020204" pitchFamily="34" charset="0"/>
                <a:cs typeface="Times New Roman" panose="02020603050405020304" pitchFamily="18" charset="0"/>
              </a:rPr>
              <a:t>Quality assurance was extended to cover the new functionality, including inter-scheme scenarios.</a:t>
            </a:r>
          </a:p>
          <a:p>
            <a:pPr marL="342900" indent="-342900">
              <a:lnSpc>
                <a:spcPct val="100000"/>
              </a:lnSpc>
              <a:spcAft>
                <a:spcPts val="800"/>
              </a:spcAft>
              <a:buFont typeface="+mj-lt"/>
              <a:buAutoNum type="arabicPeriod"/>
            </a:pPr>
            <a:r>
              <a:rPr lang="en-GB" sz="1600" kern="100" dirty="0">
                <a:latin typeface="Calibri (body)"/>
                <a:ea typeface="Aptos" panose="020B0004020202020204" pitchFamily="34" charset="0"/>
                <a:cs typeface="Times New Roman" panose="02020603050405020304" pitchFamily="18" charset="0"/>
              </a:rPr>
              <a:t>Financial portal reports have been updated to show the forex transaction, updating the UX is WIP.</a:t>
            </a:r>
          </a:p>
          <a:p>
            <a:pPr marL="342900" indent="-342900">
              <a:lnSpc>
                <a:spcPct val="100000"/>
              </a:lnSpc>
              <a:spcAft>
                <a:spcPts val="800"/>
              </a:spcAft>
              <a:buFont typeface="+mj-lt"/>
              <a:buAutoNum type="arabicPeriod"/>
            </a:pPr>
            <a:r>
              <a:rPr lang="en-GB" sz="1600" kern="100" dirty="0">
                <a:latin typeface="Calibri (body)"/>
                <a:ea typeface="Aptos" panose="020B0004020202020204" pitchFamily="34" charset="0"/>
                <a:cs typeface="Times New Roman" panose="02020603050405020304" pitchFamily="18" charset="0"/>
              </a:rPr>
              <a:t>Audit data is available for consumption by external consumers such as FRMS or 3</a:t>
            </a:r>
            <a:r>
              <a:rPr lang="en-GB" sz="1600" kern="100" baseline="30000" dirty="0">
                <a:latin typeface="Calibri (body)"/>
                <a:ea typeface="Aptos" panose="020B0004020202020204" pitchFamily="34" charset="0"/>
                <a:cs typeface="Times New Roman" panose="02020603050405020304" pitchFamily="18" charset="0"/>
              </a:rPr>
              <a:t>rd</a:t>
            </a:r>
            <a:r>
              <a:rPr lang="en-GB" sz="1600" kern="100" dirty="0">
                <a:latin typeface="Calibri (body)"/>
                <a:ea typeface="Aptos" panose="020B0004020202020204" pitchFamily="34" charset="0"/>
                <a:cs typeface="Times New Roman" panose="02020603050405020304" pitchFamily="18" charset="0"/>
              </a:rPr>
              <a:t> Party Services. </a:t>
            </a:r>
          </a:p>
        </p:txBody>
      </p:sp>
    </p:spTree>
    <p:extLst>
      <p:ext uri="{BB962C8B-B14F-4D97-AF65-F5344CB8AC3E}">
        <p14:creationId xmlns:p14="http://schemas.microsoft.com/office/powerpoint/2010/main" val="1072992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00939EBE-B0AF-9BD5-3877-BA9C4F53B120}"/>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062C462A-F755-4BB0-EABB-08AA88CEFB43}"/>
              </a:ext>
            </a:extLst>
          </p:cNvPr>
          <p:cNvGrpSpPr>
            <a:grpSpLocks noChangeAspect="1"/>
          </p:cNvGrpSpPr>
          <p:nvPr/>
        </p:nvGrpSpPr>
        <p:grpSpPr>
          <a:xfrm>
            <a:off x="118780" y="6012570"/>
            <a:ext cx="11938029" cy="769144"/>
            <a:chOff x="165805" y="92797"/>
            <a:chExt cx="11938029" cy="769144"/>
          </a:xfrm>
        </p:grpSpPr>
        <p:pic>
          <p:nvPicPr>
            <p:cNvPr id="6" name="Picture 5">
              <a:extLst>
                <a:ext uri="{FF2B5EF4-FFF2-40B4-BE49-F238E27FC236}">
                  <a16:creationId xmlns:a16="http://schemas.microsoft.com/office/drawing/2014/main" id="{9390541D-F5B7-658D-A834-ADEB4FC3F517}"/>
                </a:ext>
              </a:extLst>
            </p:cNvPr>
            <p:cNvPicPr>
              <a:picLocks noChangeAspect="1"/>
            </p:cNvPicPr>
            <p:nvPr/>
          </p:nvPicPr>
          <p:blipFill>
            <a:blip r:embed="rId3" cstate="screen">
              <a:extLst>
                <a:ext uri="{28A0092B-C50C-407E-A947-70E740481C1C}">
                  <a14:useLocalDpi xmlns:a14="http://schemas.microsoft.com/office/drawing/2010/main"/>
                </a:ext>
              </a:extLst>
            </a:blip>
            <a:srcRect t="5728" b="16015"/>
            <a:stretch/>
          </p:blipFill>
          <p:spPr>
            <a:xfrm>
              <a:off x="165805" y="138517"/>
              <a:ext cx="1280223" cy="708269"/>
            </a:xfrm>
            <a:prstGeom prst="rect">
              <a:avLst/>
            </a:prstGeom>
          </p:spPr>
        </p:pic>
        <p:pic>
          <p:nvPicPr>
            <p:cNvPr id="7" name="Picture 6">
              <a:extLst>
                <a:ext uri="{FF2B5EF4-FFF2-40B4-BE49-F238E27FC236}">
                  <a16:creationId xmlns:a16="http://schemas.microsoft.com/office/drawing/2014/main" id="{54D7FC23-D8B4-6A34-D5D5-44B0D519C1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31831" y="92797"/>
              <a:ext cx="772003" cy="769144"/>
            </a:xfrm>
            <a:prstGeom prst="rect">
              <a:avLst/>
            </a:prstGeom>
          </p:spPr>
        </p:pic>
      </p:grpSp>
      <p:graphicFrame>
        <p:nvGraphicFramePr>
          <p:cNvPr id="2" name="Content Placeholder 6">
            <a:extLst>
              <a:ext uri="{FF2B5EF4-FFF2-40B4-BE49-F238E27FC236}">
                <a16:creationId xmlns:a16="http://schemas.microsoft.com/office/drawing/2014/main" id="{BCE7E3A5-2B5F-A1EE-B70E-AECD61354F32}"/>
              </a:ext>
            </a:extLst>
          </p:cNvPr>
          <p:cNvGraphicFramePr>
            <a:graphicFrameLocks/>
          </p:cNvGraphicFramePr>
          <p:nvPr>
            <p:extLst>
              <p:ext uri="{D42A27DB-BD31-4B8C-83A1-F6EECF244321}">
                <p14:modId xmlns:p14="http://schemas.microsoft.com/office/powerpoint/2010/main" val="1980725424"/>
              </p:ext>
            </p:extLst>
          </p:nvPr>
        </p:nvGraphicFramePr>
        <p:xfrm>
          <a:off x="769206" y="88231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TextBox 7">
            <a:extLst>
              <a:ext uri="{FF2B5EF4-FFF2-40B4-BE49-F238E27FC236}">
                <a16:creationId xmlns:a16="http://schemas.microsoft.com/office/drawing/2014/main" id="{E091AF11-32EA-B370-8690-983B1DE7F2F0}"/>
              </a:ext>
            </a:extLst>
          </p:cNvPr>
          <p:cNvSpPr txBox="1"/>
          <p:nvPr/>
        </p:nvSpPr>
        <p:spPr>
          <a:xfrm>
            <a:off x="1098550" y="545580"/>
            <a:ext cx="10299700" cy="535531"/>
          </a:xfrm>
          <a:prstGeom prst="rect">
            <a:avLst/>
          </a:prstGeom>
          <a:noFill/>
        </p:spPr>
        <p:txBody>
          <a:bodyPr wrap="square">
            <a:spAutoFit/>
          </a:bodyPr>
          <a:lstStyle/>
          <a:p>
            <a:pPr algn="ctr">
              <a:lnSpc>
                <a:spcPct val="90000"/>
              </a:lnSpc>
              <a:spcBef>
                <a:spcPct val="0"/>
              </a:spcBef>
              <a:defRPr/>
            </a:pPr>
            <a:r>
              <a:rPr lang="en-US"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Mojaloop Operational Enhancements</a:t>
            </a:r>
            <a:endParaRPr lang="en-ZM"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endParaRPr>
          </a:p>
        </p:txBody>
      </p:sp>
      <p:sp>
        <p:nvSpPr>
          <p:cNvPr id="3" name="TextBox 2">
            <a:extLst>
              <a:ext uri="{FF2B5EF4-FFF2-40B4-BE49-F238E27FC236}">
                <a16:creationId xmlns:a16="http://schemas.microsoft.com/office/drawing/2014/main" id="{6C36077C-00B0-DDF3-5F2F-C9B7A9F12833}"/>
              </a:ext>
            </a:extLst>
          </p:cNvPr>
          <p:cNvSpPr txBox="1"/>
          <p:nvPr/>
        </p:nvSpPr>
        <p:spPr>
          <a:xfrm>
            <a:off x="1716968" y="6312420"/>
            <a:ext cx="2618794" cy="369332"/>
          </a:xfrm>
          <a:prstGeom prst="rect">
            <a:avLst/>
          </a:prstGeom>
          <a:noFill/>
        </p:spPr>
        <p:txBody>
          <a:bodyPr wrap="none" rtlCol="0">
            <a:spAutoFit/>
          </a:bodyPr>
          <a:lstStyle/>
          <a:p>
            <a:r>
              <a:rPr lang="en-GB" dirty="0"/>
              <a:t>Video 01 - Control </a:t>
            </a:r>
            <a:r>
              <a:rPr lang="en-GB" dirty="0" err="1"/>
              <a:t>Center</a:t>
            </a:r>
            <a:r>
              <a:rPr lang="en-GB" dirty="0"/>
              <a:t> </a:t>
            </a:r>
          </a:p>
        </p:txBody>
      </p:sp>
    </p:spTree>
    <p:extLst>
      <p:ext uri="{BB962C8B-B14F-4D97-AF65-F5344CB8AC3E}">
        <p14:creationId xmlns:p14="http://schemas.microsoft.com/office/powerpoint/2010/main" val="833623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2FC434A1-96A4-A9B3-D79A-6E8B2D5EAB01}"/>
            </a:ext>
          </a:extLst>
        </p:cNvPr>
        <p:cNvGrpSpPr/>
        <p:nvPr/>
      </p:nvGrpSpPr>
      <p:grpSpPr>
        <a:xfrm>
          <a:off x="0" y="0"/>
          <a:ext cx="0" cy="0"/>
          <a:chOff x="0" y="0"/>
          <a:chExt cx="0" cy="0"/>
        </a:xfrm>
      </p:grpSpPr>
      <p:sp>
        <p:nvSpPr>
          <p:cNvPr id="3" name="Content Placeholder 6">
            <a:extLst>
              <a:ext uri="{FF2B5EF4-FFF2-40B4-BE49-F238E27FC236}">
                <a16:creationId xmlns:a16="http://schemas.microsoft.com/office/drawing/2014/main" id="{415F8CB1-5ED5-4AFA-1E6F-B4520DECAD62}"/>
              </a:ext>
            </a:extLst>
          </p:cNvPr>
          <p:cNvSpPr txBox="1">
            <a:spLocks/>
          </p:cNvSpPr>
          <p:nvPr/>
        </p:nvSpPr>
        <p:spPr>
          <a:xfrm>
            <a:off x="768350" y="147475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15000"/>
              </a:lnSpc>
              <a:spcAft>
                <a:spcPts val="800"/>
              </a:spcAft>
              <a:buFont typeface="+mj-lt"/>
              <a:buAutoNum type="arabicPeriod"/>
            </a:pPr>
            <a:r>
              <a:rPr lang="en-GB" sz="1800" kern="100">
                <a:latin typeface="Aptos" panose="020B0004020202020204" pitchFamily="34" charset="0"/>
                <a:ea typeface="Aptos" panose="020B0004020202020204" pitchFamily="34" charset="0"/>
                <a:cs typeface="Times New Roman" panose="02020603050405020304" pitchFamily="18" charset="0"/>
              </a:rPr>
              <a:t>The demonstration takes place in the </a:t>
            </a:r>
            <a:r>
              <a:rPr lang="en-GB" sz="1800" b="1" i="1" kern="100">
                <a:latin typeface="Aptos" panose="020B0004020202020204" pitchFamily="34" charset="0"/>
                <a:ea typeface="Aptos" panose="020B0004020202020204" pitchFamily="34" charset="0"/>
                <a:cs typeface="Times New Roman" panose="02020603050405020304" pitchFamily="18" charset="0"/>
              </a:rPr>
              <a:t>COMESA DRPP staging environment</a:t>
            </a:r>
            <a:r>
              <a:rPr lang="en-GB" sz="1800" kern="100">
                <a:latin typeface="Aptos" panose="020B0004020202020204" pitchFamily="34" charset="0"/>
                <a:ea typeface="Aptos" panose="020B0004020202020204" pitchFamily="34" charset="0"/>
                <a:cs typeface="Times New Roman" panose="02020603050405020304" pitchFamily="18" charset="0"/>
              </a:rPr>
              <a:t>. It is managed via the Control Center v2 hosted in AWS, the Dev and Staging Environments it manages are deployed in the INFITX on-premise Mojaloop Lab. </a:t>
            </a:r>
          </a:p>
          <a:p>
            <a:pPr marL="342900" indent="-342900">
              <a:lnSpc>
                <a:spcPct val="115000"/>
              </a:lnSpc>
              <a:spcAft>
                <a:spcPts val="800"/>
              </a:spcAft>
              <a:buFont typeface="+mj-lt"/>
              <a:buAutoNum type="arabicPeriod"/>
            </a:pPr>
            <a:r>
              <a:rPr lang="en-GB" sz="1800" kern="100">
                <a:latin typeface="Aptos" panose="020B0004020202020204" pitchFamily="34" charset="0"/>
                <a:ea typeface="Aptos" panose="020B0004020202020204" pitchFamily="34" charset="0"/>
                <a:cs typeface="Times New Roman" panose="02020603050405020304" pitchFamily="18" charset="0"/>
              </a:rPr>
              <a:t>This environment contains two emulated national IIPS representing Zambia and Malawi connected via proxies to the Region DRPP Hub. </a:t>
            </a:r>
          </a:p>
          <a:p>
            <a:pPr marL="342900" indent="-342900">
              <a:lnSpc>
                <a:spcPct val="115000"/>
              </a:lnSpc>
              <a:spcAft>
                <a:spcPts val="800"/>
              </a:spcAft>
              <a:buFont typeface="+mj-lt"/>
              <a:buAutoNum type="arabicPeriod"/>
            </a:pPr>
            <a:r>
              <a:rPr lang="en-GB" sz="1800" kern="100">
                <a:latin typeface="Aptos" panose="020B0004020202020204" pitchFamily="34" charset="0"/>
                <a:ea typeface="Aptos" panose="020B0004020202020204" pitchFamily="34" charset="0"/>
                <a:cs typeface="Times New Roman" panose="02020603050405020304" pitchFamily="18" charset="0"/>
              </a:rPr>
              <a:t>In anticipation of the regulatory approval, the early adopters are supported through simulation or their Open API staging system.  </a:t>
            </a:r>
          </a:p>
          <a:p>
            <a:pPr marL="342900" indent="-342900">
              <a:lnSpc>
                <a:spcPct val="115000"/>
              </a:lnSpc>
              <a:spcAft>
                <a:spcPts val="800"/>
              </a:spcAft>
              <a:buFont typeface="+mj-lt"/>
              <a:buAutoNum type="arabicPeriod"/>
            </a:pPr>
            <a:r>
              <a:rPr lang="en-GB" sz="1800" kern="100">
                <a:latin typeface="Aptos" panose="020B0004020202020204" pitchFamily="34" charset="0"/>
                <a:ea typeface="Aptos" panose="020B0004020202020204" pitchFamily="34" charset="0"/>
                <a:cs typeface="Times New Roman" panose="02020603050405020304" pitchFamily="18" charset="0"/>
              </a:rPr>
              <a:t>Airtel in Zambia and the National Bank of Malawi are connected to their respective e-N-IIPS via the enhanced participation tools. A Forex provider, candidate FDH is simulated supporting this corridor connected to the Hub. ISO 20022 for IIPS is used end-to-end.  </a:t>
            </a:r>
          </a:p>
          <a:p>
            <a:endParaRPr lang="en-GB" dirty="0"/>
          </a:p>
        </p:txBody>
      </p:sp>
      <p:sp>
        <p:nvSpPr>
          <p:cNvPr id="4" name="TextBox 3">
            <a:extLst>
              <a:ext uri="{FF2B5EF4-FFF2-40B4-BE49-F238E27FC236}">
                <a16:creationId xmlns:a16="http://schemas.microsoft.com/office/drawing/2014/main" id="{D9704E68-5BDF-DD73-86E1-E229E14286B3}"/>
              </a:ext>
            </a:extLst>
          </p:cNvPr>
          <p:cNvSpPr txBox="1"/>
          <p:nvPr/>
        </p:nvSpPr>
        <p:spPr>
          <a:xfrm>
            <a:off x="946150" y="393180"/>
            <a:ext cx="10299700" cy="535531"/>
          </a:xfrm>
          <a:prstGeom prst="rect">
            <a:avLst/>
          </a:prstGeom>
          <a:noFill/>
        </p:spPr>
        <p:txBody>
          <a:bodyPr wrap="square">
            <a:spAutoFit/>
          </a:bodyPr>
          <a:lstStyle/>
          <a:p>
            <a:pPr algn="ctr">
              <a:lnSpc>
                <a:spcPct val="90000"/>
              </a:lnSpc>
              <a:spcBef>
                <a:spcPct val="0"/>
              </a:spcBef>
              <a:defRPr/>
            </a:pPr>
            <a:r>
              <a:rPr lang="en-US"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COMESA DRPP Demo</a:t>
            </a:r>
            <a:endParaRPr lang="en-ZM"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endParaRPr>
          </a:p>
        </p:txBody>
      </p:sp>
      <p:grpSp>
        <p:nvGrpSpPr>
          <p:cNvPr id="9" name="Group 8">
            <a:extLst>
              <a:ext uri="{FF2B5EF4-FFF2-40B4-BE49-F238E27FC236}">
                <a16:creationId xmlns:a16="http://schemas.microsoft.com/office/drawing/2014/main" id="{5119CA4E-90CF-5D0D-A1D9-BAEDE52F8DD0}"/>
              </a:ext>
            </a:extLst>
          </p:cNvPr>
          <p:cNvGrpSpPr>
            <a:grpSpLocks noChangeAspect="1"/>
          </p:cNvGrpSpPr>
          <p:nvPr/>
        </p:nvGrpSpPr>
        <p:grpSpPr>
          <a:xfrm>
            <a:off x="118780" y="6012570"/>
            <a:ext cx="11938029" cy="769144"/>
            <a:chOff x="165805" y="92797"/>
            <a:chExt cx="11938029" cy="769144"/>
          </a:xfrm>
        </p:grpSpPr>
        <p:pic>
          <p:nvPicPr>
            <p:cNvPr id="10" name="Picture 9">
              <a:extLst>
                <a:ext uri="{FF2B5EF4-FFF2-40B4-BE49-F238E27FC236}">
                  <a16:creationId xmlns:a16="http://schemas.microsoft.com/office/drawing/2014/main" id="{BB44D9FE-57DF-3A51-A938-3AC7BAF89E76}"/>
                </a:ext>
              </a:extLst>
            </p:cNvPr>
            <p:cNvPicPr>
              <a:picLocks noChangeAspect="1"/>
            </p:cNvPicPr>
            <p:nvPr/>
          </p:nvPicPr>
          <p:blipFill>
            <a:blip r:embed="rId3" cstate="screen">
              <a:extLst>
                <a:ext uri="{28A0092B-C50C-407E-A947-70E740481C1C}">
                  <a14:useLocalDpi xmlns:a14="http://schemas.microsoft.com/office/drawing/2010/main"/>
                </a:ext>
              </a:extLst>
            </a:blip>
            <a:srcRect t="5728" b="16015"/>
            <a:stretch/>
          </p:blipFill>
          <p:spPr>
            <a:xfrm>
              <a:off x="165805" y="138517"/>
              <a:ext cx="1280223" cy="708269"/>
            </a:xfrm>
            <a:prstGeom prst="rect">
              <a:avLst/>
            </a:prstGeom>
          </p:spPr>
        </p:pic>
        <p:pic>
          <p:nvPicPr>
            <p:cNvPr id="11" name="Picture 10">
              <a:extLst>
                <a:ext uri="{FF2B5EF4-FFF2-40B4-BE49-F238E27FC236}">
                  <a16:creationId xmlns:a16="http://schemas.microsoft.com/office/drawing/2014/main" id="{1C0D50E1-F7B6-2C86-0777-0668B2929F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31831" y="92797"/>
              <a:ext cx="772003" cy="769144"/>
            </a:xfrm>
            <a:prstGeom prst="rect">
              <a:avLst/>
            </a:prstGeom>
          </p:spPr>
        </p:pic>
      </p:grpSp>
    </p:spTree>
    <p:extLst>
      <p:ext uri="{BB962C8B-B14F-4D97-AF65-F5344CB8AC3E}">
        <p14:creationId xmlns:p14="http://schemas.microsoft.com/office/powerpoint/2010/main" val="3053369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B5A34BF4-FBA0-4667-C7AE-FF31BB7DA55D}"/>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CC8C4CAD-31C1-5564-56FF-B3925893330F}"/>
              </a:ext>
            </a:extLst>
          </p:cNvPr>
          <p:cNvGrpSpPr>
            <a:grpSpLocks noChangeAspect="1"/>
          </p:cNvGrpSpPr>
          <p:nvPr/>
        </p:nvGrpSpPr>
        <p:grpSpPr>
          <a:xfrm>
            <a:off x="118780" y="6012570"/>
            <a:ext cx="11938029" cy="769144"/>
            <a:chOff x="165805" y="92797"/>
            <a:chExt cx="11938029" cy="769144"/>
          </a:xfrm>
        </p:grpSpPr>
        <p:pic>
          <p:nvPicPr>
            <p:cNvPr id="10" name="Picture 9">
              <a:extLst>
                <a:ext uri="{FF2B5EF4-FFF2-40B4-BE49-F238E27FC236}">
                  <a16:creationId xmlns:a16="http://schemas.microsoft.com/office/drawing/2014/main" id="{9E16E9B3-C883-C535-0CB2-D49F9C892457}"/>
                </a:ext>
              </a:extLst>
            </p:cNvPr>
            <p:cNvPicPr>
              <a:picLocks noChangeAspect="1"/>
            </p:cNvPicPr>
            <p:nvPr/>
          </p:nvPicPr>
          <p:blipFill>
            <a:blip r:embed="rId3" cstate="screen">
              <a:extLst>
                <a:ext uri="{28A0092B-C50C-407E-A947-70E740481C1C}">
                  <a14:useLocalDpi xmlns:a14="http://schemas.microsoft.com/office/drawing/2010/main"/>
                </a:ext>
              </a:extLst>
            </a:blip>
            <a:srcRect t="5728" b="16015"/>
            <a:stretch/>
          </p:blipFill>
          <p:spPr>
            <a:xfrm>
              <a:off x="165805" y="138517"/>
              <a:ext cx="1280223" cy="708269"/>
            </a:xfrm>
            <a:prstGeom prst="rect">
              <a:avLst/>
            </a:prstGeom>
          </p:spPr>
        </p:pic>
        <p:pic>
          <p:nvPicPr>
            <p:cNvPr id="11" name="Picture 10">
              <a:extLst>
                <a:ext uri="{FF2B5EF4-FFF2-40B4-BE49-F238E27FC236}">
                  <a16:creationId xmlns:a16="http://schemas.microsoft.com/office/drawing/2014/main" id="{D2B7B69C-4A5D-8B2D-9EA7-3B8762ED96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31831" y="92797"/>
              <a:ext cx="772003" cy="769144"/>
            </a:xfrm>
            <a:prstGeom prst="rect">
              <a:avLst/>
            </a:prstGeom>
          </p:spPr>
        </p:pic>
      </p:grpSp>
      <p:sp>
        <p:nvSpPr>
          <p:cNvPr id="2" name="TextBox 1">
            <a:extLst>
              <a:ext uri="{FF2B5EF4-FFF2-40B4-BE49-F238E27FC236}">
                <a16:creationId xmlns:a16="http://schemas.microsoft.com/office/drawing/2014/main" id="{10B5E73A-FA61-2494-157F-B4A59C000013}"/>
              </a:ext>
            </a:extLst>
          </p:cNvPr>
          <p:cNvSpPr txBox="1"/>
          <p:nvPr/>
        </p:nvSpPr>
        <p:spPr>
          <a:xfrm>
            <a:off x="946150" y="393180"/>
            <a:ext cx="10299700" cy="535531"/>
          </a:xfrm>
          <a:prstGeom prst="rect">
            <a:avLst/>
          </a:prstGeom>
          <a:noFill/>
        </p:spPr>
        <p:txBody>
          <a:bodyPr wrap="square">
            <a:spAutoFit/>
          </a:bodyPr>
          <a:lstStyle/>
          <a:p>
            <a:pPr algn="ctr">
              <a:lnSpc>
                <a:spcPct val="90000"/>
              </a:lnSpc>
              <a:spcBef>
                <a:spcPct val="0"/>
              </a:spcBef>
              <a:defRPr/>
            </a:pPr>
            <a:r>
              <a:rPr lang="en-US"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DEMO Scenario</a:t>
            </a:r>
            <a:endParaRPr lang="en-ZM"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endParaRPr>
          </a:p>
        </p:txBody>
      </p:sp>
      <p:grpSp>
        <p:nvGrpSpPr>
          <p:cNvPr id="5" name="Group 4">
            <a:extLst>
              <a:ext uri="{FF2B5EF4-FFF2-40B4-BE49-F238E27FC236}">
                <a16:creationId xmlns:a16="http://schemas.microsoft.com/office/drawing/2014/main" id="{EC293BB0-A172-71F6-5926-31B5663F15B6}"/>
              </a:ext>
            </a:extLst>
          </p:cNvPr>
          <p:cNvGrpSpPr>
            <a:grpSpLocks noChangeAspect="1"/>
          </p:cNvGrpSpPr>
          <p:nvPr/>
        </p:nvGrpSpPr>
        <p:grpSpPr>
          <a:xfrm>
            <a:off x="118780" y="6012570"/>
            <a:ext cx="11938029" cy="769144"/>
            <a:chOff x="165805" y="92797"/>
            <a:chExt cx="11938029" cy="769144"/>
          </a:xfrm>
        </p:grpSpPr>
        <p:pic>
          <p:nvPicPr>
            <p:cNvPr id="6" name="Picture 5">
              <a:extLst>
                <a:ext uri="{FF2B5EF4-FFF2-40B4-BE49-F238E27FC236}">
                  <a16:creationId xmlns:a16="http://schemas.microsoft.com/office/drawing/2014/main" id="{D6F2CA99-E86A-5833-F68C-CF66C25CBE25}"/>
                </a:ext>
              </a:extLst>
            </p:cNvPr>
            <p:cNvPicPr>
              <a:picLocks noChangeAspect="1"/>
            </p:cNvPicPr>
            <p:nvPr/>
          </p:nvPicPr>
          <p:blipFill>
            <a:blip r:embed="rId3" cstate="screen">
              <a:extLst>
                <a:ext uri="{28A0092B-C50C-407E-A947-70E740481C1C}">
                  <a14:useLocalDpi xmlns:a14="http://schemas.microsoft.com/office/drawing/2010/main"/>
                </a:ext>
              </a:extLst>
            </a:blip>
            <a:srcRect t="5728" b="16015"/>
            <a:stretch/>
          </p:blipFill>
          <p:spPr>
            <a:xfrm>
              <a:off x="165805" y="138517"/>
              <a:ext cx="1280223" cy="708269"/>
            </a:xfrm>
            <a:prstGeom prst="rect">
              <a:avLst/>
            </a:prstGeom>
          </p:spPr>
        </p:pic>
        <p:pic>
          <p:nvPicPr>
            <p:cNvPr id="7" name="Picture 6">
              <a:extLst>
                <a:ext uri="{FF2B5EF4-FFF2-40B4-BE49-F238E27FC236}">
                  <a16:creationId xmlns:a16="http://schemas.microsoft.com/office/drawing/2014/main" id="{48631AA8-7BBB-94FC-5B6C-D6618925F88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31831" y="92797"/>
              <a:ext cx="772003" cy="769144"/>
            </a:xfrm>
            <a:prstGeom prst="rect">
              <a:avLst/>
            </a:prstGeom>
          </p:spPr>
        </p:pic>
      </p:grpSp>
      <p:grpSp>
        <p:nvGrpSpPr>
          <p:cNvPr id="8" name="Google Shape;445;p39">
            <a:extLst>
              <a:ext uri="{FF2B5EF4-FFF2-40B4-BE49-F238E27FC236}">
                <a16:creationId xmlns:a16="http://schemas.microsoft.com/office/drawing/2014/main" id="{67C52B73-D360-0063-8981-52DE89164B94}"/>
              </a:ext>
            </a:extLst>
          </p:cNvPr>
          <p:cNvGrpSpPr/>
          <p:nvPr/>
        </p:nvGrpSpPr>
        <p:grpSpPr>
          <a:xfrm>
            <a:off x="4702041" y="3029554"/>
            <a:ext cx="3634200" cy="1989300"/>
            <a:chOff x="4726475" y="1156400"/>
            <a:chExt cx="3634200" cy="1989300"/>
          </a:xfrm>
        </p:grpSpPr>
        <p:sp>
          <p:nvSpPr>
            <p:cNvPr id="12" name="Google Shape;446;p39">
              <a:extLst>
                <a:ext uri="{FF2B5EF4-FFF2-40B4-BE49-F238E27FC236}">
                  <a16:creationId xmlns:a16="http://schemas.microsoft.com/office/drawing/2014/main" id="{DF300A64-FFCB-358F-86D1-48D38E05EF4B}"/>
                </a:ext>
              </a:extLst>
            </p:cNvPr>
            <p:cNvSpPr/>
            <p:nvPr/>
          </p:nvSpPr>
          <p:spPr>
            <a:xfrm>
              <a:off x="4726475" y="1156400"/>
              <a:ext cx="3634200" cy="1989300"/>
            </a:xfrm>
            <a:prstGeom prst="flowChartDelay">
              <a:avLst/>
            </a:prstGeom>
            <a:solidFill>
              <a:srgbClr val="00517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3" name="Google Shape;447;p39">
              <a:extLst>
                <a:ext uri="{FF2B5EF4-FFF2-40B4-BE49-F238E27FC236}">
                  <a16:creationId xmlns:a16="http://schemas.microsoft.com/office/drawing/2014/main" id="{AE822C19-B157-5C13-8B46-3ECD6A5A9D22}"/>
                </a:ext>
              </a:extLst>
            </p:cNvPr>
            <p:cNvSpPr txBox="1"/>
            <p:nvPr/>
          </p:nvSpPr>
          <p:spPr>
            <a:xfrm>
              <a:off x="6554525" y="1227975"/>
              <a:ext cx="1367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latin typeface="Roboto"/>
                  <a:ea typeface="Roboto"/>
                  <a:cs typeface="Roboto"/>
                  <a:sym typeface="Roboto"/>
                </a:rPr>
                <a:t>MWK</a:t>
              </a:r>
              <a:endParaRPr sz="1800">
                <a:solidFill>
                  <a:schemeClr val="lt1"/>
                </a:solidFill>
                <a:latin typeface="Roboto"/>
                <a:ea typeface="Roboto"/>
                <a:cs typeface="Roboto"/>
                <a:sym typeface="Roboto"/>
              </a:endParaRPr>
            </a:p>
          </p:txBody>
        </p:sp>
      </p:grpSp>
      <p:grpSp>
        <p:nvGrpSpPr>
          <p:cNvPr id="14" name="Google Shape;448;p39">
            <a:extLst>
              <a:ext uri="{FF2B5EF4-FFF2-40B4-BE49-F238E27FC236}">
                <a16:creationId xmlns:a16="http://schemas.microsoft.com/office/drawing/2014/main" id="{7F5A14B9-2A1F-3C56-C2FF-23DC07518CE9}"/>
              </a:ext>
            </a:extLst>
          </p:cNvPr>
          <p:cNvGrpSpPr/>
          <p:nvPr/>
        </p:nvGrpSpPr>
        <p:grpSpPr>
          <a:xfrm>
            <a:off x="758891" y="3029554"/>
            <a:ext cx="3456000" cy="1989300"/>
            <a:chOff x="783325" y="1156400"/>
            <a:chExt cx="3456000" cy="1989300"/>
          </a:xfrm>
        </p:grpSpPr>
        <p:sp>
          <p:nvSpPr>
            <p:cNvPr id="15" name="Google Shape;449;p39">
              <a:extLst>
                <a:ext uri="{FF2B5EF4-FFF2-40B4-BE49-F238E27FC236}">
                  <a16:creationId xmlns:a16="http://schemas.microsoft.com/office/drawing/2014/main" id="{8A0C74D0-F14B-E785-366B-65A512C681B6}"/>
                </a:ext>
              </a:extLst>
            </p:cNvPr>
            <p:cNvSpPr/>
            <p:nvPr/>
          </p:nvSpPr>
          <p:spPr>
            <a:xfrm rot="10800000">
              <a:off x="783325" y="1156400"/>
              <a:ext cx="3456000" cy="1989300"/>
            </a:xfrm>
            <a:prstGeom prst="flowChartDelay">
              <a:avLst/>
            </a:prstGeom>
            <a:solidFill>
              <a:srgbClr val="1780A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6" name="Google Shape;450;p39">
              <a:extLst>
                <a:ext uri="{FF2B5EF4-FFF2-40B4-BE49-F238E27FC236}">
                  <a16:creationId xmlns:a16="http://schemas.microsoft.com/office/drawing/2014/main" id="{05FF9CF0-2362-41AF-4F8C-08C0C7E43AA1}"/>
                </a:ext>
              </a:extLst>
            </p:cNvPr>
            <p:cNvSpPr txBox="1"/>
            <p:nvPr/>
          </p:nvSpPr>
          <p:spPr>
            <a:xfrm>
              <a:off x="1734000" y="1227975"/>
              <a:ext cx="1367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chemeClr val="lt1"/>
                  </a:solidFill>
                  <a:latin typeface="Roboto"/>
                  <a:ea typeface="Roboto"/>
                  <a:cs typeface="Roboto"/>
                  <a:sym typeface="Roboto"/>
                </a:rPr>
                <a:t>ZMW</a:t>
              </a:r>
              <a:endParaRPr sz="1800" dirty="0">
                <a:solidFill>
                  <a:schemeClr val="lt1"/>
                </a:solidFill>
                <a:latin typeface="Roboto"/>
                <a:ea typeface="Roboto"/>
                <a:cs typeface="Roboto"/>
                <a:sym typeface="Roboto"/>
              </a:endParaRPr>
            </a:p>
          </p:txBody>
        </p:sp>
      </p:grpSp>
      <p:sp>
        <p:nvSpPr>
          <p:cNvPr id="17" name="Google Shape;451;p39">
            <a:extLst>
              <a:ext uri="{FF2B5EF4-FFF2-40B4-BE49-F238E27FC236}">
                <a16:creationId xmlns:a16="http://schemas.microsoft.com/office/drawing/2014/main" id="{C08DB60B-B20E-71D8-5D45-BA3F7E35C81D}"/>
              </a:ext>
            </a:extLst>
          </p:cNvPr>
          <p:cNvSpPr/>
          <p:nvPr/>
        </p:nvSpPr>
        <p:spPr>
          <a:xfrm>
            <a:off x="3612841" y="2645229"/>
            <a:ext cx="1714500" cy="2190000"/>
          </a:xfrm>
          <a:prstGeom prst="rect">
            <a:avLst/>
          </a:prstGeom>
          <a:solidFill>
            <a:srgbClr val="EEEEEE">
              <a:alpha val="46840"/>
            </a:srgbClr>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700" b="1">
                <a:latin typeface="Roboto"/>
                <a:ea typeface="Roboto"/>
                <a:cs typeface="Roboto"/>
                <a:sym typeface="Roboto"/>
              </a:rPr>
              <a:t>DRPP</a:t>
            </a:r>
            <a:endParaRPr sz="1700" b="1">
              <a:latin typeface="Roboto"/>
              <a:ea typeface="Roboto"/>
              <a:cs typeface="Roboto"/>
              <a:sym typeface="Roboto"/>
            </a:endParaRPr>
          </a:p>
        </p:txBody>
      </p:sp>
      <p:sp>
        <p:nvSpPr>
          <p:cNvPr id="18" name="Google Shape;452;p39">
            <a:extLst>
              <a:ext uri="{FF2B5EF4-FFF2-40B4-BE49-F238E27FC236}">
                <a16:creationId xmlns:a16="http://schemas.microsoft.com/office/drawing/2014/main" id="{5E405228-0B26-6B7A-F336-14D2968AA04E}"/>
              </a:ext>
            </a:extLst>
          </p:cNvPr>
          <p:cNvSpPr/>
          <p:nvPr/>
        </p:nvSpPr>
        <p:spPr>
          <a:xfrm>
            <a:off x="3801866" y="3880054"/>
            <a:ext cx="1367100" cy="323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Foreign Exchange Provider</a:t>
            </a:r>
            <a:endParaRPr sz="1000">
              <a:latin typeface="Roboto"/>
              <a:ea typeface="Roboto"/>
              <a:cs typeface="Roboto"/>
              <a:sym typeface="Roboto"/>
            </a:endParaRPr>
          </a:p>
        </p:txBody>
      </p:sp>
      <p:grpSp>
        <p:nvGrpSpPr>
          <p:cNvPr id="19" name="Google Shape;453;p39">
            <a:extLst>
              <a:ext uri="{FF2B5EF4-FFF2-40B4-BE49-F238E27FC236}">
                <a16:creationId xmlns:a16="http://schemas.microsoft.com/office/drawing/2014/main" id="{C8E2F889-09E9-5404-84EF-BC9A009F25B9}"/>
              </a:ext>
            </a:extLst>
          </p:cNvPr>
          <p:cNvGrpSpPr/>
          <p:nvPr/>
        </p:nvGrpSpPr>
        <p:grpSpPr>
          <a:xfrm>
            <a:off x="1624566" y="3169304"/>
            <a:ext cx="5806125" cy="1731287"/>
            <a:chOff x="1649000" y="1296150"/>
            <a:chExt cx="5806125" cy="1731287"/>
          </a:xfrm>
        </p:grpSpPr>
        <p:sp>
          <p:nvSpPr>
            <p:cNvPr id="20" name="Google Shape;454;p39">
              <a:extLst>
                <a:ext uri="{FF2B5EF4-FFF2-40B4-BE49-F238E27FC236}">
                  <a16:creationId xmlns:a16="http://schemas.microsoft.com/office/drawing/2014/main" id="{D17A6ED0-38B9-E68C-8EEE-795919F201CB}"/>
                </a:ext>
              </a:extLst>
            </p:cNvPr>
            <p:cNvSpPr/>
            <p:nvPr/>
          </p:nvSpPr>
          <p:spPr>
            <a:xfrm>
              <a:off x="5568323" y="1347251"/>
              <a:ext cx="986202" cy="1680156"/>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1" name="Google Shape;455;p39">
              <a:extLst>
                <a:ext uri="{FF2B5EF4-FFF2-40B4-BE49-F238E27FC236}">
                  <a16:creationId xmlns:a16="http://schemas.microsoft.com/office/drawing/2014/main" id="{C1A125D3-6130-6625-9F00-3C18E99AFB95}"/>
                </a:ext>
              </a:extLst>
            </p:cNvPr>
            <p:cNvSpPr/>
            <p:nvPr/>
          </p:nvSpPr>
          <p:spPr>
            <a:xfrm>
              <a:off x="1649000" y="1757925"/>
              <a:ext cx="816300" cy="1052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Airtel</a:t>
              </a:r>
              <a:endParaRPr sz="11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FSP</a:t>
              </a:r>
              <a:endParaRPr>
                <a:latin typeface="Roboto"/>
                <a:ea typeface="Roboto"/>
                <a:cs typeface="Roboto"/>
                <a:sym typeface="Roboto"/>
              </a:endParaRPr>
            </a:p>
          </p:txBody>
        </p:sp>
        <p:sp>
          <p:nvSpPr>
            <p:cNvPr id="22" name="Google Shape;456;p39">
              <a:extLst>
                <a:ext uri="{FF2B5EF4-FFF2-40B4-BE49-F238E27FC236}">
                  <a16:creationId xmlns:a16="http://schemas.microsoft.com/office/drawing/2014/main" id="{E8B3FD65-A65C-FEDE-7857-B838254CE62D}"/>
                </a:ext>
              </a:extLst>
            </p:cNvPr>
            <p:cNvSpPr/>
            <p:nvPr/>
          </p:nvSpPr>
          <p:spPr>
            <a:xfrm>
              <a:off x="6554525" y="1850443"/>
              <a:ext cx="900600" cy="864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100" dirty="0">
                  <a:latin typeface="Roboto"/>
                  <a:ea typeface="Roboto"/>
                  <a:cs typeface="Roboto"/>
                  <a:sym typeface="Roboto"/>
                </a:rPr>
                <a:t>NBM</a:t>
              </a:r>
              <a:endParaRPr sz="1100" dirty="0">
                <a:latin typeface="Roboto"/>
                <a:ea typeface="Roboto"/>
                <a:cs typeface="Roboto"/>
                <a:sym typeface="Roboto"/>
              </a:endParaRPr>
            </a:p>
            <a:p>
              <a:pPr marL="0" lvl="0" indent="0" algn="r" rtl="0">
                <a:spcBef>
                  <a:spcPts val="0"/>
                </a:spcBef>
                <a:spcAft>
                  <a:spcPts val="0"/>
                </a:spcAft>
                <a:buNone/>
              </a:pPr>
              <a:r>
                <a:rPr lang="en" sz="1100" dirty="0">
                  <a:latin typeface="Roboto"/>
                  <a:ea typeface="Roboto"/>
                  <a:cs typeface="Roboto"/>
                  <a:sym typeface="Roboto"/>
                </a:rPr>
                <a:t>FSP</a:t>
              </a:r>
              <a:endParaRPr sz="1100" dirty="0">
                <a:latin typeface="Roboto"/>
                <a:ea typeface="Roboto"/>
                <a:cs typeface="Roboto"/>
                <a:sym typeface="Roboto"/>
              </a:endParaRPr>
            </a:p>
          </p:txBody>
        </p:sp>
        <p:sp>
          <p:nvSpPr>
            <p:cNvPr id="23" name="Google Shape;457;p39">
              <a:extLst>
                <a:ext uri="{FF2B5EF4-FFF2-40B4-BE49-F238E27FC236}">
                  <a16:creationId xmlns:a16="http://schemas.microsoft.com/office/drawing/2014/main" id="{FDBCD57D-EB3E-1A9A-8AC4-A2D79B487231}"/>
                </a:ext>
              </a:extLst>
            </p:cNvPr>
            <p:cNvSpPr/>
            <p:nvPr/>
          </p:nvSpPr>
          <p:spPr>
            <a:xfrm>
              <a:off x="2465150" y="1347281"/>
              <a:ext cx="986202" cy="1680156"/>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4" name="Google Shape;458;p39">
              <a:extLst>
                <a:ext uri="{FF2B5EF4-FFF2-40B4-BE49-F238E27FC236}">
                  <a16:creationId xmlns:a16="http://schemas.microsoft.com/office/drawing/2014/main" id="{DDD40EFB-56BD-412A-D343-FDBF2BB62653}"/>
                </a:ext>
              </a:extLst>
            </p:cNvPr>
            <p:cNvSpPr txBox="1"/>
            <p:nvPr/>
          </p:nvSpPr>
          <p:spPr>
            <a:xfrm>
              <a:off x="2543000" y="1296150"/>
              <a:ext cx="8163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900" dirty="0">
                  <a:solidFill>
                    <a:srgbClr val="44546A"/>
                  </a:solidFill>
                  <a:latin typeface="Roboto"/>
                  <a:ea typeface="Roboto"/>
                  <a:cs typeface="Roboto"/>
                  <a:sym typeface="Roboto"/>
                </a:rPr>
                <a:t>Emulated </a:t>
              </a:r>
              <a:endParaRPr sz="900" dirty="0">
                <a:solidFill>
                  <a:srgbClr val="44546A"/>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900" dirty="0">
                  <a:solidFill>
                    <a:srgbClr val="44546A"/>
                  </a:solidFill>
                  <a:latin typeface="Roboto"/>
                  <a:ea typeface="Roboto"/>
                  <a:cs typeface="Roboto"/>
                  <a:sym typeface="Roboto"/>
                </a:rPr>
                <a:t>National</a:t>
              </a:r>
              <a:endParaRPr sz="900" dirty="0">
                <a:solidFill>
                  <a:srgbClr val="44546A"/>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900" dirty="0">
                  <a:solidFill>
                    <a:srgbClr val="44546A"/>
                  </a:solidFill>
                  <a:latin typeface="Roboto"/>
                  <a:ea typeface="Roboto"/>
                  <a:cs typeface="Roboto"/>
                  <a:sym typeface="Roboto"/>
                </a:rPr>
                <a:t>IIPS </a:t>
              </a:r>
              <a:endParaRPr sz="1100" dirty="0">
                <a:solidFill>
                  <a:schemeClr val="dk2"/>
                </a:solidFill>
                <a:latin typeface="Roboto"/>
                <a:ea typeface="Roboto"/>
                <a:cs typeface="Roboto"/>
                <a:sym typeface="Roboto"/>
              </a:endParaRPr>
            </a:p>
          </p:txBody>
        </p:sp>
        <p:sp>
          <p:nvSpPr>
            <p:cNvPr id="25" name="Google Shape;459;p39">
              <a:extLst>
                <a:ext uri="{FF2B5EF4-FFF2-40B4-BE49-F238E27FC236}">
                  <a16:creationId xmlns:a16="http://schemas.microsoft.com/office/drawing/2014/main" id="{2E43CA42-FCC2-7793-D586-858D926C2264}"/>
                </a:ext>
              </a:extLst>
            </p:cNvPr>
            <p:cNvSpPr txBox="1"/>
            <p:nvPr/>
          </p:nvSpPr>
          <p:spPr>
            <a:xfrm>
              <a:off x="5654100" y="1296151"/>
              <a:ext cx="8163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900" dirty="0">
                  <a:solidFill>
                    <a:srgbClr val="44546A"/>
                  </a:solidFill>
                  <a:latin typeface="Roboto"/>
                  <a:ea typeface="Roboto"/>
                  <a:cs typeface="Roboto"/>
                  <a:sym typeface="Roboto"/>
                </a:rPr>
                <a:t>Emulated </a:t>
              </a:r>
              <a:endParaRPr sz="900" dirty="0">
                <a:solidFill>
                  <a:srgbClr val="44546A"/>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900" dirty="0">
                  <a:solidFill>
                    <a:srgbClr val="44546A"/>
                  </a:solidFill>
                  <a:latin typeface="Roboto"/>
                  <a:ea typeface="Roboto"/>
                  <a:cs typeface="Roboto"/>
                  <a:sym typeface="Roboto"/>
                </a:rPr>
                <a:t>National</a:t>
              </a:r>
              <a:endParaRPr sz="900" dirty="0">
                <a:solidFill>
                  <a:srgbClr val="44546A"/>
                </a:solidFill>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sz="900" dirty="0">
                  <a:solidFill>
                    <a:srgbClr val="44546A"/>
                  </a:solidFill>
                  <a:latin typeface="Roboto"/>
                  <a:ea typeface="Roboto"/>
                  <a:cs typeface="Roboto"/>
                  <a:sym typeface="Roboto"/>
                </a:rPr>
                <a:t>IIPS </a:t>
              </a:r>
              <a:endParaRPr sz="1100" dirty="0">
                <a:solidFill>
                  <a:srgbClr val="44546A"/>
                </a:solidFill>
                <a:latin typeface="Roboto"/>
                <a:ea typeface="Roboto"/>
                <a:cs typeface="Roboto"/>
                <a:sym typeface="Roboto"/>
              </a:endParaRPr>
            </a:p>
          </p:txBody>
        </p:sp>
      </p:grpSp>
      <p:grpSp>
        <p:nvGrpSpPr>
          <p:cNvPr id="26" name="Google Shape;460;p39">
            <a:extLst>
              <a:ext uri="{FF2B5EF4-FFF2-40B4-BE49-F238E27FC236}">
                <a16:creationId xmlns:a16="http://schemas.microsoft.com/office/drawing/2014/main" id="{D12CB870-A9B7-8DD6-A433-15AF6D7C0365}"/>
              </a:ext>
            </a:extLst>
          </p:cNvPr>
          <p:cNvGrpSpPr/>
          <p:nvPr/>
        </p:nvGrpSpPr>
        <p:grpSpPr>
          <a:xfrm>
            <a:off x="5445505" y="5486960"/>
            <a:ext cx="6238100" cy="384690"/>
            <a:chOff x="1750225" y="3297375"/>
            <a:chExt cx="6238100" cy="384690"/>
          </a:xfrm>
        </p:grpSpPr>
        <p:sp>
          <p:nvSpPr>
            <p:cNvPr id="27" name="Google Shape;461;p39">
              <a:extLst>
                <a:ext uri="{FF2B5EF4-FFF2-40B4-BE49-F238E27FC236}">
                  <a16:creationId xmlns:a16="http://schemas.microsoft.com/office/drawing/2014/main" id="{D5586378-B834-B6C6-AFC1-A37965F646D5}"/>
                </a:ext>
              </a:extLst>
            </p:cNvPr>
            <p:cNvSpPr/>
            <p:nvPr/>
          </p:nvSpPr>
          <p:spPr>
            <a:xfrm>
              <a:off x="1750225" y="3376413"/>
              <a:ext cx="243000" cy="2268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900" b="1" dirty="0">
                  <a:latin typeface="Roboto"/>
                  <a:ea typeface="Roboto"/>
                  <a:cs typeface="Roboto"/>
                  <a:sym typeface="Roboto"/>
                </a:rPr>
                <a:t>1</a:t>
              </a:r>
              <a:endParaRPr sz="900" b="1" dirty="0">
                <a:latin typeface="Roboto"/>
                <a:ea typeface="Roboto"/>
                <a:cs typeface="Roboto"/>
                <a:sym typeface="Roboto"/>
              </a:endParaRPr>
            </a:p>
          </p:txBody>
        </p:sp>
        <p:sp>
          <p:nvSpPr>
            <p:cNvPr id="28" name="Google Shape;462;p39">
              <a:extLst>
                <a:ext uri="{FF2B5EF4-FFF2-40B4-BE49-F238E27FC236}">
                  <a16:creationId xmlns:a16="http://schemas.microsoft.com/office/drawing/2014/main" id="{66397CB8-7EAE-C24D-EFA1-76DFBF0DE1BE}"/>
                </a:ext>
              </a:extLst>
            </p:cNvPr>
            <p:cNvSpPr txBox="1"/>
            <p:nvPr/>
          </p:nvSpPr>
          <p:spPr>
            <a:xfrm>
              <a:off x="2120325" y="3297375"/>
              <a:ext cx="5868000" cy="3846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dirty="0">
                  <a:latin typeface="Roboto"/>
                  <a:ea typeface="Roboto"/>
                  <a:cs typeface="Roboto"/>
                  <a:sym typeface="Roboto"/>
                </a:rPr>
                <a:t>Discovery</a:t>
              </a:r>
              <a:r>
                <a:rPr lang="en" sz="1300" dirty="0">
                  <a:latin typeface="Roboto"/>
                  <a:ea typeface="Roboto"/>
                  <a:cs typeface="Roboto"/>
                  <a:sym typeface="Roboto"/>
                </a:rPr>
                <a:t> of Beneficiary, confirmation of accounts and currencies </a:t>
              </a:r>
              <a:endParaRPr sz="1300" dirty="0">
                <a:latin typeface="Roboto"/>
                <a:ea typeface="Roboto"/>
                <a:cs typeface="Roboto"/>
                <a:sym typeface="Roboto"/>
              </a:endParaRPr>
            </a:p>
          </p:txBody>
        </p:sp>
      </p:grpSp>
      <p:grpSp>
        <p:nvGrpSpPr>
          <p:cNvPr id="29" name="Google Shape;463;p39">
            <a:extLst>
              <a:ext uri="{FF2B5EF4-FFF2-40B4-BE49-F238E27FC236}">
                <a16:creationId xmlns:a16="http://schemas.microsoft.com/office/drawing/2014/main" id="{FC4ED844-F7CD-25FF-73F8-4A8508BFC58C}"/>
              </a:ext>
            </a:extLst>
          </p:cNvPr>
          <p:cNvGrpSpPr/>
          <p:nvPr/>
        </p:nvGrpSpPr>
        <p:grpSpPr>
          <a:xfrm>
            <a:off x="5445505" y="5715560"/>
            <a:ext cx="5588600" cy="384900"/>
            <a:chOff x="1750225" y="3525975"/>
            <a:chExt cx="5588600" cy="384900"/>
          </a:xfrm>
        </p:grpSpPr>
        <p:sp>
          <p:nvSpPr>
            <p:cNvPr id="30" name="Google Shape;464;p39">
              <a:extLst>
                <a:ext uri="{FF2B5EF4-FFF2-40B4-BE49-F238E27FC236}">
                  <a16:creationId xmlns:a16="http://schemas.microsoft.com/office/drawing/2014/main" id="{56A2BE42-B30B-CD2D-16F6-8DC5A330154E}"/>
                </a:ext>
              </a:extLst>
            </p:cNvPr>
            <p:cNvSpPr/>
            <p:nvPr/>
          </p:nvSpPr>
          <p:spPr>
            <a:xfrm>
              <a:off x="1750225" y="3605025"/>
              <a:ext cx="243000" cy="2268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900" b="1">
                  <a:latin typeface="Roboto"/>
                  <a:ea typeface="Roboto"/>
                  <a:cs typeface="Roboto"/>
                  <a:sym typeface="Roboto"/>
                </a:rPr>
                <a:t>2</a:t>
              </a:r>
              <a:endParaRPr sz="900" b="1">
                <a:latin typeface="Roboto"/>
                <a:ea typeface="Roboto"/>
                <a:cs typeface="Roboto"/>
                <a:sym typeface="Roboto"/>
              </a:endParaRPr>
            </a:p>
          </p:txBody>
        </p:sp>
        <p:sp>
          <p:nvSpPr>
            <p:cNvPr id="31" name="Google Shape;465;p39">
              <a:extLst>
                <a:ext uri="{FF2B5EF4-FFF2-40B4-BE49-F238E27FC236}">
                  <a16:creationId xmlns:a16="http://schemas.microsoft.com/office/drawing/2014/main" id="{7CC65238-178F-271A-8EA7-7E0B5CB5DABE}"/>
                </a:ext>
              </a:extLst>
            </p:cNvPr>
            <p:cNvSpPr txBox="1"/>
            <p:nvPr/>
          </p:nvSpPr>
          <p:spPr>
            <a:xfrm>
              <a:off x="2120325" y="3525975"/>
              <a:ext cx="5218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dirty="0">
                  <a:latin typeface="Roboto"/>
                  <a:ea typeface="Roboto"/>
                  <a:cs typeface="Roboto"/>
                  <a:sym typeface="Roboto"/>
                </a:rPr>
                <a:t>Agreement</a:t>
              </a:r>
              <a:r>
                <a:rPr lang="en" sz="1300" dirty="0">
                  <a:latin typeface="Roboto"/>
                  <a:ea typeface="Roboto"/>
                  <a:cs typeface="Roboto"/>
                  <a:sym typeface="Roboto"/>
                </a:rPr>
                <a:t> of conversion terms with Foreign Exchange Provider</a:t>
              </a:r>
              <a:endParaRPr sz="1300" dirty="0">
                <a:latin typeface="Roboto"/>
                <a:ea typeface="Roboto"/>
                <a:cs typeface="Roboto"/>
                <a:sym typeface="Roboto"/>
              </a:endParaRPr>
            </a:p>
          </p:txBody>
        </p:sp>
      </p:grpSp>
      <p:grpSp>
        <p:nvGrpSpPr>
          <p:cNvPr id="32" name="Google Shape;466;p39">
            <a:extLst>
              <a:ext uri="{FF2B5EF4-FFF2-40B4-BE49-F238E27FC236}">
                <a16:creationId xmlns:a16="http://schemas.microsoft.com/office/drawing/2014/main" id="{B77BEBB7-85DD-A46D-BE51-C84D54748354}"/>
              </a:ext>
            </a:extLst>
          </p:cNvPr>
          <p:cNvGrpSpPr/>
          <p:nvPr/>
        </p:nvGrpSpPr>
        <p:grpSpPr>
          <a:xfrm>
            <a:off x="5445496" y="5944160"/>
            <a:ext cx="5598231" cy="384900"/>
            <a:chOff x="1750217" y="3754575"/>
            <a:chExt cx="5456359" cy="384900"/>
          </a:xfrm>
        </p:grpSpPr>
        <p:sp>
          <p:nvSpPr>
            <p:cNvPr id="33" name="Google Shape;467;p39">
              <a:extLst>
                <a:ext uri="{FF2B5EF4-FFF2-40B4-BE49-F238E27FC236}">
                  <a16:creationId xmlns:a16="http://schemas.microsoft.com/office/drawing/2014/main" id="{4ABB112A-08FC-DBE6-6DB1-4779E5E6187F}"/>
                </a:ext>
              </a:extLst>
            </p:cNvPr>
            <p:cNvSpPr/>
            <p:nvPr/>
          </p:nvSpPr>
          <p:spPr>
            <a:xfrm>
              <a:off x="1750217" y="3833625"/>
              <a:ext cx="243000" cy="2268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900" b="1">
                  <a:latin typeface="Roboto"/>
                  <a:ea typeface="Roboto"/>
                  <a:cs typeface="Roboto"/>
                  <a:sym typeface="Roboto"/>
                </a:rPr>
                <a:t>3</a:t>
              </a:r>
              <a:endParaRPr sz="900" b="1">
                <a:latin typeface="Roboto"/>
                <a:ea typeface="Roboto"/>
                <a:cs typeface="Roboto"/>
                <a:sym typeface="Roboto"/>
              </a:endParaRPr>
            </a:p>
          </p:txBody>
        </p:sp>
        <p:sp>
          <p:nvSpPr>
            <p:cNvPr id="34" name="Google Shape;468;p39">
              <a:extLst>
                <a:ext uri="{FF2B5EF4-FFF2-40B4-BE49-F238E27FC236}">
                  <a16:creationId xmlns:a16="http://schemas.microsoft.com/office/drawing/2014/main" id="{4E13FFC2-D51A-0D2F-BE72-87868AD0B503}"/>
                </a:ext>
              </a:extLst>
            </p:cNvPr>
            <p:cNvSpPr txBox="1"/>
            <p:nvPr/>
          </p:nvSpPr>
          <p:spPr>
            <a:xfrm>
              <a:off x="2120325" y="3754575"/>
              <a:ext cx="5086251"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i="1" dirty="0">
                  <a:latin typeface="Roboto"/>
                  <a:ea typeface="Roboto"/>
                  <a:cs typeface="Roboto"/>
                  <a:sym typeface="Roboto"/>
                </a:rPr>
                <a:t>Agreement</a:t>
              </a:r>
              <a:r>
                <a:rPr lang="en" sz="1300" dirty="0">
                  <a:latin typeface="Roboto"/>
                  <a:ea typeface="Roboto"/>
                  <a:cs typeface="Roboto"/>
                  <a:sym typeface="Roboto"/>
                </a:rPr>
                <a:t> of transfer terms with Creditor Financial Service Provider</a:t>
              </a:r>
              <a:endParaRPr sz="1300" dirty="0">
                <a:latin typeface="Roboto"/>
                <a:ea typeface="Roboto"/>
                <a:cs typeface="Roboto"/>
                <a:sym typeface="Roboto"/>
              </a:endParaRPr>
            </a:p>
          </p:txBody>
        </p:sp>
      </p:grpSp>
      <p:grpSp>
        <p:nvGrpSpPr>
          <p:cNvPr id="35" name="Google Shape;469;p39">
            <a:extLst>
              <a:ext uri="{FF2B5EF4-FFF2-40B4-BE49-F238E27FC236}">
                <a16:creationId xmlns:a16="http://schemas.microsoft.com/office/drawing/2014/main" id="{ADF936AE-1680-22D1-7721-92CA69345CB6}"/>
              </a:ext>
            </a:extLst>
          </p:cNvPr>
          <p:cNvGrpSpPr/>
          <p:nvPr/>
        </p:nvGrpSpPr>
        <p:grpSpPr>
          <a:xfrm>
            <a:off x="5445498" y="6172760"/>
            <a:ext cx="5588607" cy="384690"/>
            <a:chOff x="1750218" y="3983175"/>
            <a:chExt cx="5588607" cy="384690"/>
          </a:xfrm>
        </p:grpSpPr>
        <p:sp>
          <p:nvSpPr>
            <p:cNvPr id="36" name="Google Shape;470;p39">
              <a:extLst>
                <a:ext uri="{FF2B5EF4-FFF2-40B4-BE49-F238E27FC236}">
                  <a16:creationId xmlns:a16="http://schemas.microsoft.com/office/drawing/2014/main" id="{83E6D431-E38B-DCE6-3FA7-6C7CA9902AC3}"/>
                </a:ext>
              </a:extLst>
            </p:cNvPr>
            <p:cNvSpPr/>
            <p:nvPr/>
          </p:nvSpPr>
          <p:spPr>
            <a:xfrm>
              <a:off x="1750218" y="4062225"/>
              <a:ext cx="243000" cy="2268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900" b="1">
                  <a:latin typeface="Roboto"/>
                  <a:ea typeface="Roboto"/>
                  <a:cs typeface="Roboto"/>
                  <a:sym typeface="Roboto"/>
                </a:rPr>
                <a:t>4</a:t>
              </a:r>
              <a:endParaRPr sz="900" b="1">
                <a:latin typeface="Roboto"/>
                <a:ea typeface="Roboto"/>
                <a:cs typeface="Roboto"/>
                <a:sym typeface="Roboto"/>
              </a:endParaRPr>
            </a:p>
          </p:txBody>
        </p:sp>
        <p:sp>
          <p:nvSpPr>
            <p:cNvPr id="37" name="Google Shape;471;p39">
              <a:extLst>
                <a:ext uri="{FF2B5EF4-FFF2-40B4-BE49-F238E27FC236}">
                  <a16:creationId xmlns:a16="http://schemas.microsoft.com/office/drawing/2014/main" id="{AEE372D2-7981-57A5-7FFC-BEF4073156C7}"/>
                </a:ext>
              </a:extLst>
            </p:cNvPr>
            <p:cNvSpPr txBox="1"/>
            <p:nvPr/>
          </p:nvSpPr>
          <p:spPr>
            <a:xfrm>
              <a:off x="2120325" y="3983175"/>
              <a:ext cx="5218500" cy="3846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dirty="0">
                  <a:latin typeface="Roboto"/>
                  <a:ea typeface="Roboto"/>
                  <a:cs typeface="Roboto"/>
                  <a:sym typeface="Roboto"/>
                </a:rPr>
                <a:t>On consent from the Payer, </a:t>
              </a:r>
              <a:r>
                <a:rPr lang="en" sz="1300" i="1" dirty="0">
                  <a:latin typeface="Roboto"/>
                  <a:ea typeface="Roboto"/>
                  <a:cs typeface="Roboto"/>
                  <a:sym typeface="Roboto"/>
                </a:rPr>
                <a:t>Transfer</a:t>
              </a:r>
              <a:r>
                <a:rPr lang="en" sz="1300" dirty="0">
                  <a:latin typeface="Roboto"/>
                  <a:ea typeface="Roboto"/>
                  <a:cs typeface="Roboto"/>
                  <a:sym typeface="Roboto"/>
                </a:rPr>
                <a:t> &amp; Clear</a:t>
              </a:r>
              <a:endParaRPr sz="1300" dirty="0">
                <a:latin typeface="Roboto"/>
                <a:ea typeface="Roboto"/>
                <a:cs typeface="Roboto"/>
                <a:sym typeface="Roboto"/>
              </a:endParaRPr>
            </a:p>
          </p:txBody>
        </p:sp>
      </p:grpSp>
      <p:sp>
        <p:nvSpPr>
          <p:cNvPr id="38" name="Google Shape;473;p39">
            <a:extLst>
              <a:ext uri="{FF2B5EF4-FFF2-40B4-BE49-F238E27FC236}">
                <a16:creationId xmlns:a16="http://schemas.microsoft.com/office/drawing/2014/main" id="{930F1734-B378-0865-DF96-C942B8BB36A1}"/>
              </a:ext>
            </a:extLst>
          </p:cNvPr>
          <p:cNvSpPr/>
          <p:nvPr/>
        </p:nvSpPr>
        <p:spPr>
          <a:xfrm>
            <a:off x="1555355" y="5578178"/>
            <a:ext cx="3419112" cy="900432"/>
          </a:xfrm>
          <a:prstGeom prst="homePlate">
            <a:avLst>
              <a:gd name="adj" fmla="val 50000"/>
            </a:avLst>
          </a:prstGeom>
          <a:solidFill>
            <a:srgbClr val="04436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solidFill>
                  <a:schemeClr val="lt1"/>
                </a:solidFill>
              </a:rPr>
              <a:t>Inclusive Instant Payment System</a:t>
            </a:r>
            <a:endParaRPr sz="1400" b="1" dirty="0">
              <a:solidFill>
                <a:schemeClr val="lt1"/>
              </a:solidFill>
            </a:endParaRPr>
          </a:p>
          <a:p>
            <a:pPr marL="0" lvl="0" indent="0" algn="ctr" rtl="0">
              <a:spcBef>
                <a:spcPts val="0"/>
              </a:spcBef>
              <a:spcAft>
                <a:spcPts val="0"/>
              </a:spcAft>
              <a:buNone/>
            </a:pPr>
            <a:r>
              <a:rPr lang="en" sz="1000" b="1" dirty="0">
                <a:solidFill>
                  <a:schemeClr val="lt1"/>
                </a:solidFill>
              </a:rPr>
              <a:t>Process irrevocable push payments, in less than a minute, at a very low-cost and extremely securely, supporting discovery and agreement phases with a cryptographic lock. </a:t>
            </a:r>
            <a:endParaRPr sz="2000" b="1" dirty="0">
              <a:latin typeface="Roboto"/>
              <a:ea typeface="Roboto"/>
              <a:cs typeface="Roboto"/>
              <a:sym typeface="Roboto"/>
            </a:endParaRPr>
          </a:p>
        </p:txBody>
      </p:sp>
      <p:grpSp>
        <p:nvGrpSpPr>
          <p:cNvPr id="39" name="Google Shape;474;p39">
            <a:extLst>
              <a:ext uri="{FF2B5EF4-FFF2-40B4-BE49-F238E27FC236}">
                <a16:creationId xmlns:a16="http://schemas.microsoft.com/office/drawing/2014/main" id="{F9940EE5-F972-979E-01E2-D2EA855B35A0}"/>
              </a:ext>
            </a:extLst>
          </p:cNvPr>
          <p:cNvGrpSpPr/>
          <p:nvPr/>
        </p:nvGrpSpPr>
        <p:grpSpPr>
          <a:xfrm>
            <a:off x="993352" y="3554254"/>
            <a:ext cx="7032014" cy="964087"/>
            <a:chOff x="1017786" y="1681100"/>
            <a:chExt cx="7032014" cy="964087"/>
          </a:xfrm>
        </p:grpSpPr>
        <p:sp>
          <p:nvSpPr>
            <p:cNvPr id="40" name="Google Shape;475;p39">
              <a:extLst>
                <a:ext uri="{FF2B5EF4-FFF2-40B4-BE49-F238E27FC236}">
                  <a16:creationId xmlns:a16="http://schemas.microsoft.com/office/drawing/2014/main" id="{04C94E45-98AD-FBFE-03B3-44A5DE5588BC}"/>
                </a:ext>
              </a:extLst>
            </p:cNvPr>
            <p:cNvSpPr/>
            <p:nvPr/>
          </p:nvSpPr>
          <p:spPr>
            <a:xfrm>
              <a:off x="1022300" y="1681100"/>
              <a:ext cx="626700" cy="939900"/>
            </a:xfrm>
            <a:prstGeom prst="ellipse">
              <a:avLst/>
            </a:prstGeom>
            <a:solidFill>
              <a:srgbClr val="EEEEEE">
                <a:alpha val="474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41" name="Google Shape;476;p39" title="Vector for free use: 2D Cell Phone">
              <a:extLst>
                <a:ext uri="{FF2B5EF4-FFF2-40B4-BE49-F238E27FC236}">
                  <a16:creationId xmlns:a16="http://schemas.microsoft.com/office/drawing/2014/main" id="{C7542A25-2480-70E9-70B3-AB618CE299A3}"/>
                </a:ext>
              </a:extLst>
            </p:cNvPr>
            <p:cNvPicPr preferRelativeResize="0"/>
            <p:nvPr/>
          </p:nvPicPr>
          <p:blipFill>
            <a:blip r:embed="rId5">
              <a:alphaModFix/>
            </a:blip>
            <a:stretch>
              <a:fillRect/>
            </a:stretch>
          </p:blipFill>
          <p:spPr>
            <a:xfrm>
              <a:off x="1017786" y="1856236"/>
              <a:ext cx="626700" cy="626700"/>
            </a:xfrm>
            <a:prstGeom prst="rect">
              <a:avLst/>
            </a:prstGeom>
            <a:noFill/>
            <a:ln>
              <a:noFill/>
            </a:ln>
          </p:spPr>
        </p:pic>
        <p:sp>
          <p:nvSpPr>
            <p:cNvPr id="42" name="Google Shape;477;p39">
              <a:extLst>
                <a:ext uri="{FF2B5EF4-FFF2-40B4-BE49-F238E27FC236}">
                  <a16:creationId xmlns:a16="http://schemas.microsoft.com/office/drawing/2014/main" id="{DB9091ED-2BCB-4108-1CAF-AB66734EC99C}"/>
                </a:ext>
              </a:extLst>
            </p:cNvPr>
            <p:cNvSpPr/>
            <p:nvPr/>
          </p:nvSpPr>
          <p:spPr>
            <a:xfrm>
              <a:off x="7423100" y="1681100"/>
              <a:ext cx="626700" cy="939900"/>
            </a:xfrm>
            <a:prstGeom prst="ellipse">
              <a:avLst/>
            </a:prstGeom>
            <a:solidFill>
              <a:srgbClr val="EEEEEE">
                <a:alpha val="474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43" name="Google Shape;478;p39" title="Vector for free use: 2D Cell Phone">
              <a:extLst>
                <a:ext uri="{FF2B5EF4-FFF2-40B4-BE49-F238E27FC236}">
                  <a16:creationId xmlns:a16="http://schemas.microsoft.com/office/drawing/2014/main" id="{A09C8894-E735-563F-59E7-62BAE3D7FF36}"/>
                </a:ext>
              </a:extLst>
            </p:cNvPr>
            <p:cNvPicPr preferRelativeResize="0"/>
            <p:nvPr/>
          </p:nvPicPr>
          <p:blipFill>
            <a:blip r:embed="rId5">
              <a:alphaModFix/>
            </a:blip>
            <a:stretch>
              <a:fillRect/>
            </a:stretch>
          </p:blipFill>
          <p:spPr>
            <a:xfrm>
              <a:off x="7418586" y="1856236"/>
              <a:ext cx="626700" cy="626700"/>
            </a:xfrm>
            <a:prstGeom prst="rect">
              <a:avLst/>
            </a:prstGeom>
            <a:noFill/>
            <a:ln>
              <a:noFill/>
            </a:ln>
          </p:spPr>
        </p:pic>
        <p:cxnSp>
          <p:nvCxnSpPr>
            <p:cNvPr id="44" name="Google Shape;479;p39">
              <a:extLst>
                <a:ext uri="{FF2B5EF4-FFF2-40B4-BE49-F238E27FC236}">
                  <a16:creationId xmlns:a16="http://schemas.microsoft.com/office/drawing/2014/main" id="{1BCFD8A7-6974-58A9-B774-CE494E7D752E}"/>
                </a:ext>
              </a:extLst>
            </p:cNvPr>
            <p:cNvCxnSpPr/>
            <p:nvPr/>
          </p:nvCxnSpPr>
          <p:spPr>
            <a:xfrm rot="10800000" flipH="1">
              <a:off x="2236625" y="1925787"/>
              <a:ext cx="4615800" cy="33600"/>
            </a:xfrm>
            <a:prstGeom prst="straightConnector1">
              <a:avLst/>
            </a:prstGeom>
            <a:noFill/>
            <a:ln w="19050" cap="flat" cmpd="sng">
              <a:solidFill>
                <a:schemeClr val="dk2"/>
              </a:solidFill>
              <a:prstDash val="solid"/>
              <a:round/>
              <a:headEnd type="oval" w="med" len="med"/>
              <a:tailEnd type="triangle" w="med" len="med"/>
            </a:ln>
          </p:spPr>
        </p:cxnSp>
        <p:cxnSp>
          <p:nvCxnSpPr>
            <p:cNvPr id="45" name="Google Shape;480;p39">
              <a:extLst>
                <a:ext uri="{FF2B5EF4-FFF2-40B4-BE49-F238E27FC236}">
                  <a16:creationId xmlns:a16="http://schemas.microsoft.com/office/drawing/2014/main" id="{305EDCD3-A9EE-B610-78A1-E0F80F750083}"/>
                </a:ext>
              </a:extLst>
            </p:cNvPr>
            <p:cNvCxnSpPr/>
            <p:nvPr/>
          </p:nvCxnSpPr>
          <p:spPr>
            <a:xfrm rot="10800000" flipH="1">
              <a:off x="2236625" y="2174487"/>
              <a:ext cx="1750200" cy="13500"/>
            </a:xfrm>
            <a:prstGeom prst="straightConnector1">
              <a:avLst/>
            </a:prstGeom>
            <a:noFill/>
            <a:ln w="19050" cap="flat" cmpd="sng">
              <a:solidFill>
                <a:schemeClr val="dk2"/>
              </a:solidFill>
              <a:prstDash val="solid"/>
              <a:round/>
              <a:headEnd type="oval" w="med" len="med"/>
              <a:tailEnd type="triangle" w="med" len="med"/>
            </a:ln>
          </p:spPr>
        </p:cxnSp>
        <p:cxnSp>
          <p:nvCxnSpPr>
            <p:cNvPr id="46" name="Google Shape;481;p39">
              <a:extLst>
                <a:ext uri="{FF2B5EF4-FFF2-40B4-BE49-F238E27FC236}">
                  <a16:creationId xmlns:a16="http://schemas.microsoft.com/office/drawing/2014/main" id="{CA531C35-3FDA-A8AB-A598-07BA933431C3}"/>
                </a:ext>
              </a:extLst>
            </p:cNvPr>
            <p:cNvCxnSpPr/>
            <p:nvPr/>
          </p:nvCxnSpPr>
          <p:spPr>
            <a:xfrm rot="10800000" flipH="1">
              <a:off x="2236625" y="2382987"/>
              <a:ext cx="4615800" cy="33600"/>
            </a:xfrm>
            <a:prstGeom prst="straightConnector1">
              <a:avLst/>
            </a:prstGeom>
            <a:noFill/>
            <a:ln w="19050" cap="flat" cmpd="sng">
              <a:solidFill>
                <a:schemeClr val="dk2"/>
              </a:solidFill>
              <a:prstDash val="solid"/>
              <a:round/>
              <a:headEnd type="oval" w="med" len="med"/>
              <a:tailEnd type="triangle" w="med" len="med"/>
            </a:ln>
          </p:spPr>
        </p:cxnSp>
        <p:cxnSp>
          <p:nvCxnSpPr>
            <p:cNvPr id="47" name="Google Shape;482;p39">
              <a:extLst>
                <a:ext uri="{FF2B5EF4-FFF2-40B4-BE49-F238E27FC236}">
                  <a16:creationId xmlns:a16="http://schemas.microsoft.com/office/drawing/2014/main" id="{A519B640-B100-473B-5A21-A6F5A5B3901D}"/>
                </a:ext>
              </a:extLst>
            </p:cNvPr>
            <p:cNvCxnSpPr/>
            <p:nvPr/>
          </p:nvCxnSpPr>
          <p:spPr>
            <a:xfrm rot="10800000" flipH="1">
              <a:off x="2247386" y="2611587"/>
              <a:ext cx="4615800" cy="33600"/>
            </a:xfrm>
            <a:prstGeom prst="straightConnector1">
              <a:avLst/>
            </a:prstGeom>
            <a:noFill/>
            <a:ln w="19050" cap="flat" cmpd="sng">
              <a:solidFill>
                <a:schemeClr val="dk2"/>
              </a:solidFill>
              <a:prstDash val="solid"/>
              <a:round/>
              <a:headEnd type="oval" w="med" len="med"/>
              <a:tailEnd type="triangle" w="med" len="med"/>
            </a:ln>
          </p:spPr>
        </p:cxnSp>
      </p:grpSp>
      <p:sp>
        <p:nvSpPr>
          <p:cNvPr id="48" name="Google Shape;483;p39">
            <a:extLst>
              <a:ext uri="{FF2B5EF4-FFF2-40B4-BE49-F238E27FC236}">
                <a16:creationId xmlns:a16="http://schemas.microsoft.com/office/drawing/2014/main" id="{FD2FEFCF-F58D-759A-4B6D-9DAAA1419FDD}"/>
              </a:ext>
            </a:extLst>
          </p:cNvPr>
          <p:cNvSpPr/>
          <p:nvPr/>
        </p:nvSpPr>
        <p:spPr>
          <a:xfrm>
            <a:off x="2070691" y="3691829"/>
            <a:ext cx="243000" cy="2268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900" b="1">
                <a:latin typeface="Roboto"/>
                <a:ea typeface="Roboto"/>
                <a:cs typeface="Roboto"/>
                <a:sym typeface="Roboto"/>
              </a:rPr>
              <a:t>1</a:t>
            </a:r>
            <a:endParaRPr sz="900" b="1">
              <a:latin typeface="Roboto"/>
              <a:ea typeface="Roboto"/>
              <a:cs typeface="Roboto"/>
              <a:sym typeface="Roboto"/>
            </a:endParaRPr>
          </a:p>
        </p:txBody>
      </p:sp>
      <p:sp>
        <p:nvSpPr>
          <p:cNvPr id="49" name="Google Shape;484;p39">
            <a:extLst>
              <a:ext uri="{FF2B5EF4-FFF2-40B4-BE49-F238E27FC236}">
                <a16:creationId xmlns:a16="http://schemas.microsoft.com/office/drawing/2014/main" id="{358E0C6C-632C-C03C-18C8-4EB89E97E50C}"/>
              </a:ext>
            </a:extLst>
          </p:cNvPr>
          <p:cNvSpPr/>
          <p:nvPr/>
        </p:nvSpPr>
        <p:spPr>
          <a:xfrm>
            <a:off x="2070691" y="3930929"/>
            <a:ext cx="243000" cy="2268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900" b="1">
                <a:latin typeface="Roboto"/>
                <a:ea typeface="Roboto"/>
                <a:cs typeface="Roboto"/>
                <a:sym typeface="Roboto"/>
              </a:rPr>
              <a:t>2</a:t>
            </a:r>
            <a:endParaRPr sz="900" b="1">
              <a:latin typeface="Roboto"/>
              <a:ea typeface="Roboto"/>
              <a:cs typeface="Roboto"/>
              <a:sym typeface="Roboto"/>
            </a:endParaRPr>
          </a:p>
        </p:txBody>
      </p:sp>
      <p:sp>
        <p:nvSpPr>
          <p:cNvPr id="50" name="Google Shape;485;p39">
            <a:extLst>
              <a:ext uri="{FF2B5EF4-FFF2-40B4-BE49-F238E27FC236}">
                <a16:creationId xmlns:a16="http://schemas.microsoft.com/office/drawing/2014/main" id="{6394FFB7-F66E-600F-03F8-DB79C04C449D}"/>
              </a:ext>
            </a:extLst>
          </p:cNvPr>
          <p:cNvSpPr/>
          <p:nvPr/>
        </p:nvSpPr>
        <p:spPr>
          <a:xfrm>
            <a:off x="2070683" y="4159529"/>
            <a:ext cx="243000" cy="2268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900" b="1">
                <a:latin typeface="Roboto"/>
                <a:ea typeface="Roboto"/>
                <a:cs typeface="Roboto"/>
                <a:sym typeface="Roboto"/>
              </a:rPr>
              <a:t>3</a:t>
            </a:r>
            <a:endParaRPr sz="900" b="1">
              <a:latin typeface="Roboto"/>
              <a:ea typeface="Roboto"/>
              <a:cs typeface="Roboto"/>
              <a:sym typeface="Roboto"/>
            </a:endParaRPr>
          </a:p>
        </p:txBody>
      </p:sp>
      <p:sp>
        <p:nvSpPr>
          <p:cNvPr id="51" name="Google Shape;486;p39">
            <a:extLst>
              <a:ext uri="{FF2B5EF4-FFF2-40B4-BE49-F238E27FC236}">
                <a16:creationId xmlns:a16="http://schemas.microsoft.com/office/drawing/2014/main" id="{FD7F4397-9C5E-2B8E-778B-E92D78E1E56A}"/>
              </a:ext>
            </a:extLst>
          </p:cNvPr>
          <p:cNvSpPr/>
          <p:nvPr/>
        </p:nvSpPr>
        <p:spPr>
          <a:xfrm>
            <a:off x="2070684" y="4388129"/>
            <a:ext cx="243000" cy="2268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900" b="1">
                <a:latin typeface="Roboto"/>
                <a:ea typeface="Roboto"/>
                <a:cs typeface="Roboto"/>
                <a:sym typeface="Roboto"/>
              </a:rPr>
              <a:t>4</a:t>
            </a:r>
            <a:endParaRPr sz="900" b="1">
              <a:latin typeface="Roboto"/>
              <a:ea typeface="Roboto"/>
              <a:cs typeface="Roboto"/>
              <a:sym typeface="Roboto"/>
            </a:endParaRPr>
          </a:p>
        </p:txBody>
      </p:sp>
      <p:grpSp>
        <p:nvGrpSpPr>
          <p:cNvPr id="52" name="Google Shape;487;p39">
            <a:extLst>
              <a:ext uri="{FF2B5EF4-FFF2-40B4-BE49-F238E27FC236}">
                <a16:creationId xmlns:a16="http://schemas.microsoft.com/office/drawing/2014/main" id="{DD0AB13B-B117-A836-498B-7AD87B13DCD2}"/>
              </a:ext>
            </a:extLst>
          </p:cNvPr>
          <p:cNvGrpSpPr/>
          <p:nvPr/>
        </p:nvGrpSpPr>
        <p:grpSpPr>
          <a:xfrm>
            <a:off x="3244266" y="4572992"/>
            <a:ext cx="2482300" cy="238513"/>
            <a:chOff x="3268700" y="2699838"/>
            <a:chExt cx="2482300" cy="238513"/>
          </a:xfrm>
        </p:grpSpPr>
        <p:sp>
          <p:nvSpPr>
            <p:cNvPr id="53" name="Google Shape;488;p39">
              <a:extLst>
                <a:ext uri="{FF2B5EF4-FFF2-40B4-BE49-F238E27FC236}">
                  <a16:creationId xmlns:a16="http://schemas.microsoft.com/office/drawing/2014/main" id="{4ADF177F-3F52-EC76-1F03-295E67921E6A}"/>
                </a:ext>
              </a:extLst>
            </p:cNvPr>
            <p:cNvSpPr/>
            <p:nvPr/>
          </p:nvSpPr>
          <p:spPr>
            <a:xfrm>
              <a:off x="3268700" y="2699850"/>
              <a:ext cx="468300" cy="238500"/>
            </a:xfrm>
            <a:prstGeom prst="roundRect">
              <a:avLst>
                <a:gd name="adj" fmla="val 16667"/>
              </a:avLst>
            </a:prstGeom>
            <a:solidFill>
              <a:srgbClr val="FFFFFF"/>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Proxy</a:t>
              </a:r>
              <a:endParaRPr sz="700"/>
            </a:p>
          </p:txBody>
        </p:sp>
        <p:sp>
          <p:nvSpPr>
            <p:cNvPr id="54" name="Google Shape;489;p39">
              <a:extLst>
                <a:ext uri="{FF2B5EF4-FFF2-40B4-BE49-F238E27FC236}">
                  <a16:creationId xmlns:a16="http://schemas.microsoft.com/office/drawing/2014/main" id="{47AAB5C6-8CD3-D94C-49FC-41F96150B6F0}"/>
                </a:ext>
              </a:extLst>
            </p:cNvPr>
            <p:cNvSpPr/>
            <p:nvPr/>
          </p:nvSpPr>
          <p:spPr>
            <a:xfrm>
              <a:off x="5282700" y="2699838"/>
              <a:ext cx="468300" cy="238500"/>
            </a:xfrm>
            <a:prstGeom prst="roundRect">
              <a:avLst>
                <a:gd name="adj" fmla="val 16667"/>
              </a:avLst>
            </a:prstGeom>
            <a:solidFill>
              <a:srgbClr val="FFFFFF"/>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t>Proxy</a:t>
              </a:r>
              <a:endParaRPr sz="700"/>
            </a:p>
          </p:txBody>
        </p:sp>
      </p:grpSp>
      <p:sp>
        <p:nvSpPr>
          <p:cNvPr id="55" name="Google Shape;490;p39">
            <a:extLst>
              <a:ext uri="{FF2B5EF4-FFF2-40B4-BE49-F238E27FC236}">
                <a16:creationId xmlns:a16="http://schemas.microsoft.com/office/drawing/2014/main" id="{664E0285-0D60-F8B0-5A02-249AFB54745D}"/>
              </a:ext>
            </a:extLst>
          </p:cNvPr>
          <p:cNvSpPr/>
          <p:nvPr/>
        </p:nvSpPr>
        <p:spPr>
          <a:xfrm>
            <a:off x="2293041" y="4627229"/>
            <a:ext cx="309000" cy="199500"/>
          </a:xfrm>
          <a:prstGeom prst="roundRect">
            <a:avLst>
              <a:gd name="adj" fmla="val 16667"/>
            </a:avLst>
          </a:prstGeom>
          <a:solidFill>
            <a:srgbClr val="FFFFFF"/>
          </a:solidFill>
          <a:ln w="9525" cap="flat" cmpd="sng">
            <a:solidFill>
              <a:srgbClr val="44546A"/>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PM</a:t>
            </a:r>
            <a:endParaRPr sz="700"/>
          </a:p>
        </p:txBody>
      </p:sp>
      <p:sp>
        <p:nvSpPr>
          <p:cNvPr id="56" name="Google Shape;491;p39">
            <a:extLst>
              <a:ext uri="{FF2B5EF4-FFF2-40B4-BE49-F238E27FC236}">
                <a16:creationId xmlns:a16="http://schemas.microsoft.com/office/drawing/2014/main" id="{A405E110-CC67-A7E3-C90B-09D98ADEFAB9}"/>
              </a:ext>
            </a:extLst>
          </p:cNvPr>
          <p:cNvSpPr/>
          <p:nvPr/>
        </p:nvSpPr>
        <p:spPr>
          <a:xfrm>
            <a:off x="6331641" y="4616729"/>
            <a:ext cx="309000" cy="199500"/>
          </a:xfrm>
          <a:prstGeom prst="roundRect">
            <a:avLst>
              <a:gd name="adj" fmla="val 16667"/>
            </a:avLst>
          </a:prstGeom>
          <a:solidFill>
            <a:srgbClr val="FFFFFF"/>
          </a:solidFill>
          <a:ln w="9525" cap="flat" cmpd="sng">
            <a:solidFill>
              <a:srgbClr val="44546A"/>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PM</a:t>
            </a:r>
            <a:endParaRPr sz="700"/>
          </a:p>
        </p:txBody>
      </p:sp>
      <p:sp>
        <p:nvSpPr>
          <p:cNvPr id="57" name="Google Shape;492;p39">
            <a:extLst>
              <a:ext uri="{FF2B5EF4-FFF2-40B4-BE49-F238E27FC236}">
                <a16:creationId xmlns:a16="http://schemas.microsoft.com/office/drawing/2014/main" id="{6FDBFCB8-5201-266E-9796-912C2FA67839}"/>
              </a:ext>
            </a:extLst>
          </p:cNvPr>
          <p:cNvSpPr/>
          <p:nvPr/>
        </p:nvSpPr>
        <p:spPr>
          <a:xfrm>
            <a:off x="4991222" y="4026873"/>
            <a:ext cx="309000" cy="199500"/>
          </a:xfrm>
          <a:prstGeom prst="roundRect">
            <a:avLst>
              <a:gd name="adj" fmla="val 16667"/>
            </a:avLst>
          </a:prstGeom>
          <a:solidFill>
            <a:srgbClr val="FFFFFF"/>
          </a:solidFill>
          <a:ln w="9525" cap="flat" cmpd="sng">
            <a:solidFill>
              <a:srgbClr val="44546A"/>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800"/>
              <a:t>PM</a:t>
            </a:r>
            <a:endParaRPr sz="700"/>
          </a:p>
        </p:txBody>
      </p:sp>
      <p:pic>
        <p:nvPicPr>
          <p:cNvPr id="58" name="Google Shape;493;p39">
            <a:extLst>
              <a:ext uri="{FF2B5EF4-FFF2-40B4-BE49-F238E27FC236}">
                <a16:creationId xmlns:a16="http://schemas.microsoft.com/office/drawing/2014/main" id="{EE07067F-4331-488E-06DD-3C66BFF2152D}"/>
              </a:ext>
            </a:extLst>
          </p:cNvPr>
          <p:cNvPicPr preferRelativeResize="0"/>
          <p:nvPr/>
        </p:nvPicPr>
        <p:blipFill>
          <a:blip r:embed="rId6">
            <a:alphaModFix/>
          </a:blip>
          <a:stretch>
            <a:fillRect/>
          </a:stretch>
        </p:blipFill>
        <p:spPr>
          <a:xfrm>
            <a:off x="6563291" y="3492320"/>
            <a:ext cx="867391" cy="199500"/>
          </a:xfrm>
          <a:prstGeom prst="rect">
            <a:avLst/>
          </a:prstGeom>
          <a:noFill/>
          <a:ln>
            <a:noFill/>
          </a:ln>
        </p:spPr>
      </p:pic>
      <p:pic>
        <p:nvPicPr>
          <p:cNvPr id="59" name="Google Shape;494;p39">
            <a:extLst>
              <a:ext uri="{FF2B5EF4-FFF2-40B4-BE49-F238E27FC236}">
                <a16:creationId xmlns:a16="http://schemas.microsoft.com/office/drawing/2014/main" id="{10995F43-D303-309F-26BC-FBFA25884F66}"/>
              </a:ext>
            </a:extLst>
          </p:cNvPr>
          <p:cNvPicPr preferRelativeResize="0"/>
          <p:nvPr/>
        </p:nvPicPr>
        <p:blipFill>
          <a:blip r:embed="rId7">
            <a:alphaModFix/>
          </a:blip>
          <a:stretch>
            <a:fillRect/>
          </a:stretch>
        </p:blipFill>
        <p:spPr>
          <a:xfrm>
            <a:off x="1624566" y="3538304"/>
            <a:ext cx="478250" cy="226800"/>
          </a:xfrm>
          <a:prstGeom prst="rect">
            <a:avLst/>
          </a:prstGeom>
          <a:noFill/>
          <a:ln>
            <a:noFill/>
          </a:ln>
        </p:spPr>
      </p:pic>
      <p:pic>
        <p:nvPicPr>
          <p:cNvPr id="60" name="Google Shape;343;p32">
            <a:extLst>
              <a:ext uri="{FF2B5EF4-FFF2-40B4-BE49-F238E27FC236}">
                <a16:creationId xmlns:a16="http://schemas.microsoft.com/office/drawing/2014/main" id="{20F3C493-D049-7B6D-A9B9-FD9E98E67F7C}"/>
              </a:ext>
            </a:extLst>
          </p:cNvPr>
          <p:cNvPicPr preferRelativeResize="0"/>
          <p:nvPr/>
        </p:nvPicPr>
        <p:blipFill>
          <a:blip r:embed="rId8">
            <a:alphaModFix/>
          </a:blip>
          <a:stretch>
            <a:fillRect/>
          </a:stretch>
        </p:blipFill>
        <p:spPr>
          <a:xfrm>
            <a:off x="4751066" y="3394229"/>
            <a:ext cx="521125" cy="521125"/>
          </a:xfrm>
          <a:prstGeom prst="rect">
            <a:avLst/>
          </a:prstGeom>
          <a:noFill/>
          <a:ln>
            <a:noFill/>
          </a:ln>
        </p:spPr>
      </p:pic>
      <p:pic>
        <p:nvPicPr>
          <p:cNvPr id="61" name="Google Shape;544;p38">
            <a:extLst>
              <a:ext uri="{FF2B5EF4-FFF2-40B4-BE49-F238E27FC236}">
                <a16:creationId xmlns:a16="http://schemas.microsoft.com/office/drawing/2014/main" id="{CE16A61D-29E8-3F66-A012-C5F790E1EFB5}"/>
              </a:ext>
            </a:extLst>
          </p:cNvPr>
          <p:cNvPicPr preferRelativeResize="0"/>
          <p:nvPr/>
        </p:nvPicPr>
        <p:blipFill rotWithShape="1">
          <a:blip r:embed="rId9">
            <a:alphaModFix/>
          </a:blip>
          <a:srcRect l="34986" r="34223" b="34015"/>
          <a:stretch/>
        </p:blipFill>
        <p:spPr>
          <a:xfrm>
            <a:off x="2801559" y="4547373"/>
            <a:ext cx="288482" cy="323700"/>
          </a:xfrm>
          <a:prstGeom prst="rect">
            <a:avLst/>
          </a:prstGeom>
          <a:noFill/>
          <a:ln>
            <a:noFill/>
          </a:ln>
        </p:spPr>
      </p:pic>
      <p:pic>
        <p:nvPicPr>
          <p:cNvPr id="62" name="Google Shape;544;p38">
            <a:extLst>
              <a:ext uri="{FF2B5EF4-FFF2-40B4-BE49-F238E27FC236}">
                <a16:creationId xmlns:a16="http://schemas.microsoft.com/office/drawing/2014/main" id="{1804E78E-6E10-4560-CD94-682FD3791530}"/>
              </a:ext>
            </a:extLst>
          </p:cNvPr>
          <p:cNvPicPr preferRelativeResize="0"/>
          <p:nvPr/>
        </p:nvPicPr>
        <p:blipFill rotWithShape="1">
          <a:blip r:embed="rId9">
            <a:alphaModFix/>
          </a:blip>
          <a:srcRect l="34986" r="34223" b="34015"/>
          <a:stretch/>
        </p:blipFill>
        <p:spPr>
          <a:xfrm>
            <a:off x="4314225" y="4514642"/>
            <a:ext cx="288482" cy="323700"/>
          </a:xfrm>
          <a:prstGeom prst="rect">
            <a:avLst/>
          </a:prstGeom>
          <a:noFill/>
          <a:ln>
            <a:noFill/>
          </a:ln>
        </p:spPr>
      </p:pic>
      <p:pic>
        <p:nvPicPr>
          <p:cNvPr id="63" name="Google Shape;544;p38">
            <a:extLst>
              <a:ext uri="{FF2B5EF4-FFF2-40B4-BE49-F238E27FC236}">
                <a16:creationId xmlns:a16="http://schemas.microsoft.com/office/drawing/2014/main" id="{DC58E3DB-AF71-54F4-8247-2067AE37F66D}"/>
              </a:ext>
            </a:extLst>
          </p:cNvPr>
          <p:cNvPicPr preferRelativeResize="0"/>
          <p:nvPr/>
        </p:nvPicPr>
        <p:blipFill rotWithShape="1">
          <a:blip r:embed="rId9">
            <a:alphaModFix/>
          </a:blip>
          <a:srcRect l="34986" r="34223" b="34015"/>
          <a:stretch/>
        </p:blipFill>
        <p:spPr>
          <a:xfrm>
            <a:off x="5892749" y="4557060"/>
            <a:ext cx="288482" cy="323700"/>
          </a:xfrm>
          <a:prstGeom prst="rect">
            <a:avLst/>
          </a:prstGeom>
          <a:noFill/>
          <a:ln>
            <a:noFill/>
          </a:ln>
        </p:spPr>
      </p:pic>
      <p:sp>
        <p:nvSpPr>
          <p:cNvPr id="64" name="Content Placeholder 61">
            <a:extLst>
              <a:ext uri="{FF2B5EF4-FFF2-40B4-BE49-F238E27FC236}">
                <a16:creationId xmlns:a16="http://schemas.microsoft.com/office/drawing/2014/main" id="{A7BDB1AA-CA18-DF8D-9363-1AEC6335D90D}"/>
              </a:ext>
            </a:extLst>
          </p:cNvPr>
          <p:cNvSpPr txBox="1">
            <a:spLocks/>
          </p:cNvSpPr>
          <p:nvPr/>
        </p:nvSpPr>
        <p:spPr>
          <a:xfrm>
            <a:off x="758891" y="1586200"/>
            <a:ext cx="10515600" cy="86139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An Airtel Zambia’s Customer will send 3 ZMW and </a:t>
            </a:r>
          </a:p>
          <a:p>
            <a:pPr marL="0" indent="0">
              <a:buFont typeface="Arial" panose="020B0604020202020204" pitchFamily="34" charset="0"/>
              <a:buNone/>
            </a:pPr>
            <a:r>
              <a:rPr lang="en-GB" dirty="0"/>
              <a:t>			a National Bank of Malawi’s Customer with receive 154 MWK. </a:t>
            </a:r>
            <a:endParaRPr lang="en-US" dirty="0"/>
          </a:p>
          <a:p>
            <a:endParaRPr lang="en-GB" dirty="0"/>
          </a:p>
        </p:txBody>
      </p:sp>
      <p:sp>
        <p:nvSpPr>
          <p:cNvPr id="65" name="Rectangle: Rounded Corners 64">
            <a:extLst>
              <a:ext uri="{FF2B5EF4-FFF2-40B4-BE49-F238E27FC236}">
                <a16:creationId xmlns:a16="http://schemas.microsoft.com/office/drawing/2014/main" id="{79782334-3AD9-CBC3-86CD-706673ECB376}"/>
              </a:ext>
            </a:extLst>
          </p:cNvPr>
          <p:cNvSpPr/>
          <p:nvPr/>
        </p:nvSpPr>
        <p:spPr>
          <a:xfrm>
            <a:off x="8552790" y="2949171"/>
            <a:ext cx="3451642" cy="2057960"/>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Managed On-premise Staging Env</a:t>
            </a:r>
          </a:p>
          <a:p>
            <a:pPr algn="ctr"/>
            <a:endParaRPr lang="en-GB" sz="1400" b="1" dirty="0">
              <a:solidFill>
                <a:schemeClr val="tx1"/>
              </a:solidFill>
            </a:endParaRPr>
          </a:p>
          <a:p>
            <a:pPr algn="ctr"/>
            <a:r>
              <a:rPr lang="en-GB" sz="1400" b="1" dirty="0">
                <a:solidFill>
                  <a:schemeClr val="tx1"/>
                </a:solidFill>
              </a:rPr>
              <a:t>End-to-End FX Transaction</a:t>
            </a:r>
          </a:p>
          <a:p>
            <a:pPr algn="ctr"/>
            <a:r>
              <a:rPr lang="en-GB" sz="1400" dirty="0">
                <a:solidFill>
                  <a:schemeClr val="tx1"/>
                </a:solidFill>
              </a:rPr>
              <a:t>Inter-Scheme</a:t>
            </a:r>
          </a:p>
          <a:p>
            <a:pPr algn="ctr"/>
            <a:r>
              <a:rPr lang="en-GB" sz="1400" dirty="0">
                <a:solidFill>
                  <a:schemeClr val="tx1"/>
                </a:solidFill>
              </a:rPr>
              <a:t>Cross-Currency FX</a:t>
            </a:r>
          </a:p>
          <a:p>
            <a:pPr algn="ctr"/>
            <a:r>
              <a:rPr lang="en-GB" sz="1400" dirty="0">
                <a:solidFill>
                  <a:schemeClr val="tx1"/>
                </a:solidFill>
              </a:rPr>
              <a:t>ISO 20022 for IIPS</a:t>
            </a:r>
          </a:p>
        </p:txBody>
      </p:sp>
      <p:sp>
        <p:nvSpPr>
          <p:cNvPr id="3" name="TextBox 2">
            <a:extLst>
              <a:ext uri="{FF2B5EF4-FFF2-40B4-BE49-F238E27FC236}">
                <a16:creationId xmlns:a16="http://schemas.microsoft.com/office/drawing/2014/main" id="{3DD5B6F9-EAAA-4A5A-25D2-191DDA33D22A}"/>
              </a:ext>
            </a:extLst>
          </p:cNvPr>
          <p:cNvSpPr txBox="1"/>
          <p:nvPr/>
        </p:nvSpPr>
        <p:spPr>
          <a:xfrm>
            <a:off x="1519794" y="6478610"/>
            <a:ext cx="2902718" cy="369332"/>
          </a:xfrm>
          <a:prstGeom prst="rect">
            <a:avLst/>
          </a:prstGeom>
          <a:noFill/>
        </p:spPr>
        <p:txBody>
          <a:bodyPr wrap="none" rtlCol="0">
            <a:spAutoFit/>
          </a:bodyPr>
          <a:lstStyle/>
          <a:p>
            <a:r>
              <a:rPr lang="en-GB" dirty="0"/>
              <a:t>Video 02 – End-to-End Demo</a:t>
            </a:r>
          </a:p>
        </p:txBody>
      </p:sp>
    </p:spTree>
    <p:extLst>
      <p:ext uri="{BB962C8B-B14F-4D97-AF65-F5344CB8AC3E}">
        <p14:creationId xmlns:p14="http://schemas.microsoft.com/office/powerpoint/2010/main" val="145494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601704E0-411D-5C65-8339-92CC52AB2E8E}"/>
            </a:ext>
          </a:extLst>
        </p:cNvPr>
        <p:cNvGrpSpPr/>
        <p:nvPr/>
      </p:nvGrpSpPr>
      <p:grpSpPr>
        <a:xfrm>
          <a:off x="0" y="0"/>
          <a:ext cx="0" cy="0"/>
          <a:chOff x="0" y="0"/>
          <a:chExt cx="0" cy="0"/>
        </a:xfrm>
      </p:grpSpPr>
      <p:sp>
        <p:nvSpPr>
          <p:cNvPr id="2" name="Content Placeholder 6">
            <a:extLst>
              <a:ext uri="{FF2B5EF4-FFF2-40B4-BE49-F238E27FC236}">
                <a16:creationId xmlns:a16="http://schemas.microsoft.com/office/drawing/2014/main" id="{025021B8-E6C6-01FF-DAE5-333F84DDBC63}"/>
              </a:ext>
            </a:extLst>
          </p:cNvPr>
          <p:cNvSpPr txBox="1">
            <a:spLocks/>
          </p:cNvSpPr>
          <p:nvPr/>
        </p:nvSpPr>
        <p:spPr>
          <a:xfrm>
            <a:off x="213211" y="1509109"/>
            <a:ext cx="5728798" cy="105190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Font typeface="Arial" panose="020B0604020202020204" pitchFamily="34" charset="0"/>
              <a:buNone/>
            </a:pPr>
            <a:r>
              <a:rPr lang="en-GB" sz="1800" kern="100">
                <a:latin typeface="Aptos" panose="020B0004020202020204" pitchFamily="34" charset="0"/>
                <a:ea typeface="Aptos" panose="020B0004020202020204" pitchFamily="34" charset="0"/>
                <a:cs typeface="Times New Roman" panose="02020603050405020304" pitchFamily="18" charset="0"/>
              </a:rPr>
              <a:t>The details of the transaction will be shown via the financial portal report which records the transaction details at the hub. </a:t>
            </a:r>
            <a:endParaRPr lang="en-GB"/>
          </a:p>
          <a:p>
            <a:endParaRPr lang="en-GB" dirty="0"/>
          </a:p>
        </p:txBody>
      </p:sp>
      <p:sp>
        <p:nvSpPr>
          <p:cNvPr id="5" name="TextBox 4">
            <a:extLst>
              <a:ext uri="{FF2B5EF4-FFF2-40B4-BE49-F238E27FC236}">
                <a16:creationId xmlns:a16="http://schemas.microsoft.com/office/drawing/2014/main" id="{001776EF-33F3-FBDD-894B-F49F81C637FC}"/>
              </a:ext>
            </a:extLst>
          </p:cNvPr>
          <p:cNvSpPr txBox="1"/>
          <p:nvPr/>
        </p:nvSpPr>
        <p:spPr>
          <a:xfrm>
            <a:off x="946150" y="393180"/>
            <a:ext cx="10299700" cy="535531"/>
          </a:xfrm>
          <a:prstGeom prst="rect">
            <a:avLst/>
          </a:prstGeom>
          <a:noFill/>
        </p:spPr>
        <p:txBody>
          <a:bodyPr wrap="square">
            <a:spAutoFit/>
          </a:bodyPr>
          <a:lstStyle/>
          <a:p>
            <a:pPr algn="ctr">
              <a:lnSpc>
                <a:spcPct val="90000"/>
              </a:lnSpc>
              <a:spcBef>
                <a:spcPct val="0"/>
              </a:spcBef>
              <a:defRPr/>
            </a:pPr>
            <a:r>
              <a:rPr lang="en-US"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DEMO Reporting</a:t>
            </a:r>
            <a:endParaRPr lang="en-ZM"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endParaRPr>
          </a:p>
        </p:txBody>
      </p:sp>
      <p:grpSp>
        <p:nvGrpSpPr>
          <p:cNvPr id="6" name="Group 5">
            <a:extLst>
              <a:ext uri="{FF2B5EF4-FFF2-40B4-BE49-F238E27FC236}">
                <a16:creationId xmlns:a16="http://schemas.microsoft.com/office/drawing/2014/main" id="{31D17EB4-B58C-0F35-13EB-CCF7E167365E}"/>
              </a:ext>
            </a:extLst>
          </p:cNvPr>
          <p:cNvGrpSpPr>
            <a:grpSpLocks noChangeAspect="1"/>
          </p:cNvGrpSpPr>
          <p:nvPr/>
        </p:nvGrpSpPr>
        <p:grpSpPr>
          <a:xfrm>
            <a:off x="118780" y="6012570"/>
            <a:ext cx="11938029" cy="769144"/>
            <a:chOff x="165805" y="92797"/>
            <a:chExt cx="11938029" cy="769144"/>
          </a:xfrm>
        </p:grpSpPr>
        <p:pic>
          <p:nvPicPr>
            <p:cNvPr id="7" name="Picture 6">
              <a:extLst>
                <a:ext uri="{FF2B5EF4-FFF2-40B4-BE49-F238E27FC236}">
                  <a16:creationId xmlns:a16="http://schemas.microsoft.com/office/drawing/2014/main" id="{105B43E4-3ECF-D825-2595-A68D67A9BAA6}"/>
                </a:ext>
              </a:extLst>
            </p:cNvPr>
            <p:cNvPicPr>
              <a:picLocks noChangeAspect="1"/>
            </p:cNvPicPr>
            <p:nvPr/>
          </p:nvPicPr>
          <p:blipFill>
            <a:blip r:embed="rId3" cstate="screen">
              <a:extLst>
                <a:ext uri="{28A0092B-C50C-407E-A947-70E740481C1C}">
                  <a14:useLocalDpi xmlns:a14="http://schemas.microsoft.com/office/drawing/2010/main"/>
                </a:ext>
              </a:extLst>
            </a:blip>
            <a:srcRect t="5728" b="16015"/>
            <a:stretch/>
          </p:blipFill>
          <p:spPr>
            <a:xfrm>
              <a:off x="165805" y="138517"/>
              <a:ext cx="1280223" cy="708269"/>
            </a:xfrm>
            <a:prstGeom prst="rect">
              <a:avLst/>
            </a:prstGeom>
          </p:spPr>
        </p:pic>
        <p:pic>
          <p:nvPicPr>
            <p:cNvPr id="8" name="Picture 7">
              <a:extLst>
                <a:ext uri="{FF2B5EF4-FFF2-40B4-BE49-F238E27FC236}">
                  <a16:creationId xmlns:a16="http://schemas.microsoft.com/office/drawing/2014/main" id="{AF2DD023-4591-8B5B-83BA-86BB38851CB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31831" y="92797"/>
              <a:ext cx="772003" cy="769144"/>
            </a:xfrm>
            <a:prstGeom prst="rect">
              <a:avLst/>
            </a:prstGeom>
          </p:spPr>
        </p:pic>
      </p:grpSp>
      <p:pic>
        <p:nvPicPr>
          <p:cNvPr id="12" name="Picture 2">
            <a:extLst>
              <a:ext uri="{FF2B5EF4-FFF2-40B4-BE49-F238E27FC236}">
                <a16:creationId xmlns:a16="http://schemas.microsoft.com/office/drawing/2014/main" id="{AC756D46-D10E-2A61-1270-EF54466ED9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2009" y="1509109"/>
            <a:ext cx="5728798" cy="416429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6">
            <a:extLst>
              <a:ext uri="{FF2B5EF4-FFF2-40B4-BE49-F238E27FC236}">
                <a16:creationId xmlns:a16="http://schemas.microsoft.com/office/drawing/2014/main" id="{961A253A-1090-F29B-F84F-802A1BB08516}"/>
              </a:ext>
            </a:extLst>
          </p:cNvPr>
          <p:cNvSpPr txBox="1">
            <a:spLocks/>
          </p:cNvSpPr>
          <p:nvPr/>
        </p:nvSpPr>
        <p:spPr>
          <a:xfrm>
            <a:off x="5942009" y="5673404"/>
            <a:ext cx="5728798" cy="825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800"/>
              </a:spcAft>
              <a:buFont typeface="Arial" panose="020B0604020202020204" pitchFamily="34" charset="0"/>
              <a:buNone/>
            </a:pPr>
            <a:r>
              <a:rPr lang="en-GB" sz="1800" kern="100" dirty="0">
                <a:latin typeface="Aptos" panose="020B0004020202020204" pitchFamily="34" charset="0"/>
                <a:ea typeface="Aptos" panose="020B0004020202020204" pitchFamily="34" charset="0"/>
                <a:cs typeface="Times New Roman" panose="02020603050405020304" pitchFamily="18" charset="0"/>
              </a:rPr>
              <a:t>Finally, we will show the ISO 20022 for IIPS messages in the audit subsystem for 3</a:t>
            </a:r>
            <a:r>
              <a:rPr lang="en-GB" sz="1800" kern="100" baseline="30000" dirty="0">
                <a:latin typeface="Aptos" panose="020B0004020202020204" pitchFamily="34" charset="0"/>
                <a:ea typeface="Aptos" panose="020B0004020202020204" pitchFamily="34" charset="0"/>
                <a:cs typeface="Times New Roman" panose="02020603050405020304" pitchFamily="18" charset="0"/>
              </a:rPr>
              <a:t>rd</a:t>
            </a:r>
            <a:r>
              <a:rPr lang="en-GB" sz="1800" kern="100" dirty="0">
                <a:latin typeface="Aptos" panose="020B0004020202020204" pitchFamily="34" charset="0"/>
                <a:ea typeface="Aptos" panose="020B0004020202020204" pitchFamily="34" charset="0"/>
                <a:cs typeface="Times New Roman" panose="02020603050405020304" pitchFamily="18" charset="0"/>
              </a:rPr>
              <a:t> party consumption.</a:t>
            </a:r>
            <a:endParaRPr lang="en-GB" dirty="0"/>
          </a:p>
        </p:txBody>
      </p:sp>
      <p:pic>
        <p:nvPicPr>
          <p:cNvPr id="14" name="Picture 4">
            <a:extLst>
              <a:ext uri="{FF2B5EF4-FFF2-40B4-BE49-F238E27FC236}">
                <a16:creationId xmlns:a16="http://schemas.microsoft.com/office/drawing/2014/main" id="{069D847F-50F5-E25B-4AA7-D4DBDA5853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740" y="2325676"/>
            <a:ext cx="4230627" cy="319647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a:extLst>
              <a:ext uri="{FF2B5EF4-FFF2-40B4-BE49-F238E27FC236}">
                <a16:creationId xmlns:a16="http://schemas.microsoft.com/office/drawing/2014/main" id="{973D51EC-ADBA-C63E-6229-563779C4FD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3035" y="3747099"/>
            <a:ext cx="4214957" cy="280474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DB85112-7A9F-E803-4240-A0946CA67005}"/>
              </a:ext>
            </a:extLst>
          </p:cNvPr>
          <p:cNvSpPr txBox="1"/>
          <p:nvPr/>
        </p:nvSpPr>
        <p:spPr>
          <a:xfrm>
            <a:off x="8875868" y="6407675"/>
            <a:ext cx="2276929" cy="215444"/>
          </a:xfrm>
          <a:prstGeom prst="rect">
            <a:avLst/>
          </a:prstGeom>
          <a:noFill/>
        </p:spPr>
        <p:txBody>
          <a:bodyPr wrap="square" lIns="0" tIns="0" rIns="0" bIns="0">
            <a:spAutoFit/>
          </a:bodyPr>
          <a:lstStyle/>
          <a:p>
            <a:pPr algn="r" rtl="0"/>
            <a:r>
              <a:rPr lang="en-GB" sz="1400" b="0" i="0" u="sng" strike="noStrike" dirty="0">
                <a:solidFill>
                  <a:srgbClr val="0097A7"/>
                </a:solidFill>
                <a:effectLst/>
                <a:latin typeface="Roboto" panose="02000000000000000000" pitchFamily="2" charset="0"/>
                <a:hlinkClick r:id="rId8"/>
              </a:rPr>
              <a:t>Example Payload reference</a:t>
            </a:r>
            <a:r>
              <a:rPr lang="en-GB" sz="1400" b="0" i="0" u="none" strike="noStrike" dirty="0">
                <a:solidFill>
                  <a:srgbClr val="595959"/>
                </a:solidFill>
                <a:effectLst/>
                <a:latin typeface="Roboto" panose="02000000000000000000" pitchFamily="2" charset="0"/>
              </a:rPr>
              <a:t> </a:t>
            </a:r>
            <a:endParaRPr lang="en-GB" sz="1400" dirty="0"/>
          </a:p>
        </p:txBody>
      </p:sp>
      <p:sp>
        <p:nvSpPr>
          <p:cNvPr id="3" name="TextBox 2">
            <a:extLst>
              <a:ext uri="{FF2B5EF4-FFF2-40B4-BE49-F238E27FC236}">
                <a16:creationId xmlns:a16="http://schemas.microsoft.com/office/drawing/2014/main" id="{F4505762-309B-D292-9C47-7949BA3E6920}"/>
              </a:ext>
            </a:extLst>
          </p:cNvPr>
          <p:cNvSpPr txBox="1"/>
          <p:nvPr/>
        </p:nvSpPr>
        <p:spPr>
          <a:xfrm>
            <a:off x="1519794" y="6478610"/>
            <a:ext cx="3105017" cy="369332"/>
          </a:xfrm>
          <a:prstGeom prst="rect">
            <a:avLst/>
          </a:prstGeom>
          <a:noFill/>
        </p:spPr>
        <p:txBody>
          <a:bodyPr wrap="none" rtlCol="0">
            <a:spAutoFit/>
          </a:bodyPr>
          <a:lstStyle/>
          <a:p>
            <a:r>
              <a:rPr lang="en-GB" dirty="0"/>
              <a:t>Video 03 – ISO20022 Messages</a:t>
            </a:r>
          </a:p>
        </p:txBody>
      </p:sp>
    </p:spTree>
    <p:extLst>
      <p:ext uri="{BB962C8B-B14F-4D97-AF65-F5344CB8AC3E}">
        <p14:creationId xmlns:p14="http://schemas.microsoft.com/office/powerpoint/2010/main" val="7695433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48ACF7B9-488A-9AB4-2813-BBCA3D215CA7}"/>
            </a:ext>
          </a:extLst>
        </p:cNvPr>
        <p:cNvGrpSpPr/>
        <p:nvPr/>
      </p:nvGrpSpPr>
      <p:grpSpPr>
        <a:xfrm>
          <a:off x="0" y="0"/>
          <a:ext cx="0" cy="0"/>
          <a:chOff x="0" y="0"/>
          <a:chExt cx="0" cy="0"/>
        </a:xfrm>
      </p:grpSpPr>
      <p:graphicFrame>
        <p:nvGraphicFramePr>
          <p:cNvPr id="3" name="Content Placeholder 6">
            <a:extLst>
              <a:ext uri="{FF2B5EF4-FFF2-40B4-BE49-F238E27FC236}">
                <a16:creationId xmlns:a16="http://schemas.microsoft.com/office/drawing/2014/main" id="{4A0B0023-9F82-1FF2-4028-AA09431C3D49}"/>
              </a:ext>
            </a:extLst>
          </p:cNvPr>
          <p:cNvGraphicFramePr>
            <a:graphicFrameLocks/>
          </p:cNvGraphicFramePr>
          <p:nvPr>
            <p:extLst>
              <p:ext uri="{D42A27DB-BD31-4B8C-83A1-F6EECF244321}">
                <p14:modId xmlns:p14="http://schemas.microsoft.com/office/powerpoint/2010/main" val="3439634933"/>
              </p:ext>
            </p:extLst>
          </p:nvPr>
        </p:nvGraphicFramePr>
        <p:xfrm>
          <a:off x="266701" y="1474750"/>
          <a:ext cx="11790108" cy="4341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412CB735-2BF9-94D9-5A39-D4EA7B64A151}"/>
              </a:ext>
            </a:extLst>
          </p:cNvPr>
          <p:cNvSpPr txBox="1"/>
          <p:nvPr/>
        </p:nvSpPr>
        <p:spPr>
          <a:xfrm>
            <a:off x="946150" y="393180"/>
            <a:ext cx="10299700" cy="535531"/>
          </a:xfrm>
          <a:prstGeom prst="rect">
            <a:avLst/>
          </a:prstGeom>
          <a:noFill/>
        </p:spPr>
        <p:txBody>
          <a:bodyPr wrap="square">
            <a:spAutoFit/>
          </a:bodyPr>
          <a:lstStyle/>
          <a:p>
            <a:pPr algn="ctr">
              <a:lnSpc>
                <a:spcPct val="90000"/>
              </a:lnSpc>
              <a:spcBef>
                <a:spcPct val="0"/>
              </a:spcBef>
              <a:defRPr/>
            </a:pPr>
            <a:r>
              <a:rPr lang="en-US"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Next Steps - Governance Framework</a:t>
            </a:r>
            <a:endParaRPr lang="en-ZM"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endParaRPr>
          </a:p>
        </p:txBody>
      </p:sp>
      <p:grpSp>
        <p:nvGrpSpPr>
          <p:cNvPr id="9" name="Group 8">
            <a:extLst>
              <a:ext uri="{FF2B5EF4-FFF2-40B4-BE49-F238E27FC236}">
                <a16:creationId xmlns:a16="http://schemas.microsoft.com/office/drawing/2014/main" id="{05EC2996-06AE-41A0-0E5A-FEB951B7C336}"/>
              </a:ext>
            </a:extLst>
          </p:cNvPr>
          <p:cNvGrpSpPr>
            <a:grpSpLocks noChangeAspect="1"/>
          </p:cNvGrpSpPr>
          <p:nvPr/>
        </p:nvGrpSpPr>
        <p:grpSpPr>
          <a:xfrm>
            <a:off x="118780" y="6012570"/>
            <a:ext cx="11938029" cy="769144"/>
            <a:chOff x="165805" y="92797"/>
            <a:chExt cx="11938029" cy="769144"/>
          </a:xfrm>
        </p:grpSpPr>
        <p:pic>
          <p:nvPicPr>
            <p:cNvPr id="10" name="Picture 9" descr="A close-up of a logo&#10;&#10;Description automatically generated">
              <a:extLst>
                <a:ext uri="{FF2B5EF4-FFF2-40B4-BE49-F238E27FC236}">
                  <a16:creationId xmlns:a16="http://schemas.microsoft.com/office/drawing/2014/main" id="{999E6A1B-8F60-096F-4847-5A3C7FB29820}"/>
                </a:ext>
              </a:extLst>
            </p:cNvPr>
            <p:cNvPicPr>
              <a:picLocks noChangeAspect="1"/>
            </p:cNvPicPr>
            <p:nvPr/>
          </p:nvPicPr>
          <p:blipFill>
            <a:blip r:embed="rId8" cstate="screen">
              <a:extLst>
                <a:ext uri="{28A0092B-C50C-407E-A947-70E740481C1C}">
                  <a14:useLocalDpi xmlns:a14="http://schemas.microsoft.com/office/drawing/2010/main"/>
                </a:ext>
              </a:extLst>
            </a:blip>
            <a:srcRect t="5728" b="16015"/>
            <a:stretch/>
          </p:blipFill>
          <p:spPr>
            <a:xfrm>
              <a:off x="165805" y="138517"/>
              <a:ext cx="1280223" cy="708269"/>
            </a:xfrm>
            <a:prstGeom prst="rect">
              <a:avLst/>
            </a:prstGeom>
          </p:spPr>
        </p:pic>
        <p:pic>
          <p:nvPicPr>
            <p:cNvPr id="11" name="Picture 10" descr="A red circle with blue text&#10;&#10;Description automatically generated">
              <a:extLst>
                <a:ext uri="{FF2B5EF4-FFF2-40B4-BE49-F238E27FC236}">
                  <a16:creationId xmlns:a16="http://schemas.microsoft.com/office/drawing/2014/main" id="{2E9ECCF6-B9C2-502A-E537-6E85A0F10BB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331831" y="92797"/>
              <a:ext cx="772003" cy="769144"/>
            </a:xfrm>
            <a:prstGeom prst="rect">
              <a:avLst/>
            </a:prstGeom>
          </p:spPr>
        </p:pic>
      </p:grpSp>
    </p:spTree>
    <p:extLst>
      <p:ext uri="{BB962C8B-B14F-4D97-AF65-F5344CB8AC3E}">
        <p14:creationId xmlns:p14="http://schemas.microsoft.com/office/powerpoint/2010/main" val="3526652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3037006-BF82-44B1-774E-0275FC732311}"/>
            </a:ext>
          </a:extLst>
        </p:cNvPr>
        <p:cNvGrpSpPr/>
        <p:nvPr/>
      </p:nvGrpSpPr>
      <p:grpSpPr>
        <a:xfrm>
          <a:off x="0" y="0"/>
          <a:ext cx="0" cy="0"/>
          <a:chOff x="0" y="0"/>
          <a:chExt cx="0" cy="0"/>
        </a:xfrm>
      </p:grpSpPr>
      <p:graphicFrame>
        <p:nvGraphicFramePr>
          <p:cNvPr id="2" name="Content Placeholder 6">
            <a:extLst>
              <a:ext uri="{FF2B5EF4-FFF2-40B4-BE49-F238E27FC236}">
                <a16:creationId xmlns:a16="http://schemas.microsoft.com/office/drawing/2014/main" id="{76E5EDB7-DFC9-15A3-E01D-F444725CE05F}"/>
              </a:ext>
            </a:extLst>
          </p:cNvPr>
          <p:cNvGraphicFramePr>
            <a:graphicFrameLocks/>
          </p:cNvGraphicFramePr>
          <p:nvPr>
            <p:extLst>
              <p:ext uri="{D42A27DB-BD31-4B8C-83A1-F6EECF244321}">
                <p14:modId xmlns:p14="http://schemas.microsoft.com/office/powerpoint/2010/main" val="2683666837"/>
              </p:ext>
            </p:extLst>
          </p:nvPr>
        </p:nvGraphicFramePr>
        <p:xfrm>
          <a:off x="946150" y="1661232"/>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D0AA9EDF-05D8-5025-8A86-402858EB3B86}"/>
              </a:ext>
            </a:extLst>
          </p:cNvPr>
          <p:cNvSpPr txBox="1"/>
          <p:nvPr/>
        </p:nvSpPr>
        <p:spPr>
          <a:xfrm>
            <a:off x="946150" y="393180"/>
            <a:ext cx="10299700" cy="535531"/>
          </a:xfrm>
          <a:prstGeom prst="rect">
            <a:avLst/>
          </a:prstGeom>
          <a:noFill/>
        </p:spPr>
        <p:txBody>
          <a:bodyPr wrap="square">
            <a:spAutoFit/>
          </a:bodyPr>
          <a:lstStyle/>
          <a:p>
            <a:pPr algn="ctr">
              <a:lnSpc>
                <a:spcPct val="90000"/>
              </a:lnSpc>
              <a:spcBef>
                <a:spcPct val="0"/>
              </a:spcBef>
              <a:defRPr/>
            </a:pPr>
            <a:r>
              <a:rPr lang="en-US"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Next Steps - Soft Launch</a:t>
            </a:r>
            <a:endParaRPr lang="en-ZM"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endParaRPr>
          </a:p>
        </p:txBody>
      </p:sp>
      <p:grpSp>
        <p:nvGrpSpPr>
          <p:cNvPr id="6" name="Group 5">
            <a:extLst>
              <a:ext uri="{FF2B5EF4-FFF2-40B4-BE49-F238E27FC236}">
                <a16:creationId xmlns:a16="http://schemas.microsoft.com/office/drawing/2014/main" id="{FE5DD643-5CBD-B30C-338F-7CAF2ECF89F5}"/>
              </a:ext>
            </a:extLst>
          </p:cNvPr>
          <p:cNvGrpSpPr>
            <a:grpSpLocks noChangeAspect="1"/>
          </p:cNvGrpSpPr>
          <p:nvPr/>
        </p:nvGrpSpPr>
        <p:grpSpPr>
          <a:xfrm>
            <a:off x="118780" y="6012570"/>
            <a:ext cx="11938029" cy="769144"/>
            <a:chOff x="165805" y="92797"/>
            <a:chExt cx="11938029" cy="769144"/>
          </a:xfrm>
        </p:grpSpPr>
        <p:pic>
          <p:nvPicPr>
            <p:cNvPr id="7" name="Picture 6" descr="A close-up of a logo&#10;&#10;Description automatically generated">
              <a:extLst>
                <a:ext uri="{FF2B5EF4-FFF2-40B4-BE49-F238E27FC236}">
                  <a16:creationId xmlns:a16="http://schemas.microsoft.com/office/drawing/2014/main" id="{75BFC451-4017-B25B-DF8F-9FB04540E607}"/>
                </a:ext>
              </a:extLst>
            </p:cNvPr>
            <p:cNvPicPr>
              <a:picLocks noChangeAspect="1"/>
            </p:cNvPicPr>
            <p:nvPr/>
          </p:nvPicPr>
          <p:blipFill>
            <a:blip r:embed="rId8" cstate="screen">
              <a:extLst>
                <a:ext uri="{28A0092B-C50C-407E-A947-70E740481C1C}">
                  <a14:useLocalDpi xmlns:a14="http://schemas.microsoft.com/office/drawing/2010/main"/>
                </a:ext>
              </a:extLst>
            </a:blip>
            <a:srcRect t="5728" b="16015"/>
            <a:stretch/>
          </p:blipFill>
          <p:spPr>
            <a:xfrm>
              <a:off x="165805" y="138517"/>
              <a:ext cx="1280223" cy="708269"/>
            </a:xfrm>
            <a:prstGeom prst="rect">
              <a:avLst/>
            </a:prstGeom>
          </p:spPr>
        </p:pic>
        <p:pic>
          <p:nvPicPr>
            <p:cNvPr id="8" name="Picture 7" descr="A red circle with blue text&#10;&#10;Description automatically generated">
              <a:extLst>
                <a:ext uri="{FF2B5EF4-FFF2-40B4-BE49-F238E27FC236}">
                  <a16:creationId xmlns:a16="http://schemas.microsoft.com/office/drawing/2014/main" id="{389E32DB-6139-2D18-59C0-D369D08BFB1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331831" y="92797"/>
              <a:ext cx="772003" cy="769144"/>
            </a:xfrm>
            <a:prstGeom prst="rect">
              <a:avLst/>
            </a:prstGeom>
          </p:spPr>
        </p:pic>
      </p:grpSp>
    </p:spTree>
    <p:extLst>
      <p:ext uri="{BB962C8B-B14F-4D97-AF65-F5344CB8AC3E}">
        <p14:creationId xmlns:p14="http://schemas.microsoft.com/office/powerpoint/2010/main" val="2808785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12FDBF3F-FB33-5C1D-953D-A532AD998C51}"/>
            </a:ext>
          </a:extLst>
        </p:cNvPr>
        <p:cNvGrpSpPr/>
        <p:nvPr/>
      </p:nvGrpSpPr>
      <p:grpSpPr>
        <a:xfrm>
          <a:off x="0" y="0"/>
          <a:ext cx="0" cy="0"/>
          <a:chOff x="0" y="0"/>
          <a:chExt cx="0" cy="0"/>
        </a:xfrm>
      </p:grpSpPr>
      <p:graphicFrame>
        <p:nvGraphicFramePr>
          <p:cNvPr id="3" name="Content Placeholder 6">
            <a:extLst>
              <a:ext uri="{FF2B5EF4-FFF2-40B4-BE49-F238E27FC236}">
                <a16:creationId xmlns:a16="http://schemas.microsoft.com/office/drawing/2014/main" id="{916FAE76-D884-8DE0-D3AF-D95B1EFD3A0C}"/>
              </a:ext>
            </a:extLst>
          </p:cNvPr>
          <p:cNvGraphicFramePr>
            <a:graphicFrameLocks/>
          </p:cNvGraphicFramePr>
          <p:nvPr>
            <p:extLst>
              <p:ext uri="{D42A27DB-BD31-4B8C-83A1-F6EECF244321}">
                <p14:modId xmlns:p14="http://schemas.microsoft.com/office/powerpoint/2010/main" val="1892765280"/>
              </p:ext>
            </p:extLst>
          </p:nvPr>
        </p:nvGraphicFramePr>
        <p:xfrm>
          <a:off x="1509968" y="1500150"/>
          <a:ext cx="9172063"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1C4E1DE7-E1FB-7B13-1F7B-C325CA7A6D1D}"/>
              </a:ext>
            </a:extLst>
          </p:cNvPr>
          <p:cNvSpPr txBox="1"/>
          <p:nvPr/>
        </p:nvSpPr>
        <p:spPr>
          <a:xfrm>
            <a:off x="946150" y="393180"/>
            <a:ext cx="10299700" cy="535531"/>
          </a:xfrm>
          <a:prstGeom prst="rect">
            <a:avLst/>
          </a:prstGeom>
          <a:noFill/>
        </p:spPr>
        <p:txBody>
          <a:bodyPr wrap="square">
            <a:spAutoFit/>
          </a:bodyPr>
          <a:lstStyle/>
          <a:p>
            <a:pPr algn="ctr">
              <a:lnSpc>
                <a:spcPct val="90000"/>
              </a:lnSpc>
              <a:spcBef>
                <a:spcPct val="0"/>
              </a:spcBef>
              <a:defRPr/>
            </a:pPr>
            <a:r>
              <a:rPr lang="en-US"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Next Steps - Going Live</a:t>
            </a:r>
            <a:endParaRPr lang="en-ZM"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endParaRPr>
          </a:p>
        </p:txBody>
      </p:sp>
      <p:grpSp>
        <p:nvGrpSpPr>
          <p:cNvPr id="9" name="Group 8">
            <a:extLst>
              <a:ext uri="{FF2B5EF4-FFF2-40B4-BE49-F238E27FC236}">
                <a16:creationId xmlns:a16="http://schemas.microsoft.com/office/drawing/2014/main" id="{89DF3E7F-1EAE-549B-6821-7F126F7FBF5D}"/>
              </a:ext>
            </a:extLst>
          </p:cNvPr>
          <p:cNvGrpSpPr>
            <a:grpSpLocks noChangeAspect="1"/>
          </p:cNvGrpSpPr>
          <p:nvPr/>
        </p:nvGrpSpPr>
        <p:grpSpPr>
          <a:xfrm>
            <a:off x="118780" y="6012570"/>
            <a:ext cx="11938029" cy="769144"/>
            <a:chOff x="165805" y="92797"/>
            <a:chExt cx="11938029" cy="769144"/>
          </a:xfrm>
        </p:grpSpPr>
        <p:pic>
          <p:nvPicPr>
            <p:cNvPr id="10" name="Picture 9" descr="A close-up of a logo&#10;&#10;Description automatically generated">
              <a:extLst>
                <a:ext uri="{FF2B5EF4-FFF2-40B4-BE49-F238E27FC236}">
                  <a16:creationId xmlns:a16="http://schemas.microsoft.com/office/drawing/2014/main" id="{495F62C5-B324-522C-EFA7-CB5B3F2CAD60}"/>
                </a:ext>
              </a:extLst>
            </p:cNvPr>
            <p:cNvPicPr>
              <a:picLocks noChangeAspect="1"/>
            </p:cNvPicPr>
            <p:nvPr/>
          </p:nvPicPr>
          <p:blipFill>
            <a:blip r:embed="rId8" cstate="screen">
              <a:extLst>
                <a:ext uri="{28A0092B-C50C-407E-A947-70E740481C1C}">
                  <a14:useLocalDpi xmlns:a14="http://schemas.microsoft.com/office/drawing/2010/main"/>
                </a:ext>
              </a:extLst>
            </a:blip>
            <a:srcRect t="5728" b="16015"/>
            <a:stretch/>
          </p:blipFill>
          <p:spPr>
            <a:xfrm>
              <a:off x="165805" y="138517"/>
              <a:ext cx="1280223" cy="708269"/>
            </a:xfrm>
            <a:prstGeom prst="rect">
              <a:avLst/>
            </a:prstGeom>
          </p:spPr>
        </p:pic>
        <p:pic>
          <p:nvPicPr>
            <p:cNvPr id="11" name="Picture 10" descr="A red circle with blue text&#10;&#10;Description automatically generated">
              <a:extLst>
                <a:ext uri="{FF2B5EF4-FFF2-40B4-BE49-F238E27FC236}">
                  <a16:creationId xmlns:a16="http://schemas.microsoft.com/office/drawing/2014/main" id="{81CFE601-3C53-FB48-3BF1-5CC001E46E5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1331831" y="92797"/>
              <a:ext cx="772003" cy="769144"/>
            </a:xfrm>
            <a:prstGeom prst="rect">
              <a:avLst/>
            </a:prstGeom>
          </p:spPr>
        </p:pic>
      </p:grpSp>
    </p:spTree>
    <p:extLst>
      <p:ext uri="{BB962C8B-B14F-4D97-AF65-F5344CB8AC3E}">
        <p14:creationId xmlns:p14="http://schemas.microsoft.com/office/powerpoint/2010/main" val="4149256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B123BF56-84ED-DA35-337D-EA27935C537B}"/>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2E9796EA-F78A-C082-DB15-579C72326740}"/>
              </a:ext>
            </a:extLst>
          </p:cNvPr>
          <p:cNvSpPr txBox="1">
            <a:spLocks/>
          </p:cNvSpPr>
          <p:nvPr/>
        </p:nvSpPr>
        <p:spPr>
          <a:xfrm>
            <a:off x="734552" y="304102"/>
            <a:ext cx="10670048" cy="6095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800" b="1" dirty="0">
                <a:solidFill>
                  <a:schemeClr val="bg1"/>
                </a:solidFill>
                <a:latin typeface="Gill Sans MT" panose="020B0502020104020203" pitchFamily="34" charset="0"/>
                <a:ea typeface="Calibri" panose="020F0502020204030204" pitchFamily="34" charset="0"/>
                <a:cs typeface="Times New Roman" panose="02020603050405020304" pitchFamily="18" charset="0"/>
              </a:rPr>
              <a:t>Next Steps – Operational Plan in COMESA</a:t>
            </a:r>
            <a:endParaRPr lang="en-ZM" sz="2800" b="1" dirty="0">
              <a:solidFill>
                <a:schemeClr val="bg1"/>
              </a:solidFill>
              <a:latin typeface="Garamond" panose="02020404030301010803" pitchFamily="18" charset="0"/>
            </a:endParaRPr>
          </a:p>
        </p:txBody>
      </p:sp>
      <p:sp>
        <p:nvSpPr>
          <p:cNvPr id="7" name="TextBox 6">
            <a:extLst>
              <a:ext uri="{FF2B5EF4-FFF2-40B4-BE49-F238E27FC236}">
                <a16:creationId xmlns:a16="http://schemas.microsoft.com/office/drawing/2014/main" id="{6F7489AC-3B1B-9236-8426-3BF52C52CCC4}"/>
              </a:ext>
            </a:extLst>
          </p:cNvPr>
          <p:cNvSpPr txBox="1"/>
          <p:nvPr/>
        </p:nvSpPr>
        <p:spPr>
          <a:xfrm>
            <a:off x="6714216" y="2346760"/>
            <a:ext cx="3627782" cy="704808"/>
          </a:xfrm>
          <a:prstGeom prst="rect">
            <a:avLst/>
          </a:prstGeom>
          <a:noFill/>
        </p:spPr>
        <p:txBody>
          <a:bodyPr wrap="square">
            <a:spAutoFit/>
          </a:bodyPr>
          <a:lstStyle/>
          <a:p>
            <a:pPr marL="0" indent="0" algn="just">
              <a:lnSpc>
                <a:spcPct val="115000"/>
              </a:lnSpc>
              <a:buNone/>
            </a:pPr>
            <a:endParaRPr lang="en-GB" sz="1800" b="1" dirty="0">
              <a:solidFill>
                <a:schemeClr val="bg1"/>
              </a:solidFill>
              <a:latin typeface="Gill Sans MT" panose="020B0502020104020203" pitchFamily="34" charset="0"/>
              <a:cs typeface="Calibri" panose="020F0502020204030204" pitchFamily="34" charset="0"/>
            </a:endParaRPr>
          </a:p>
          <a:p>
            <a:pPr marL="0" indent="0" algn="just">
              <a:lnSpc>
                <a:spcPct val="115000"/>
              </a:lnSpc>
              <a:buNone/>
            </a:pPr>
            <a:r>
              <a:rPr lang="en-GB" dirty="0">
                <a:solidFill>
                  <a:schemeClr val="bg1"/>
                </a:solidFill>
                <a:latin typeface="Gill Sans MT" panose="020B0502020104020203" pitchFamily="34" charset="0"/>
                <a:cs typeface="Calibri" panose="020F0502020204030204" pitchFamily="34" charset="0"/>
              </a:rPr>
              <a:t>FX Provider plan</a:t>
            </a:r>
            <a:endParaRPr lang="en-GB" sz="1800" dirty="0">
              <a:solidFill>
                <a:schemeClr val="bg1"/>
              </a:solidFill>
              <a:latin typeface="Gill Sans MT" panose="020B0502020104020203"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31840035-CE51-0A64-DFB7-4A3421A1BBB0}"/>
              </a:ext>
            </a:extLst>
          </p:cNvPr>
          <p:cNvSpPr txBox="1"/>
          <p:nvPr/>
        </p:nvSpPr>
        <p:spPr>
          <a:xfrm>
            <a:off x="997224" y="2405643"/>
            <a:ext cx="4383157" cy="704873"/>
          </a:xfrm>
          <a:prstGeom prst="rect">
            <a:avLst/>
          </a:prstGeom>
          <a:noFill/>
        </p:spPr>
        <p:txBody>
          <a:bodyPr wrap="square">
            <a:spAutoFit/>
          </a:bodyPr>
          <a:lstStyle/>
          <a:p>
            <a:pPr marL="0" indent="0">
              <a:lnSpc>
                <a:spcPct val="115000"/>
              </a:lnSpc>
              <a:buNone/>
            </a:pPr>
            <a:endParaRPr lang="en-GB" b="1" dirty="0">
              <a:solidFill>
                <a:schemeClr val="bg1"/>
              </a:solidFill>
              <a:latin typeface="Gill Sans MT" panose="020B0502020104020203" pitchFamily="34" charset="0"/>
              <a:ea typeface="Calibri" panose="020F0502020204030204" pitchFamily="34" charset="0"/>
              <a:cs typeface="Calibri" panose="020F0502020204030204" pitchFamily="34" charset="0"/>
            </a:endParaRPr>
          </a:p>
          <a:p>
            <a:pPr marL="0" indent="0">
              <a:lnSpc>
                <a:spcPct val="115000"/>
              </a:lnSpc>
              <a:buNone/>
            </a:pPr>
            <a:r>
              <a:rPr lang="en-GB" dirty="0">
                <a:solidFill>
                  <a:schemeClr val="bg1"/>
                </a:solidFill>
                <a:latin typeface="Gill Sans MT" panose="020B0502020104020203" pitchFamily="34" charset="0"/>
                <a:ea typeface="Calibri" panose="020F0502020204030204" pitchFamily="34" charset="0"/>
                <a:cs typeface="Calibri" panose="020F0502020204030204" pitchFamily="34" charset="0"/>
              </a:rPr>
              <a:t>Operational Capacity plan</a:t>
            </a:r>
            <a:endParaRPr lang="en-GB" sz="1800" dirty="0">
              <a:solidFill>
                <a:schemeClr val="bg1"/>
              </a:solidFill>
              <a:latin typeface="Gill Sans MT" panose="020B0502020104020203" pitchFamily="34" charset="0"/>
              <a:ea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7101B840-5997-929D-3A51-B210EEC40D7C}"/>
              </a:ext>
            </a:extLst>
          </p:cNvPr>
          <p:cNvPicPr>
            <a:picLocks noChangeAspect="1"/>
          </p:cNvPicPr>
          <p:nvPr/>
        </p:nvPicPr>
        <p:blipFill>
          <a:blip r:embed="rId3">
            <a:biLevel thresh="75000"/>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7129049" y="1736202"/>
            <a:ext cx="3877392" cy="4529721"/>
          </a:xfrm>
          <a:prstGeom prst="rect">
            <a:avLst/>
          </a:prstGeom>
        </p:spPr>
      </p:pic>
      <p:grpSp>
        <p:nvGrpSpPr>
          <p:cNvPr id="21" name="Group 20">
            <a:extLst>
              <a:ext uri="{FF2B5EF4-FFF2-40B4-BE49-F238E27FC236}">
                <a16:creationId xmlns:a16="http://schemas.microsoft.com/office/drawing/2014/main" id="{BAF271F6-AC95-36D1-FEBF-9C604CD3DCC2}"/>
              </a:ext>
            </a:extLst>
          </p:cNvPr>
          <p:cNvGrpSpPr>
            <a:grpSpLocks noChangeAspect="1"/>
          </p:cNvGrpSpPr>
          <p:nvPr/>
        </p:nvGrpSpPr>
        <p:grpSpPr>
          <a:xfrm>
            <a:off x="876300" y="1766851"/>
            <a:ext cx="6306776" cy="4262934"/>
            <a:chOff x="228467" y="1900245"/>
            <a:chExt cx="8360658" cy="3812376"/>
          </a:xfrm>
        </p:grpSpPr>
        <p:sp>
          <p:nvSpPr>
            <p:cNvPr id="4" name="Rectangle 3">
              <a:extLst>
                <a:ext uri="{FF2B5EF4-FFF2-40B4-BE49-F238E27FC236}">
                  <a16:creationId xmlns:a16="http://schemas.microsoft.com/office/drawing/2014/main" id="{EA768DEA-D321-4C5A-5A98-107975140378}"/>
                </a:ext>
              </a:extLst>
            </p:cNvPr>
            <p:cNvSpPr/>
            <p:nvPr/>
          </p:nvSpPr>
          <p:spPr>
            <a:xfrm>
              <a:off x="228467" y="1900245"/>
              <a:ext cx="3864314" cy="1628142"/>
            </a:xfrm>
            <a:prstGeom prst="rect">
              <a:avLst/>
            </a:prstGeom>
            <a:gradFill flip="none" rotWithShape="0">
              <a:gsLst>
                <a:gs pos="0">
                  <a:srgbClr val="70AD47">
                    <a:lumMod val="75000"/>
                    <a:shade val="30000"/>
                    <a:satMod val="115000"/>
                  </a:srgbClr>
                </a:gs>
                <a:gs pos="50000">
                  <a:srgbClr val="70AD47">
                    <a:lumMod val="75000"/>
                    <a:shade val="67500"/>
                    <a:satMod val="115000"/>
                  </a:srgbClr>
                </a:gs>
                <a:gs pos="100000">
                  <a:srgbClr val="70AD47">
                    <a:lumMod val="75000"/>
                    <a:shade val="100000"/>
                    <a:satMod val="115000"/>
                  </a:srgbClr>
                </a:gs>
              </a:gsLst>
              <a:lin ang="10800000" scaled="1"/>
              <a:tileRect/>
            </a:gradFill>
            <a:ln w="12700" cap="flat" cmpd="sng" algn="ctr">
              <a:noFill/>
              <a:prstDash val="solid"/>
              <a:miter lim="800000"/>
            </a:ln>
            <a:effectLst>
              <a:outerShdw blurRad="101600" dist="101600" dir="18900000" algn="bl" rotWithShape="0">
                <a:prstClr val="black">
                  <a:alpha val="40000"/>
                </a:prstClr>
              </a:outerShdw>
            </a:effectLst>
          </p:spPr>
          <p:txBody>
            <a:bodyPr rtlCol="0" anchor="ctr"/>
            <a:lstStyle/>
            <a:p>
              <a:pPr algn="ctr"/>
              <a:endParaRPr lang="en-US" dirty="0"/>
            </a:p>
          </p:txBody>
        </p:sp>
        <p:sp>
          <p:nvSpPr>
            <p:cNvPr id="9" name="Rectangle 8">
              <a:extLst>
                <a:ext uri="{FF2B5EF4-FFF2-40B4-BE49-F238E27FC236}">
                  <a16:creationId xmlns:a16="http://schemas.microsoft.com/office/drawing/2014/main" id="{F21C87A4-27DE-DEF2-98C8-BB72154A01FD}"/>
                </a:ext>
              </a:extLst>
            </p:cNvPr>
            <p:cNvSpPr/>
            <p:nvPr/>
          </p:nvSpPr>
          <p:spPr>
            <a:xfrm>
              <a:off x="4724811" y="1900245"/>
              <a:ext cx="3864314" cy="1628142"/>
            </a:xfrm>
            <a:prstGeom prst="rect">
              <a:avLst/>
            </a:prstGeom>
            <a:gradFill flip="none" rotWithShape="0">
              <a:gsLst>
                <a:gs pos="31000">
                  <a:srgbClr val="4472C4">
                    <a:hueOff val="0"/>
                    <a:satOff val="0"/>
                    <a:lumOff val="0"/>
                    <a:shade val="30000"/>
                    <a:satMod val="115000"/>
                  </a:srgbClr>
                </a:gs>
                <a:gs pos="100000">
                  <a:srgbClr val="4472C4">
                    <a:hueOff val="0"/>
                    <a:satOff val="0"/>
                    <a:lumOff val="0"/>
                    <a:shade val="100000"/>
                    <a:satMod val="115000"/>
                  </a:srgbClr>
                </a:gs>
              </a:gsLst>
              <a:path path="circle">
                <a:fillToRect l="100000" b="100000"/>
              </a:path>
              <a:tileRect t="-100000" r="-100000"/>
            </a:gradFill>
            <a:ln w="12700" cap="flat" cmpd="sng" algn="ctr">
              <a:noFill/>
              <a:prstDash val="solid"/>
              <a:miter lim="800000"/>
            </a:ln>
            <a:effectLst>
              <a:outerShdw blurRad="101600" dist="101600" dir="18900000" algn="bl" rotWithShape="0">
                <a:prstClr val="black">
                  <a:alpha val="40000"/>
                </a:prstClr>
              </a:outerShdw>
            </a:effectLst>
          </p:spPr>
          <p:txBody>
            <a:bodyPr rtlCol="0" anchor="ctr"/>
            <a:lstStyle/>
            <a:p>
              <a:pPr algn="ctr">
                <a:lnSpc>
                  <a:spcPct val="115000"/>
                </a:lnSpc>
              </a:pPr>
              <a:endParaRPr lang="en-US" dirty="0">
                <a:solidFill>
                  <a:schemeClr val="bg1"/>
                </a:solidFill>
                <a:latin typeface="Gill Sans MT" panose="020B0502020104020203"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5A6E45AF-7E60-CE83-B52D-3508D3F0351E}"/>
                </a:ext>
              </a:extLst>
            </p:cNvPr>
            <p:cNvSpPr txBox="1"/>
            <p:nvPr/>
          </p:nvSpPr>
          <p:spPr>
            <a:xfrm>
              <a:off x="4952071" y="2476053"/>
              <a:ext cx="3371727" cy="358816"/>
            </a:xfrm>
            <a:prstGeom prst="rect">
              <a:avLst/>
            </a:prstGeom>
            <a:noFill/>
            <a:ln w="12700" cap="flat" cmpd="sng" algn="ctr">
              <a:noFill/>
              <a:prstDash val="solid"/>
              <a:miter lim="800000"/>
            </a:ln>
            <a:effectLst/>
          </p:spPr>
          <p:txBody>
            <a:bodyPr wrap="square">
              <a:spAutoFit/>
            </a:bodyPr>
            <a:lstStyle/>
            <a:p>
              <a:pPr marL="0" indent="0" algn="ctr">
                <a:lnSpc>
                  <a:spcPct val="115000"/>
                </a:lnSpc>
                <a:buNone/>
              </a:pPr>
              <a:r>
                <a:rPr lang="en-GB" sz="1600" b="1" dirty="0">
                  <a:solidFill>
                    <a:schemeClr val="bg1"/>
                  </a:solidFill>
                  <a:cs typeface="Calibri" panose="020F0502020204030204" pitchFamily="34" charset="0"/>
                </a:rPr>
                <a:t>FX Provider Plan</a:t>
              </a:r>
              <a:endParaRPr lang="en-GB" sz="1600" dirty="0">
                <a:solidFill>
                  <a:schemeClr val="bg1"/>
                </a:solidFill>
                <a:cs typeface="Times New Roman" panose="02020603050405020304" pitchFamily="18" charset="0"/>
              </a:endParaRPr>
            </a:p>
          </p:txBody>
        </p:sp>
        <p:sp>
          <p:nvSpPr>
            <p:cNvPr id="15" name="Rectangle 14">
              <a:extLst>
                <a:ext uri="{FF2B5EF4-FFF2-40B4-BE49-F238E27FC236}">
                  <a16:creationId xmlns:a16="http://schemas.microsoft.com/office/drawing/2014/main" id="{47771770-7E76-FED6-2517-DED8375AA656}"/>
                </a:ext>
              </a:extLst>
            </p:cNvPr>
            <p:cNvSpPr/>
            <p:nvPr/>
          </p:nvSpPr>
          <p:spPr>
            <a:xfrm>
              <a:off x="228468" y="3898319"/>
              <a:ext cx="3864314" cy="1814302"/>
            </a:xfrm>
            <a:prstGeom prst="rect">
              <a:avLst/>
            </a:prstGeom>
            <a:gradFill flip="none" rotWithShape="0">
              <a:gsLst>
                <a:gs pos="31000">
                  <a:srgbClr val="4472C4">
                    <a:hueOff val="0"/>
                    <a:satOff val="0"/>
                    <a:lumOff val="0"/>
                    <a:shade val="30000"/>
                    <a:satMod val="115000"/>
                  </a:srgbClr>
                </a:gs>
                <a:gs pos="100000">
                  <a:srgbClr val="4472C4">
                    <a:hueOff val="0"/>
                    <a:satOff val="0"/>
                    <a:lumOff val="0"/>
                    <a:shade val="100000"/>
                    <a:satMod val="115000"/>
                  </a:srgbClr>
                </a:gs>
              </a:gsLst>
              <a:path path="circle">
                <a:fillToRect l="100000" b="100000"/>
              </a:path>
              <a:tileRect t="-100000" r="-100000"/>
            </a:gradFill>
            <a:ln w="12700" cap="flat" cmpd="sng" algn="ctr">
              <a:noFill/>
              <a:prstDash val="solid"/>
              <a:miter lim="800000"/>
            </a:ln>
            <a:effectLst>
              <a:outerShdw blurRad="101600" dist="101600" dir="18900000" algn="bl" rotWithShape="0">
                <a:prstClr val="black">
                  <a:alpha val="40000"/>
                </a:prstClr>
              </a:outerShdw>
            </a:effectLst>
          </p:spPr>
          <p:txBody>
            <a:bodyPr rtlCol="0" anchor="ctr"/>
            <a:lstStyle/>
            <a:p>
              <a:pPr marL="0" indent="0" algn="ctr">
                <a:lnSpc>
                  <a:spcPct val="115000"/>
                </a:lnSpc>
                <a:buNone/>
              </a:pPr>
              <a:endParaRPr lang="en-GB" sz="1800" dirty="0">
                <a:solidFill>
                  <a:schemeClr val="bg1"/>
                </a:solidFill>
                <a:latin typeface="Gill Sans MT" panose="020B0502020104020203" pitchFamily="34" charset="0"/>
                <a:ea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5B5B61CE-9EA6-8A38-CF80-E199D6B6FBAE}"/>
                </a:ext>
              </a:extLst>
            </p:cNvPr>
            <p:cNvSpPr/>
            <p:nvPr/>
          </p:nvSpPr>
          <p:spPr>
            <a:xfrm>
              <a:off x="4777398" y="3898319"/>
              <a:ext cx="3811727" cy="1814302"/>
            </a:xfrm>
            <a:prstGeom prst="rect">
              <a:avLst/>
            </a:prstGeom>
            <a:gradFill flip="none" rotWithShape="0">
              <a:gsLst>
                <a:gs pos="0">
                  <a:srgbClr val="70AD47">
                    <a:lumMod val="75000"/>
                    <a:shade val="30000"/>
                    <a:satMod val="115000"/>
                  </a:srgbClr>
                </a:gs>
                <a:gs pos="50000">
                  <a:srgbClr val="70AD47">
                    <a:lumMod val="75000"/>
                    <a:shade val="67500"/>
                    <a:satMod val="115000"/>
                  </a:srgbClr>
                </a:gs>
                <a:gs pos="100000">
                  <a:srgbClr val="70AD47">
                    <a:lumMod val="75000"/>
                    <a:shade val="100000"/>
                    <a:satMod val="115000"/>
                  </a:srgbClr>
                </a:gs>
              </a:gsLst>
              <a:lin ang="10800000" scaled="1"/>
              <a:tileRect/>
            </a:gradFill>
            <a:ln w="12700" cap="flat" cmpd="sng" algn="ctr">
              <a:noFill/>
              <a:prstDash val="solid"/>
              <a:miter lim="800000"/>
            </a:ln>
            <a:effectLst>
              <a:outerShdw blurRad="101600" dist="101600" dir="18900000" algn="bl" rotWithShape="0">
                <a:prstClr val="black">
                  <a:alpha val="40000"/>
                </a:prstClr>
              </a:outerShdw>
            </a:effectLst>
          </p:spPr>
          <p:txBody>
            <a:bodyPr rtlCol="0" anchor="ctr"/>
            <a:lstStyle/>
            <a:p>
              <a:pPr algn="ctr"/>
              <a:endParaRPr lang="en-GB" dirty="0"/>
            </a:p>
          </p:txBody>
        </p:sp>
        <p:sp>
          <p:nvSpPr>
            <p:cNvPr id="17" name="TextBox 16">
              <a:extLst>
                <a:ext uri="{FF2B5EF4-FFF2-40B4-BE49-F238E27FC236}">
                  <a16:creationId xmlns:a16="http://schemas.microsoft.com/office/drawing/2014/main" id="{0A8C6B97-C0EB-DC1C-6D74-58E64A543B16}"/>
                </a:ext>
              </a:extLst>
            </p:cNvPr>
            <p:cNvSpPr txBox="1"/>
            <p:nvPr/>
          </p:nvSpPr>
          <p:spPr>
            <a:xfrm>
              <a:off x="228467" y="2230816"/>
              <a:ext cx="3864314" cy="641971"/>
            </a:xfrm>
            <a:prstGeom prst="rect">
              <a:avLst/>
            </a:prstGeom>
            <a:noFill/>
          </p:spPr>
          <p:txBody>
            <a:bodyPr wrap="square">
              <a:spAutoFit/>
            </a:bodyPr>
            <a:lstStyle/>
            <a:p>
              <a:pPr marL="0" indent="0" algn="ctr">
                <a:lnSpc>
                  <a:spcPct val="115000"/>
                </a:lnSpc>
                <a:buNone/>
              </a:pPr>
              <a:endParaRPr lang="en-GB" sz="1600" b="1" dirty="0">
                <a:solidFill>
                  <a:schemeClr val="bg1"/>
                </a:solidFill>
                <a:ea typeface="Calibri" panose="020F0502020204030204" pitchFamily="34" charset="0"/>
                <a:cs typeface="Calibri" panose="020F0502020204030204" pitchFamily="34" charset="0"/>
              </a:endParaRPr>
            </a:p>
            <a:p>
              <a:pPr marL="0" indent="0" algn="ctr">
                <a:lnSpc>
                  <a:spcPct val="115000"/>
                </a:lnSpc>
                <a:buNone/>
              </a:pPr>
              <a:r>
                <a:rPr lang="en-GB" sz="1600" b="1" dirty="0">
                  <a:solidFill>
                    <a:schemeClr val="bg1"/>
                  </a:solidFill>
                  <a:ea typeface="Calibri" panose="020F0502020204030204" pitchFamily="34" charset="0"/>
                  <a:cs typeface="Calibri" panose="020F0502020204030204" pitchFamily="34" charset="0"/>
                </a:rPr>
                <a:t>Operational Capacity Plan</a:t>
              </a:r>
            </a:p>
          </p:txBody>
        </p:sp>
        <p:sp>
          <p:nvSpPr>
            <p:cNvPr id="18" name="TextBox 17">
              <a:extLst>
                <a:ext uri="{FF2B5EF4-FFF2-40B4-BE49-F238E27FC236}">
                  <a16:creationId xmlns:a16="http://schemas.microsoft.com/office/drawing/2014/main" id="{E34961A1-E82C-2F67-B2B6-817009A6947B}"/>
                </a:ext>
              </a:extLst>
            </p:cNvPr>
            <p:cNvSpPr txBox="1"/>
            <p:nvPr/>
          </p:nvSpPr>
          <p:spPr>
            <a:xfrm>
              <a:off x="228467" y="4364816"/>
              <a:ext cx="3864314" cy="641971"/>
            </a:xfrm>
            <a:prstGeom prst="rect">
              <a:avLst/>
            </a:prstGeom>
            <a:noFill/>
          </p:spPr>
          <p:txBody>
            <a:bodyPr wrap="square">
              <a:spAutoFit/>
            </a:bodyPr>
            <a:lstStyle/>
            <a:p>
              <a:pPr marL="0" indent="0" algn="ctr">
                <a:lnSpc>
                  <a:spcPct val="115000"/>
                </a:lnSpc>
                <a:buNone/>
              </a:pPr>
              <a:endParaRPr lang="en-GB" sz="1600" b="1" dirty="0">
                <a:solidFill>
                  <a:schemeClr val="bg1"/>
                </a:solidFill>
                <a:ea typeface="Calibri" panose="020F0502020204030204" pitchFamily="34" charset="0"/>
                <a:cs typeface="Calibri" panose="020F0502020204030204" pitchFamily="34" charset="0"/>
              </a:endParaRPr>
            </a:p>
            <a:p>
              <a:pPr marL="0" indent="0" algn="ctr">
                <a:lnSpc>
                  <a:spcPct val="115000"/>
                </a:lnSpc>
                <a:buNone/>
              </a:pPr>
              <a:r>
                <a:rPr lang="en-GB" sz="1600" b="1" dirty="0">
                  <a:solidFill>
                    <a:schemeClr val="bg1"/>
                  </a:solidFill>
                  <a:ea typeface="Calibri" panose="020F0502020204030204" pitchFamily="34" charset="0"/>
                  <a:cs typeface="Calibri" panose="020F0502020204030204" pitchFamily="34" charset="0"/>
                </a:rPr>
                <a:t>Roll-out and Onboarding Plan </a:t>
              </a:r>
            </a:p>
          </p:txBody>
        </p:sp>
        <p:sp>
          <p:nvSpPr>
            <p:cNvPr id="19" name="TextBox 18">
              <a:extLst>
                <a:ext uri="{FF2B5EF4-FFF2-40B4-BE49-F238E27FC236}">
                  <a16:creationId xmlns:a16="http://schemas.microsoft.com/office/drawing/2014/main" id="{1FE1CB68-0C29-955D-0951-3B677B310AA1}"/>
                </a:ext>
              </a:extLst>
            </p:cNvPr>
            <p:cNvSpPr txBox="1"/>
            <p:nvPr/>
          </p:nvSpPr>
          <p:spPr>
            <a:xfrm>
              <a:off x="4971104" y="4607607"/>
              <a:ext cx="3371727" cy="358816"/>
            </a:xfrm>
            <a:prstGeom prst="rect">
              <a:avLst/>
            </a:prstGeom>
            <a:noFill/>
            <a:ln w="12700" cap="flat" cmpd="sng" algn="ctr">
              <a:noFill/>
              <a:prstDash val="solid"/>
              <a:miter lim="800000"/>
            </a:ln>
            <a:effectLst/>
          </p:spPr>
          <p:txBody>
            <a:bodyPr wrap="square">
              <a:spAutoFit/>
            </a:bodyPr>
            <a:lstStyle/>
            <a:p>
              <a:pPr marL="0" indent="0" algn="ctr">
                <a:lnSpc>
                  <a:spcPct val="115000"/>
                </a:lnSpc>
                <a:buNone/>
              </a:pPr>
              <a:r>
                <a:rPr lang="en-GB" sz="1600" b="1" dirty="0">
                  <a:solidFill>
                    <a:schemeClr val="bg1"/>
                  </a:solidFill>
                  <a:cs typeface="Calibri" panose="020F0502020204030204" pitchFamily="34" charset="0"/>
                </a:rPr>
                <a:t>Regulatory Oversight</a:t>
              </a:r>
              <a:endParaRPr lang="en-GB" sz="1600" dirty="0">
                <a:solidFill>
                  <a:schemeClr val="bg1"/>
                </a:solidFill>
                <a:cs typeface="Times New Roman" panose="02020603050405020304" pitchFamily="18" charset="0"/>
              </a:endParaRPr>
            </a:p>
          </p:txBody>
        </p:sp>
      </p:grpSp>
    </p:spTree>
    <p:extLst>
      <p:ext uri="{BB962C8B-B14F-4D97-AF65-F5344CB8AC3E}">
        <p14:creationId xmlns:p14="http://schemas.microsoft.com/office/powerpoint/2010/main" val="27393132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8" name="Picture 17">
            <a:extLst>
              <a:ext uri="{FF2B5EF4-FFF2-40B4-BE49-F238E27FC236}">
                <a16:creationId xmlns:a16="http://schemas.microsoft.com/office/drawing/2014/main" id="{0637B0A4-5973-A03E-DB82-089206E4F74E}"/>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3049" y="2446283"/>
            <a:ext cx="12188951" cy="4411717"/>
          </a:xfrm>
          <a:prstGeom prst="rect">
            <a:avLst/>
          </a:prstGeom>
        </p:spPr>
      </p:pic>
      <p:sp>
        <p:nvSpPr>
          <p:cNvPr id="32" name="TextBox 31">
            <a:extLst>
              <a:ext uri="{FF2B5EF4-FFF2-40B4-BE49-F238E27FC236}">
                <a16:creationId xmlns:a16="http://schemas.microsoft.com/office/drawing/2014/main" id="{44F2E420-96B5-4600-A908-7BF4B8487815}"/>
              </a:ext>
            </a:extLst>
          </p:cNvPr>
          <p:cNvSpPr txBox="1"/>
          <p:nvPr/>
        </p:nvSpPr>
        <p:spPr>
          <a:xfrm>
            <a:off x="3008713" y="294393"/>
            <a:ext cx="6096502" cy="867930"/>
          </a:xfrm>
          <a:prstGeom prst="rect">
            <a:avLst/>
          </a:prstGeom>
          <a:noFill/>
        </p:spPr>
        <p:txBody>
          <a:bodyPr wrap="square" rtlCol="0">
            <a:spAutoFit/>
          </a:bodyPr>
          <a:lstStyle/>
          <a:p>
            <a:pPr algn="ctr">
              <a:lnSpc>
                <a:spcPct val="90000"/>
              </a:lnSpc>
              <a:spcBef>
                <a:spcPct val="0"/>
              </a:spcBef>
              <a:defRPr/>
            </a:pPr>
            <a:r>
              <a:rPr lang="en-US"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Key Strategic Partners  </a:t>
            </a:r>
          </a:p>
          <a:p>
            <a:pPr algn="ctr">
              <a:lnSpc>
                <a:spcPct val="90000"/>
              </a:lnSpc>
              <a:spcBef>
                <a:spcPct val="0"/>
              </a:spcBef>
              <a:defRPr/>
            </a:pPr>
            <a:endParaRPr lang="en-US" sz="2400" b="1" dirty="0">
              <a:solidFill>
                <a:schemeClr val="bg1"/>
              </a:solidFill>
              <a:effectLst>
                <a:outerShdw blurRad="50000" dist="30000" dir="5400000" algn="tl" rotWithShape="0">
                  <a:srgbClr val="000000">
                    <a:alpha val="30000"/>
                  </a:srgbClr>
                </a:outerShdw>
              </a:effectLst>
              <a:latin typeface="Gill Sans MT"/>
              <a:ea typeface="+mj-ea"/>
              <a:cs typeface="+mj-cs"/>
            </a:endParaRPr>
          </a:p>
        </p:txBody>
      </p:sp>
      <p:grpSp>
        <p:nvGrpSpPr>
          <p:cNvPr id="19" name="Group 18">
            <a:extLst>
              <a:ext uri="{FF2B5EF4-FFF2-40B4-BE49-F238E27FC236}">
                <a16:creationId xmlns:a16="http://schemas.microsoft.com/office/drawing/2014/main" id="{EC7798C2-7EF4-0469-C045-775CCBC02B7B}"/>
              </a:ext>
            </a:extLst>
          </p:cNvPr>
          <p:cNvGrpSpPr>
            <a:grpSpLocks noChangeAspect="1"/>
          </p:cNvGrpSpPr>
          <p:nvPr/>
        </p:nvGrpSpPr>
        <p:grpSpPr>
          <a:xfrm>
            <a:off x="93324" y="2061294"/>
            <a:ext cx="12002299" cy="4264658"/>
            <a:chOff x="1133515" y="1627340"/>
            <a:chExt cx="10093034" cy="3572954"/>
          </a:xfrm>
        </p:grpSpPr>
        <p:pic>
          <p:nvPicPr>
            <p:cNvPr id="20" name="Google Shape;321;g293c9c2109e_0_88">
              <a:extLst>
                <a:ext uri="{FF2B5EF4-FFF2-40B4-BE49-F238E27FC236}">
                  <a16:creationId xmlns:a16="http://schemas.microsoft.com/office/drawing/2014/main" id="{6CB7EB31-5980-2C19-CEE6-26D0E9D3DB3D}"/>
                </a:ext>
              </a:extLst>
            </p:cNvPr>
            <p:cNvPicPr preferRelativeResize="0">
              <a:picLocks noChangeAspect="1"/>
            </p:cNvPicPr>
            <p:nvPr/>
          </p:nvPicPr>
          <p:blipFill rotWithShape="1">
            <a:blip r:embed="rId4">
              <a:alphaModFix/>
            </a:blip>
            <a:srcRect/>
            <a:stretch/>
          </p:blipFill>
          <p:spPr>
            <a:xfrm>
              <a:off x="1133515" y="1627340"/>
              <a:ext cx="3088254" cy="965088"/>
            </a:xfrm>
            <a:prstGeom prst="rect">
              <a:avLst/>
            </a:prstGeom>
            <a:noFill/>
            <a:ln>
              <a:noFill/>
            </a:ln>
          </p:spPr>
        </p:pic>
        <p:pic>
          <p:nvPicPr>
            <p:cNvPr id="22" name="Google Shape;322;g293c9c2109e_0_88">
              <a:extLst>
                <a:ext uri="{FF2B5EF4-FFF2-40B4-BE49-F238E27FC236}">
                  <a16:creationId xmlns:a16="http://schemas.microsoft.com/office/drawing/2014/main" id="{EE0CDB1D-6E7D-6E63-56B0-C2C3B2D205E7}"/>
                </a:ext>
              </a:extLst>
            </p:cNvPr>
            <p:cNvPicPr preferRelativeResize="0">
              <a:picLocks noChangeAspect="1"/>
            </p:cNvPicPr>
            <p:nvPr/>
          </p:nvPicPr>
          <p:blipFill rotWithShape="1">
            <a:blip r:embed="rId5">
              <a:alphaModFix/>
            </a:blip>
            <a:srcRect/>
            <a:stretch/>
          </p:blipFill>
          <p:spPr>
            <a:xfrm>
              <a:off x="8972898" y="1685842"/>
              <a:ext cx="1685315" cy="536363"/>
            </a:xfrm>
            <a:prstGeom prst="rect">
              <a:avLst/>
            </a:prstGeom>
            <a:noFill/>
            <a:ln>
              <a:noFill/>
            </a:ln>
          </p:spPr>
        </p:pic>
        <p:sp>
          <p:nvSpPr>
            <p:cNvPr id="23" name="Google Shape;326;g293c9c2109e_0_88">
              <a:extLst>
                <a:ext uri="{FF2B5EF4-FFF2-40B4-BE49-F238E27FC236}">
                  <a16:creationId xmlns:a16="http://schemas.microsoft.com/office/drawing/2014/main" id="{BE7CE280-FCE3-4FFA-1922-7C4FAA55FCB1}"/>
                </a:ext>
              </a:extLst>
            </p:cNvPr>
            <p:cNvSpPr txBox="1"/>
            <p:nvPr/>
          </p:nvSpPr>
          <p:spPr>
            <a:xfrm>
              <a:off x="1177654" y="4471074"/>
              <a:ext cx="3304021" cy="618831"/>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b="1" i="0" u="none" strike="noStrike" cap="none" dirty="0">
                  <a:solidFill>
                    <a:srgbClr val="000000"/>
                  </a:solidFill>
                  <a:latin typeface="Calibri"/>
                  <a:ea typeface="Calibri"/>
                  <a:cs typeface="Calibri"/>
                  <a:sym typeface="Calibri"/>
                </a:rPr>
                <a:t>Common Market for Eastern and Southern Africa</a:t>
              </a:r>
              <a:endParaRPr b="1" i="0" u="none" strike="noStrike" cap="none" dirty="0">
                <a:solidFill>
                  <a:srgbClr val="000000"/>
                </a:solidFill>
                <a:latin typeface="Calibri"/>
                <a:ea typeface="Calibri"/>
                <a:cs typeface="Calibri"/>
                <a:sym typeface="Calibri"/>
              </a:endParaRPr>
            </a:p>
          </p:txBody>
        </p:sp>
        <p:pic>
          <p:nvPicPr>
            <p:cNvPr id="24" name="Google Shape;323;g293c9c2109e_0_88">
              <a:extLst>
                <a:ext uri="{FF2B5EF4-FFF2-40B4-BE49-F238E27FC236}">
                  <a16:creationId xmlns:a16="http://schemas.microsoft.com/office/drawing/2014/main" id="{163D231A-D524-5AB4-BAC8-3C88F6126528}"/>
                </a:ext>
              </a:extLst>
            </p:cNvPr>
            <p:cNvPicPr preferRelativeResize="0"/>
            <p:nvPr/>
          </p:nvPicPr>
          <p:blipFill rotWithShape="1">
            <a:blip r:embed="rId6">
              <a:alphaModFix/>
            </a:blip>
            <a:srcRect/>
            <a:stretch/>
          </p:blipFill>
          <p:spPr>
            <a:xfrm>
              <a:off x="9756655" y="3737442"/>
              <a:ext cx="1285640" cy="856249"/>
            </a:xfrm>
            <a:prstGeom prst="rect">
              <a:avLst/>
            </a:prstGeom>
            <a:noFill/>
            <a:ln>
              <a:noFill/>
            </a:ln>
          </p:spPr>
        </p:pic>
        <p:sp>
          <p:nvSpPr>
            <p:cNvPr id="25" name="Google Shape;328;g293c9c2109e_0_88">
              <a:extLst>
                <a:ext uri="{FF2B5EF4-FFF2-40B4-BE49-F238E27FC236}">
                  <a16:creationId xmlns:a16="http://schemas.microsoft.com/office/drawing/2014/main" id="{421EE5F8-4FDC-732E-A24F-ADA7E51CAAB2}"/>
                </a:ext>
              </a:extLst>
            </p:cNvPr>
            <p:cNvSpPr txBox="1"/>
            <p:nvPr/>
          </p:nvSpPr>
          <p:spPr>
            <a:xfrm>
              <a:off x="9681249" y="4761238"/>
              <a:ext cx="1545300" cy="38676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endParaRPr lang="en-US" b="1" i="0" u="none" strike="noStrike" cap="none" dirty="0">
                <a:solidFill>
                  <a:srgbClr val="000000"/>
                </a:solidFill>
                <a:latin typeface="Calibri"/>
                <a:ea typeface="Calibri"/>
                <a:cs typeface="Calibri"/>
                <a:sym typeface="Calibri"/>
              </a:endParaRPr>
            </a:p>
          </p:txBody>
        </p:sp>
        <p:sp>
          <p:nvSpPr>
            <p:cNvPr id="26" name="Google Shape;333;g293c9c2109e_0_88">
              <a:extLst>
                <a:ext uri="{FF2B5EF4-FFF2-40B4-BE49-F238E27FC236}">
                  <a16:creationId xmlns:a16="http://schemas.microsoft.com/office/drawing/2014/main" id="{5603122D-E48E-4D53-DA99-284C78C58599}"/>
                </a:ext>
              </a:extLst>
            </p:cNvPr>
            <p:cNvSpPr txBox="1"/>
            <p:nvPr/>
          </p:nvSpPr>
          <p:spPr>
            <a:xfrm>
              <a:off x="8916457" y="3708906"/>
              <a:ext cx="2163438" cy="33000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dirty="0">
                <a:latin typeface="Calibri"/>
                <a:ea typeface="Calibri"/>
                <a:cs typeface="Calibri"/>
                <a:sym typeface="Calibri"/>
              </a:endParaRPr>
            </a:p>
          </p:txBody>
        </p:sp>
        <p:sp>
          <p:nvSpPr>
            <p:cNvPr id="27" name="Google Shape;329;g293c9c2109e_0_88">
              <a:extLst>
                <a:ext uri="{FF2B5EF4-FFF2-40B4-BE49-F238E27FC236}">
                  <a16:creationId xmlns:a16="http://schemas.microsoft.com/office/drawing/2014/main" id="{165DE84C-08D5-20E1-8449-8C3596D81209}"/>
                </a:ext>
              </a:extLst>
            </p:cNvPr>
            <p:cNvSpPr txBox="1"/>
            <p:nvPr/>
          </p:nvSpPr>
          <p:spPr>
            <a:xfrm>
              <a:off x="5164921" y="4581463"/>
              <a:ext cx="2283783" cy="618831"/>
            </a:xfrm>
            <a:prstGeom prst="rect">
              <a:avLst/>
            </a:prstGeom>
            <a:noFill/>
            <a:ln>
              <a:noFill/>
            </a:ln>
          </p:spPr>
          <p:txBody>
            <a:bodyPr spcFirstLastPara="1" wrap="square" lIns="91425" tIns="91425" rIns="91425" bIns="91425" anchor="t" anchorCtr="0">
              <a:spAutoFit/>
            </a:bodyPr>
            <a:lstStyle/>
            <a:p>
              <a:pPr algn="ctr">
                <a:buClr>
                  <a:srgbClr val="000000"/>
                </a:buClr>
                <a:buSzPts val="1000"/>
              </a:pPr>
              <a:r>
                <a:rPr lang="en-US" b="1" i="0" u="none" strike="noStrike" cap="none" dirty="0">
                  <a:solidFill>
                    <a:srgbClr val="000000"/>
                  </a:solidFill>
                  <a:latin typeface="Calibri"/>
                  <a:ea typeface="Calibri"/>
                  <a:cs typeface="Calibri"/>
                  <a:sym typeface="Calibri"/>
                </a:rPr>
                <a:t>Technical Implementation Partners</a:t>
              </a:r>
            </a:p>
          </p:txBody>
        </p:sp>
      </p:grpSp>
      <p:pic>
        <p:nvPicPr>
          <p:cNvPr id="30" name="Picture 29" descr="A blue and black logo&#10;&#10;Description automatically generated">
            <a:extLst>
              <a:ext uri="{FF2B5EF4-FFF2-40B4-BE49-F238E27FC236}">
                <a16:creationId xmlns:a16="http://schemas.microsoft.com/office/drawing/2014/main" id="{0C19905F-9125-3BE6-9930-A711C7322D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4369" y="4143245"/>
            <a:ext cx="2232017" cy="752610"/>
          </a:xfrm>
          <a:prstGeom prst="rect">
            <a:avLst/>
          </a:prstGeom>
        </p:spPr>
      </p:pic>
      <p:pic>
        <p:nvPicPr>
          <p:cNvPr id="31" name="Picture 30" descr="A red rocket and blue object on a black background&#10;&#10;Description automatically generated">
            <a:extLst>
              <a:ext uri="{FF2B5EF4-FFF2-40B4-BE49-F238E27FC236}">
                <a16:creationId xmlns:a16="http://schemas.microsoft.com/office/drawing/2014/main" id="{5F0E5405-6730-CB28-9D0F-636175FCC4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08755" y="5019268"/>
            <a:ext cx="1528840" cy="571769"/>
          </a:xfrm>
          <a:prstGeom prst="rect">
            <a:avLst/>
          </a:prstGeom>
        </p:spPr>
      </p:pic>
      <p:pic>
        <p:nvPicPr>
          <p:cNvPr id="34" name="Picture 33" descr="A blue circle with white text and a number&#10;&#10;Description automatically generated">
            <a:extLst>
              <a:ext uri="{FF2B5EF4-FFF2-40B4-BE49-F238E27FC236}">
                <a16:creationId xmlns:a16="http://schemas.microsoft.com/office/drawing/2014/main" id="{23903B6D-422F-FB9E-1448-78FF6B95CB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4450" y="3694527"/>
            <a:ext cx="1752330" cy="1758854"/>
          </a:xfrm>
          <a:prstGeom prst="rect">
            <a:avLst/>
          </a:prstGeom>
        </p:spPr>
      </p:pic>
      <p:sp>
        <p:nvSpPr>
          <p:cNvPr id="3" name="TextBox 2">
            <a:extLst>
              <a:ext uri="{FF2B5EF4-FFF2-40B4-BE49-F238E27FC236}">
                <a16:creationId xmlns:a16="http://schemas.microsoft.com/office/drawing/2014/main" id="{FA462F64-0FC0-63B1-871D-615A628C170F}"/>
              </a:ext>
            </a:extLst>
          </p:cNvPr>
          <p:cNvSpPr txBox="1"/>
          <p:nvPr/>
        </p:nvSpPr>
        <p:spPr>
          <a:xfrm>
            <a:off x="8298311" y="2899333"/>
            <a:ext cx="4030200" cy="923330"/>
          </a:xfrm>
          <a:prstGeom prst="rect">
            <a:avLst/>
          </a:prstGeom>
          <a:noFill/>
        </p:spPr>
        <p:txBody>
          <a:bodyPr wrap="square">
            <a:spAutoFit/>
          </a:bodyPr>
          <a:lstStyle/>
          <a:p>
            <a:pPr algn="ctr" rtl="0"/>
            <a:r>
              <a:rPr lang="en-GB" sz="1800" b="1" i="0" u="none" strike="noStrike" dirty="0">
                <a:solidFill>
                  <a:srgbClr val="000000"/>
                </a:solidFill>
                <a:effectLst/>
                <a:latin typeface="Calibri" panose="020F0502020204030204" pitchFamily="34" charset="0"/>
              </a:rPr>
              <a:t>Open-source, Inclusive and Instant Payment System Technology</a:t>
            </a:r>
          </a:p>
          <a:p>
            <a:pPr algn="ctr" rtl="0"/>
            <a:r>
              <a:rPr lang="en-GB" sz="1800" b="1" i="0" u="none" strike="noStrike" dirty="0">
                <a:solidFill>
                  <a:srgbClr val="000000"/>
                </a:solidFill>
                <a:effectLst/>
                <a:latin typeface="Calibri" panose="020F0502020204030204" pitchFamily="34" charset="0"/>
              </a:rPr>
              <a:t>Partner</a:t>
            </a:r>
            <a:endParaRPr lang="en-GB" dirty="0"/>
          </a:p>
        </p:txBody>
      </p:sp>
      <p:sp>
        <p:nvSpPr>
          <p:cNvPr id="2" name="AutoShape 2" descr="Logo">
            <a:extLst>
              <a:ext uri="{FF2B5EF4-FFF2-40B4-BE49-F238E27FC236}">
                <a16:creationId xmlns:a16="http://schemas.microsoft.com/office/drawing/2014/main" id="{2DD47DD1-CAD4-8A84-E163-D403760487A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grpSp>
        <p:nvGrpSpPr>
          <p:cNvPr id="10" name="Group 9">
            <a:extLst>
              <a:ext uri="{FF2B5EF4-FFF2-40B4-BE49-F238E27FC236}">
                <a16:creationId xmlns:a16="http://schemas.microsoft.com/office/drawing/2014/main" id="{EE373A8D-4D09-4CB1-7A98-939E5CEC5A5B}"/>
              </a:ext>
            </a:extLst>
          </p:cNvPr>
          <p:cNvGrpSpPr/>
          <p:nvPr/>
        </p:nvGrpSpPr>
        <p:grpSpPr>
          <a:xfrm>
            <a:off x="8880550" y="4776482"/>
            <a:ext cx="1512300" cy="1306561"/>
            <a:chOff x="2141323" y="5326923"/>
            <a:chExt cx="1512300" cy="1306561"/>
          </a:xfrm>
        </p:grpSpPr>
        <p:sp>
          <p:nvSpPr>
            <p:cNvPr id="11" name="Google Shape;151;p3">
              <a:extLst>
                <a:ext uri="{FF2B5EF4-FFF2-40B4-BE49-F238E27FC236}">
                  <a16:creationId xmlns:a16="http://schemas.microsoft.com/office/drawing/2014/main" id="{F5207E01-928A-C232-640C-546BB4352D3C}"/>
                </a:ext>
              </a:extLst>
            </p:cNvPr>
            <p:cNvSpPr/>
            <p:nvPr/>
          </p:nvSpPr>
          <p:spPr>
            <a:xfrm>
              <a:off x="2141323" y="6135709"/>
              <a:ext cx="1512300" cy="497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b="1" dirty="0">
                  <a:solidFill>
                    <a:srgbClr val="000000"/>
                  </a:solidFill>
                  <a:latin typeface="Roboto" panose="02000000000000000000" pitchFamily="2" charset="0"/>
                  <a:ea typeface="Roboto" panose="02000000000000000000" pitchFamily="2" charset="0"/>
                  <a:cs typeface="Roboto" panose="02000000000000000000" pitchFamily="2" charset="0"/>
                  <a:sym typeface="Calibri"/>
                </a:rPr>
                <a:t>COMESA Clearing House </a:t>
              </a:r>
              <a:endParaRPr sz="1200" b="1" dirty="0">
                <a:solidFill>
                  <a:srgbClr val="000000"/>
                </a:solidFill>
                <a:latin typeface="Roboto" panose="02000000000000000000" pitchFamily="2" charset="0"/>
                <a:ea typeface="Roboto" panose="02000000000000000000" pitchFamily="2" charset="0"/>
                <a:cs typeface="Roboto" panose="02000000000000000000" pitchFamily="2" charset="0"/>
              </a:endParaRPr>
            </a:p>
          </p:txBody>
        </p:sp>
        <p:pic>
          <p:nvPicPr>
            <p:cNvPr id="12" name="Google Shape;155;p3">
              <a:extLst>
                <a:ext uri="{FF2B5EF4-FFF2-40B4-BE49-F238E27FC236}">
                  <a16:creationId xmlns:a16="http://schemas.microsoft.com/office/drawing/2014/main" id="{ACF0C3A0-38A9-A7AC-DAFC-3DC842295F33}"/>
                </a:ext>
              </a:extLst>
            </p:cNvPr>
            <p:cNvPicPr preferRelativeResize="0"/>
            <p:nvPr/>
          </p:nvPicPr>
          <p:blipFill rotWithShape="1">
            <a:blip r:embed="rId10">
              <a:alphaModFix/>
            </a:blip>
            <a:srcRect/>
            <a:stretch/>
          </p:blipFill>
          <p:spPr>
            <a:xfrm>
              <a:off x="2539161" y="5326923"/>
              <a:ext cx="742273" cy="752610"/>
            </a:xfrm>
            <a:prstGeom prst="rect">
              <a:avLst/>
            </a:prstGeom>
            <a:noFill/>
            <a:ln>
              <a:noFill/>
            </a:ln>
          </p:spPr>
        </p:pic>
      </p:grpSp>
      <p:pic>
        <p:nvPicPr>
          <p:cNvPr id="13" name="Google Shape;342;p32">
            <a:extLst>
              <a:ext uri="{FF2B5EF4-FFF2-40B4-BE49-F238E27FC236}">
                <a16:creationId xmlns:a16="http://schemas.microsoft.com/office/drawing/2014/main" id="{BD71D342-DDD4-0E6A-3447-A103DFEFCF52}"/>
              </a:ext>
            </a:extLst>
          </p:cNvPr>
          <p:cNvPicPr preferRelativeResize="0"/>
          <p:nvPr/>
        </p:nvPicPr>
        <p:blipFill>
          <a:blip r:embed="rId11">
            <a:alphaModFix/>
          </a:blip>
          <a:stretch>
            <a:fillRect/>
          </a:stretch>
        </p:blipFill>
        <p:spPr>
          <a:xfrm>
            <a:off x="6582454" y="5108405"/>
            <a:ext cx="1288625" cy="452450"/>
          </a:xfrm>
          <a:prstGeom prst="rect">
            <a:avLst/>
          </a:prstGeom>
          <a:noFill/>
          <a:ln>
            <a:noFill/>
          </a:ln>
        </p:spPr>
      </p:pic>
      <p:pic>
        <p:nvPicPr>
          <p:cNvPr id="16" name="Picture 15">
            <a:extLst>
              <a:ext uri="{FF2B5EF4-FFF2-40B4-BE49-F238E27FC236}">
                <a16:creationId xmlns:a16="http://schemas.microsoft.com/office/drawing/2014/main" id="{FB44C367-3ABE-87B2-AB18-A80336CD5A3D}"/>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656366" y="1702014"/>
            <a:ext cx="1177740" cy="1173377"/>
          </a:xfrm>
          <a:prstGeom prst="rect">
            <a:avLst/>
          </a:prstGeom>
        </p:spPr>
      </p:pic>
      <p:sp>
        <p:nvSpPr>
          <p:cNvPr id="21" name="Google Shape;329;g293c9c2109e_0_88">
            <a:extLst>
              <a:ext uri="{FF2B5EF4-FFF2-40B4-BE49-F238E27FC236}">
                <a16:creationId xmlns:a16="http://schemas.microsoft.com/office/drawing/2014/main" id="{30100563-48A7-DD9D-D4D2-545074BC437C}"/>
              </a:ext>
            </a:extLst>
          </p:cNvPr>
          <p:cNvSpPr txBox="1"/>
          <p:nvPr/>
        </p:nvSpPr>
        <p:spPr>
          <a:xfrm>
            <a:off x="4852632" y="2756222"/>
            <a:ext cx="2715798" cy="738633"/>
          </a:xfrm>
          <a:prstGeom prst="rect">
            <a:avLst/>
          </a:prstGeom>
          <a:noFill/>
          <a:ln>
            <a:noFill/>
          </a:ln>
        </p:spPr>
        <p:txBody>
          <a:bodyPr spcFirstLastPara="1" wrap="square" lIns="91425" tIns="91425" rIns="91425" bIns="91425" anchor="t" anchorCtr="0">
            <a:spAutoFit/>
          </a:bodyPr>
          <a:lstStyle/>
          <a:p>
            <a:pPr algn="ctr">
              <a:buClr>
                <a:srgbClr val="000000"/>
              </a:buClr>
              <a:buSzPts val="1000"/>
            </a:pPr>
            <a:r>
              <a:rPr lang="en-US" b="1" i="0" u="none" strike="noStrike" cap="none" dirty="0">
                <a:solidFill>
                  <a:srgbClr val="000000"/>
                </a:solidFill>
                <a:latin typeface="Calibri"/>
                <a:ea typeface="Calibri"/>
                <a:cs typeface="Calibri"/>
                <a:sym typeface="Calibri"/>
              </a:rPr>
              <a:t>Program Implementation Unit</a:t>
            </a:r>
          </a:p>
        </p:txBody>
      </p:sp>
    </p:spTree>
    <p:extLst>
      <p:ext uri="{BB962C8B-B14F-4D97-AF65-F5344CB8AC3E}">
        <p14:creationId xmlns:p14="http://schemas.microsoft.com/office/powerpoint/2010/main" val="1434992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822687E0-1143-5CE9-C475-73D0CA23868D}"/>
              </a:ext>
            </a:extLst>
          </p:cNvPr>
          <p:cNvPicPr>
            <a:picLocks noChangeAspect="1"/>
          </p:cNvPicPr>
          <p:nvPr/>
        </p:nvPicPr>
        <p:blipFill rotWithShape="1">
          <a:blip r:embed="rId3"/>
          <a:srcRect l="6443" t="696" r="7024" b="-9"/>
          <a:stretch/>
        </p:blipFill>
        <p:spPr>
          <a:xfrm>
            <a:off x="936458" y="1209291"/>
            <a:ext cx="4820909" cy="3112311"/>
          </a:xfrm>
          <a:prstGeom prst="rect">
            <a:avLst/>
          </a:prstGeom>
        </p:spPr>
      </p:pic>
      <p:cxnSp>
        <p:nvCxnSpPr>
          <p:cNvPr id="22" name="Straight Connector 21">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CC8B6D4-728D-9ABC-DB7B-3F8070938521}"/>
              </a:ext>
            </a:extLst>
          </p:cNvPr>
          <p:cNvPicPr>
            <a:picLocks noChangeAspect="1"/>
          </p:cNvPicPr>
          <p:nvPr/>
        </p:nvPicPr>
        <p:blipFill rotWithShape="1">
          <a:blip r:embed="rId4"/>
          <a:srcRect l="25925" t="39679" r="68021" b="20000"/>
          <a:stretch/>
        </p:blipFill>
        <p:spPr>
          <a:xfrm>
            <a:off x="6269491" y="1047904"/>
            <a:ext cx="893810" cy="3348507"/>
          </a:xfrm>
          <a:prstGeom prst="rect">
            <a:avLst/>
          </a:prstGeom>
        </p:spPr>
      </p:pic>
      <p:sp>
        <p:nvSpPr>
          <p:cNvPr id="5" name="Content Placeholder 2">
            <a:extLst>
              <a:ext uri="{FF2B5EF4-FFF2-40B4-BE49-F238E27FC236}">
                <a16:creationId xmlns:a16="http://schemas.microsoft.com/office/drawing/2014/main" id="{F3B0A703-04B9-DEEB-DF87-6A3EE9F4507C}"/>
              </a:ext>
            </a:extLst>
          </p:cNvPr>
          <p:cNvSpPr txBox="1">
            <a:spLocks/>
          </p:cNvSpPr>
          <p:nvPr/>
        </p:nvSpPr>
        <p:spPr>
          <a:xfrm>
            <a:off x="7035214" y="1192138"/>
            <a:ext cx="4220328" cy="5738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GB" sz="1400" i="0" u="none" strike="noStrike" kern="1200" cap="none" spc="0" normalizeH="0" baseline="0" noProof="0" dirty="0">
                <a:ln>
                  <a:noFill/>
                </a:ln>
                <a:solidFill>
                  <a:srgbClr val="5B9BD5">
                    <a:lumMod val="50000"/>
                  </a:srgbClr>
                </a:solidFill>
                <a:effectLst/>
                <a:uLnTx/>
                <a:uFillTx/>
                <a:latin typeface="Arial" panose="020B0604020202020204" pitchFamily="34" charset="0"/>
                <a:ea typeface="+mn-ea"/>
                <a:cs typeface="Arial" panose="020B0604020202020204" pitchFamily="34" charset="0"/>
              </a:rPr>
              <a:t>COMESA Business Council, COMESA Building, Right Wing, 2nd Floor, Ben Bella Road, </a:t>
            </a:r>
            <a:br>
              <a:rPr kumimoji="0" lang="en-GB" sz="1400" i="0" u="none" strike="noStrike" kern="1200" cap="none" spc="0" normalizeH="0" baseline="0" noProof="0" dirty="0">
                <a:ln>
                  <a:noFill/>
                </a:ln>
                <a:solidFill>
                  <a:srgbClr val="5B9BD5">
                    <a:lumMod val="50000"/>
                  </a:srgbClr>
                </a:solidFill>
                <a:effectLst/>
                <a:uLnTx/>
                <a:uFillTx/>
                <a:latin typeface="Arial" panose="020B0604020202020204" pitchFamily="34" charset="0"/>
                <a:ea typeface="+mn-ea"/>
                <a:cs typeface="Arial" panose="020B0604020202020204" pitchFamily="34" charset="0"/>
              </a:rPr>
            </a:br>
            <a:r>
              <a:rPr kumimoji="0" lang="en-GB" sz="1400" i="0" u="none" strike="noStrike" kern="1200" cap="none" spc="0" normalizeH="0" baseline="0" noProof="0" dirty="0">
                <a:ln>
                  <a:noFill/>
                </a:ln>
                <a:solidFill>
                  <a:srgbClr val="5B9BD5">
                    <a:lumMod val="50000"/>
                  </a:srgbClr>
                </a:solidFill>
                <a:effectLst/>
                <a:uLnTx/>
                <a:uFillTx/>
                <a:latin typeface="Arial" panose="020B0604020202020204" pitchFamily="34" charset="0"/>
                <a:ea typeface="+mn-ea"/>
                <a:cs typeface="Arial" panose="020B0604020202020204" pitchFamily="34" charset="0"/>
              </a:rPr>
              <a:t>P.O. Box 30051, Lusaka, Zambia </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GB" sz="1400" i="0" u="none" strike="noStrike" kern="1200" cap="none" spc="0" normalizeH="0" baseline="0" noProof="0" dirty="0">
              <a:ln>
                <a:noFill/>
              </a:ln>
              <a:solidFill>
                <a:srgbClr val="5B9BD5">
                  <a:lumMod val="50000"/>
                </a:srgbClr>
              </a:solidFill>
              <a:effectLst/>
              <a:uLnTx/>
              <a:uFillTx/>
              <a:latin typeface="Arial" panose="020B0604020202020204" pitchFamily="34" charset="0"/>
              <a:ea typeface="+mn-ea"/>
              <a:cs typeface="Arial" panose="020B0604020202020204" pitchFamily="34" charset="0"/>
            </a:endParaRPr>
          </a:p>
        </p:txBody>
      </p:sp>
      <p:sp>
        <p:nvSpPr>
          <p:cNvPr id="6" name="Content Placeholder 2">
            <a:extLst>
              <a:ext uri="{FF2B5EF4-FFF2-40B4-BE49-F238E27FC236}">
                <a16:creationId xmlns:a16="http://schemas.microsoft.com/office/drawing/2014/main" id="{9D197A19-D33C-1AA1-A3DB-B5962C6D23ED}"/>
              </a:ext>
            </a:extLst>
          </p:cNvPr>
          <p:cNvSpPr txBox="1">
            <a:spLocks/>
          </p:cNvSpPr>
          <p:nvPr/>
        </p:nvSpPr>
        <p:spPr>
          <a:xfrm>
            <a:off x="7119632" y="2557312"/>
            <a:ext cx="3479329" cy="38162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5B9BD5">
                    <a:lumMod val="50000"/>
                  </a:srgbClr>
                </a:solidFill>
                <a:effectLst/>
                <a:uLnTx/>
                <a:uFillTx/>
                <a:latin typeface="Arial" panose="020B0604020202020204" pitchFamily="34" charset="0"/>
                <a:ea typeface="+mn-ea"/>
                <a:cs typeface="Arial" panose="020B0604020202020204" pitchFamily="34" charset="0"/>
              </a:rPr>
              <a:t>info@comesabusinesscouncil.org</a:t>
            </a:r>
          </a:p>
        </p:txBody>
      </p:sp>
      <p:sp>
        <p:nvSpPr>
          <p:cNvPr id="7" name="Content Placeholder 2">
            <a:extLst>
              <a:ext uri="{FF2B5EF4-FFF2-40B4-BE49-F238E27FC236}">
                <a16:creationId xmlns:a16="http://schemas.microsoft.com/office/drawing/2014/main" id="{952818E1-44E9-7ABB-6263-04A6D5AFD2FB}"/>
              </a:ext>
            </a:extLst>
          </p:cNvPr>
          <p:cNvSpPr txBox="1">
            <a:spLocks/>
          </p:cNvSpPr>
          <p:nvPr/>
        </p:nvSpPr>
        <p:spPr>
          <a:xfrm>
            <a:off x="7066467" y="3796719"/>
            <a:ext cx="3722355" cy="38162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5B9BD5">
                    <a:lumMod val="50000"/>
                  </a:srgbClr>
                </a:solidFill>
                <a:effectLst/>
                <a:uLnTx/>
                <a:uFillTx/>
                <a:latin typeface="Arial" panose="020B0604020202020204" pitchFamily="34" charset="0"/>
                <a:ea typeface="+mn-ea"/>
                <a:cs typeface="Arial" panose="020B0604020202020204" pitchFamily="34" charset="0"/>
              </a:rPr>
              <a:t>+260 761 228 754  |  +260 211 229725/32 </a:t>
            </a:r>
          </a:p>
        </p:txBody>
      </p:sp>
      <p:grpSp>
        <p:nvGrpSpPr>
          <p:cNvPr id="25" name="Group 24">
            <a:extLst>
              <a:ext uri="{FF2B5EF4-FFF2-40B4-BE49-F238E27FC236}">
                <a16:creationId xmlns:a16="http://schemas.microsoft.com/office/drawing/2014/main" id="{2B142734-4BCE-7777-804A-CC0F32AEE092}"/>
              </a:ext>
            </a:extLst>
          </p:cNvPr>
          <p:cNvGrpSpPr>
            <a:grpSpLocks noChangeAspect="1"/>
          </p:cNvGrpSpPr>
          <p:nvPr/>
        </p:nvGrpSpPr>
        <p:grpSpPr>
          <a:xfrm>
            <a:off x="754229" y="4936553"/>
            <a:ext cx="11545647" cy="550972"/>
            <a:chOff x="771985" y="5207302"/>
            <a:chExt cx="11545647" cy="550972"/>
          </a:xfrm>
        </p:grpSpPr>
        <p:sp>
          <p:nvSpPr>
            <p:cNvPr id="9" name="TextBox 8">
              <a:extLst>
                <a:ext uri="{FF2B5EF4-FFF2-40B4-BE49-F238E27FC236}">
                  <a16:creationId xmlns:a16="http://schemas.microsoft.com/office/drawing/2014/main" id="{156DD7EA-CF54-8CE8-F6B0-CA12D90B5F6D}"/>
                </a:ext>
              </a:extLst>
            </p:cNvPr>
            <p:cNvSpPr txBox="1"/>
            <p:nvPr/>
          </p:nvSpPr>
          <p:spPr>
            <a:xfrm>
              <a:off x="6013459" y="5296102"/>
              <a:ext cx="2661046" cy="37555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GB" sz="1400" b="0" i="0" u="none" strike="noStrike" kern="1200" cap="none" spc="0" normalizeH="0" baseline="0" noProof="0" dirty="0">
                  <a:ln>
                    <a:noFill/>
                  </a:ln>
                  <a:solidFill>
                    <a:srgbClr val="5B9BD5">
                      <a:lumMod val="50000"/>
                    </a:srgbClr>
                  </a:solidFill>
                  <a:effectLst/>
                  <a:uLnTx/>
                  <a:uFillTx/>
                  <a:latin typeface="Arial" panose="020B0604020202020204" pitchFamily="34" charset="0"/>
                  <a:ea typeface="+mn-ea"/>
                  <a:cs typeface="Arial" panose="020B0604020202020204" pitchFamily="34" charset="0"/>
                </a:rPr>
                <a:t>@COMESA Business Council</a:t>
              </a:r>
            </a:p>
          </p:txBody>
        </p:sp>
        <p:pic>
          <p:nvPicPr>
            <p:cNvPr id="14" name="Picture 13" descr="A picture containing clock, drawing&#10;&#10;Description automatically generated">
              <a:extLst>
                <a:ext uri="{FF2B5EF4-FFF2-40B4-BE49-F238E27FC236}">
                  <a16:creationId xmlns:a16="http://schemas.microsoft.com/office/drawing/2014/main" id="{206E2E1F-81F6-D252-324A-9C2FC4FA59E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71985" y="5303020"/>
              <a:ext cx="374875" cy="375553"/>
            </a:xfrm>
            <a:prstGeom prst="rect">
              <a:avLst/>
            </a:prstGeom>
          </p:spPr>
        </p:pic>
        <p:pic>
          <p:nvPicPr>
            <p:cNvPr id="15" name="Picture 14">
              <a:extLst>
                <a:ext uri="{FF2B5EF4-FFF2-40B4-BE49-F238E27FC236}">
                  <a16:creationId xmlns:a16="http://schemas.microsoft.com/office/drawing/2014/main" id="{FED3C863-8F44-D218-D42E-7B4B4801CC0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587357" y="5240863"/>
              <a:ext cx="451487" cy="450923"/>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CDE26926-6904-1C28-3229-F7D8D047918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655231" y="5231521"/>
              <a:ext cx="469609" cy="469609"/>
            </a:xfrm>
            <a:prstGeom prst="rect">
              <a:avLst/>
            </a:prstGeom>
          </p:spPr>
        </p:pic>
        <p:pic>
          <p:nvPicPr>
            <p:cNvPr id="19" name="Picture 18" descr="A close up of a logo&#10;&#10;Description automatically generated">
              <a:extLst>
                <a:ext uri="{FF2B5EF4-FFF2-40B4-BE49-F238E27FC236}">
                  <a16:creationId xmlns:a16="http://schemas.microsoft.com/office/drawing/2014/main" id="{5183C947-5DB4-7A55-D677-3C35D330980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38841" y="5207302"/>
              <a:ext cx="550972" cy="550972"/>
            </a:xfrm>
            <a:prstGeom prst="rect">
              <a:avLst/>
            </a:prstGeom>
          </p:spPr>
        </p:pic>
        <p:sp>
          <p:nvSpPr>
            <p:cNvPr id="21" name="TextBox 20">
              <a:extLst>
                <a:ext uri="{FF2B5EF4-FFF2-40B4-BE49-F238E27FC236}">
                  <a16:creationId xmlns:a16="http://schemas.microsoft.com/office/drawing/2014/main" id="{A62900E2-C143-A431-E0E6-27DF51BDAFF0}"/>
                </a:ext>
              </a:extLst>
            </p:cNvPr>
            <p:cNvSpPr txBox="1"/>
            <p:nvPr/>
          </p:nvSpPr>
          <p:spPr>
            <a:xfrm>
              <a:off x="1102734" y="5306605"/>
              <a:ext cx="2340892" cy="37555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GB" sz="1400" b="0" i="0" u="none" strike="noStrike" kern="1200" cap="none" spc="0" normalizeH="0" baseline="0" noProof="0" dirty="0">
                  <a:ln>
                    <a:noFill/>
                  </a:ln>
                  <a:solidFill>
                    <a:srgbClr val="5B9BD5">
                      <a:lumMod val="50000"/>
                    </a:srgbClr>
                  </a:solidFill>
                  <a:effectLst/>
                  <a:uLnTx/>
                  <a:uFillTx/>
                  <a:latin typeface="Arial" panose="020B0604020202020204" pitchFamily="34" charset="0"/>
                  <a:ea typeface="+mn-ea"/>
                  <a:cs typeface="Arial" panose="020B0604020202020204" pitchFamily="34" charset="0"/>
                </a:rPr>
                <a:t>@comesabusinesscouncil</a:t>
              </a:r>
            </a:p>
          </p:txBody>
        </p:sp>
        <p:sp>
          <p:nvSpPr>
            <p:cNvPr id="23" name="TextBox 22">
              <a:extLst>
                <a:ext uri="{FF2B5EF4-FFF2-40B4-BE49-F238E27FC236}">
                  <a16:creationId xmlns:a16="http://schemas.microsoft.com/office/drawing/2014/main" id="{3A5C01E5-8252-F661-8BEC-B1C120147788}"/>
                </a:ext>
              </a:extLst>
            </p:cNvPr>
            <p:cNvSpPr txBox="1"/>
            <p:nvPr/>
          </p:nvSpPr>
          <p:spPr>
            <a:xfrm>
              <a:off x="3729979" y="5303021"/>
              <a:ext cx="1951040" cy="37555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GB" sz="1400" b="0" i="0" u="none" strike="noStrike" kern="1200" cap="none" spc="0" normalizeH="0" baseline="0" noProof="0" dirty="0">
                  <a:ln>
                    <a:noFill/>
                  </a:ln>
                  <a:solidFill>
                    <a:srgbClr val="5B9BD5">
                      <a:lumMod val="50000"/>
                    </a:srgbClr>
                  </a:solidFill>
                  <a:effectLst/>
                  <a:uLnTx/>
                  <a:uFillTx/>
                  <a:latin typeface="Arial" panose="020B0604020202020204" pitchFamily="34" charset="0"/>
                  <a:ea typeface="+mn-ea"/>
                  <a:cs typeface="Arial" panose="020B0604020202020204" pitchFamily="34" charset="0"/>
                </a:rPr>
                <a:t>@COMESABusiness</a:t>
              </a:r>
            </a:p>
          </p:txBody>
        </p:sp>
        <p:sp>
          <p:nvSpPr>
            <p:cNvPr id="24" name="TextBox 23">
              <a:extLst>
                <a:ext uri="{FF2B5EF4-FFF2-40B4-BE49-F238E27FC236}">
                  <a16:creationId xmlns:a16="http://schemas.microsoft.com/office/drawing/2014/main" id="{A910CB3D-86B0-584F-1802-67C499F0301D}"/>
                </a:ext>
              </a:extLst>
            </p:cNvPr>
            <p:cNvSpPr txBox="1"/>
            <p:nvPr/>
          </p:nvSpPr>
          <p:spPr>
            <a:xfrm>
              <a:off x="8947111" y="5295012"/>
              <a:ext cx="3370521" cy="37555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en-GB" sz="1400" b="0" i="0" u="none" strike="noStrike" kern="1200" cap="none" spc="0" normalizeH="0" baseline="0" noProof="0" dirty="0">
                  <a:ln>
                    <a:noFill/>
                  </a:ln>
                  <a:solidFill>
                    <a:srgbClr val="5B9BD5">
                      <a:lumMod val="50000"/>
                    </a:srgbClr>
                  </a:solidFill>
                  <a:effectLst/>
                  <a:uLnTx/>
                  <a:uFillTx/>
                  <a:latin typeface="Arial" panose="020B0604020202020204" pitchFamily="34" charset="0"/>
                  <a:ea typeface="+mn-ea"/>
                  <a:cs typeface="Arial" panose="020B0604020202020204" pitchFamily="34" charset="0"/>
                </a:rPr>
                <a:t>@comesa_business_council_1</a:t>
              </a:r>
            </a:p>
          </p:txBody>
        </p:sp>
      </p:grpSp>
      <p:grpSp>
        <p:nvGrpSpPr>
          <p:cNvPr id="3" name="Group 2">
            <a:extLst>
              <a:ext uri="{FF2B5EF4-FFF2-40B4-BE49-F238E27FC236}">
                <a16:creationId xmlns:a16="http://schemas.microsoft.com/office/drawing/2014/main" id="{7F7AB1CA-D91B-176C-822B-2403D44308CF}"/>
              </a:ext>
            </a:extLst>
          </p:cNvPr>
          <p:cNvGrpSpPr>
            <a:grpSpLocks noChangeAspect="1"/>
          </p:cNvGrpSpPr>
          <p:nvPr/>
        </p:nvGrpSpPr>
        <p:grpSpPr>
          <a:xfrm>
            <a:off x="89374" y="6163350"/>
            <a:ext cx="12013252" cy="605755"/>
            <a:chOff x="98167" y="194201"/>
            <a:chExt cx="15253557" cy="769144"/>
          </a:xfrm>
        </p:grpSpPr>
        <p:pic>
          <p:nvPicPr>
            <p:cNvPr id="8" name="Picture 7">
              <a:extLst>
                <a:ext uri="{FF2B5EF4-FFF2-40B4-BE49-F238E27FC236}">
                  <a16:creationId xmlns:a16="http://schemas.microsoft.com/office/drawing/2014/main" id="{6841AD71-FA80-6323-ED8C-DB0191D9F1ED}"/>
                </a:ext>
              </a:extLst>
            </p:cNvPr>
            <p:cNvPicPr>
              <a:picLocks noChangeAspect="1"/>
            </p:cNvPicPr>
            <p:nvPr/>
          </p:nvPicPr>
          <p:blipFill>
            <a:blip r:embed="rId9" cstate="screen">
              <a:extLst>
                <a:ext uri="{28A0092B-C50C-407E-A947-70E740481C1C}">
                  <a14:useLocalDpi xmlns:a14="http://schemas.microsoft.com/office/drawing/2010/main"/>
                </a:ext>
              </a:extLst>
            </a:blip>
            <a:srcRect t="16655" b="16016"/>
            <a:stretch/>
          </p:blipFill>
          <p:spPr>
            <a:xfrm>
              <a:off x="98167" y="338876"/>
              <a:ext cx="1280223" cy="609364"/>
            </a:xfrm>
            <a:prstGeom prst="rect">
              <a:avLst/>
            </a:prstGeom>
          </p:spPr>
        </p:pic>
        <p:pic>
          <p:nvPicPr>
            <p:cNvPr id="11" name="Picture 10">
              <a:extLst>
                <a:ext uri="{FF2B5EF4-FFF2-40B4-BE49-F238E27FC236}">
                  <a16:creationId xmlns:a16="http://schemas.microsoft.com/office/drawing/2014/main" id="{9CAF9215-DD94-3B85-259D-3A6E86E5BED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4579721" y="194201"/>
              <a:ext cx="772003" cy="769144"/>
            </a:xfrm>
            <a:prstGeom prst="flowChartConnector">
              <a:avLst/>
            </a:prstGeom>
          </p:spPr>
        </p:pic>
      </p:grpSp>
    </p:spTree>
    <p:extLst>
      <p:ext uri="{BB962C8B-B14F-4D97-AF65-F5344CB8AC3E}">
        <p14:creationId xmlns:p14="http://schemas.microsoft.com/office/powerpoint/2010/main" val="3924134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0C20-6197-D9EA-7695-EFBF0FFE6968}"/>
              </a:ext>
            </a:extLst>
          </p:cNvPr>
          <p:cNvSpPr>
            <a:spLocks noGrp="1"/>
          </p:cNvSpPr>
          <p:nvPr>
            <p:ph type="title"/>
          </p:nvPr>
        </p:nvSpPr>
        <p:spPr/>
        <p:txBody>
          <a:bodyPr/>
          <a:lstStyle/>
          <a:p>
            <a:pPr algn="ctr"/>
            <a:r>
              <a:rPr lang="en-GB" dirty="0"/>
              <a:t>Reference Slides</a:t>
            </a:r>
          </a:p>
        </p:txBody>
      </p:sp>
      <p:grpSp>
        <p:nvGrpSpPr>
          <p:cNvPr id="4" name="Group 3">
            <a:extLst>
              <a:ext uri="{FF2B5EF4-FFF2-40B4-BE49-F238E27FC236}">
                <a16:creationId xmlns:a16="http://schemas.microsoft.com/office/drawing/2014/main" id="{69D46A2F-9A5D-2E49-7D5C-F0B4C06C383F}"/>
              </a:ext>
            </a:extLst>
          </p:cNvPr>
          <p:cNvGrpSpPr>
            <a:grpSpLocks noChangeAspect="1"/>
          </p:cNvGrpSpPr>
          <p:nvPr/>
        </p:nvGrpSpPr>
        <p:grpSpPr>
          <a:xfrm>
            <a:off x="118780" y="6012570"/>
            <a:ext cx="11938029" cy="769144"/>
            <a:chOff x="165805" y="92797"/>
            <a:chExt cx="11938029" cy="769144"/>
          </a:xfrm>
        </p:grpSpPr>
        <p:pic>
          <p:nvPicPr>
            <p:cNvPr id="5" name="Picture 4">
              <a:extLst>
                <a:ext uri="{FF2B5EF4-FFF2-40B4-BE49-F238E27FC236}">
                  <a16:creationId xmlns:a16="http://schemas.microsoft.com/office/drawing/2014/main" id="{0B36DD5B-EE0E-7C86-BE99-1CCAE48CC531}"/>
                </a:ext>
              </a:extLst>
            </p:cNvPr>
            <p:cNvPicPr>
              <a:picLocks noChangeAspect="1"/>
            </p:cNvPicPr>
            <p:nvPr/>
          </p:nvPicPr>
          <p:blipFill>
            <a:blip r:embed="rId2" cstate="screen">
              <a:extLst>
                <a:ext uri="{28A0092B-C50C-407E-A947-70E740481C1C}">
                  <a14:useLocalDpi xmlns:a14="http://schemas.microsoft.com/office/drawing/2010/main"/>
                </a:ext>
              </a:extLst>
            </a:blip>
            <a:srcRect t="5728" b="16015"/>
            <a:stretch/>
          </p:blipFill>
          <p:spPr>
            <a:xfrm>
              <a:off x="165805" y="138517"/>
              <a:ext cx="1280223" cy="708269"/>
            </a:xfrm>
            <a:prstGeom prst="rect">
              <a:avLst/>
            </a:prstGeom>
          </p:spPr>
        </p:pic>
        <p:pic>
          <p:nvPicPr>
            <p:cNvPr id="6" name="Picture 5">
              <a:extLst>
                <a:ext uri="{FF2B5EF4-FFF2-40B4-BE49-F238E27FC236}">
                  <a16:creationId xmlns:a16="http://schemas.microsoft.com/office/drawing/2014/main" id="{A3E3EE4F-148B-FAE5-F87B-B30C6B8A93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31831" y="92797"/>
              <a:ext cx="772003" cy="769144"/>
            </a:xfrm>
            <a:prstGeom prst="rect">
              <a:avLst/>
            </a:prstGeom>
          </p:spPr>
        </p:pic>
      </p:grpSp>
    </p:spTree>
    <p:extLst>
      <p:ext uri="{BB962C8B-B14F-4D97-AF65-F5344CB8AC3E}">
        <p14:creationId xmlns:p14="http://schemas.microsoft.com/office/powerpoint/2010/main" val="516067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A5F63D4D-93E7-26A7-8F49-DD7DC5AD960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B456374-5925-B261-9B1D-C2030123162B}"/>
              </a:ext>
            </a:extLst>
          </p:cNvPr>
          <p:cNvSpPr txBox="1"/>
          <p:nvPr/>
        </p:nvSpPr>
        <p:spPr>
          <a:xfrm>
            <a:off x="946150" y="393180"/>
            <a:ext cx="10299700" cy="535531"/>
          </a:xfrm>
          <a:prstGeom prst="rect">
            <a:avLst/>
          </a:prstGeom>
          <a:noFill/>
        </p:spPr>
        <p:txBody>
          <a:bodyPr wrap="square">
            <a:spAutoFit/>
          </a:bodyPr>
          <a:lstStyle/>
          <a:p>
            <a:pPr algn="ctr">
              <a:lnSpc>
                <a:spcPct val="90000"/>
              </a:lnSpc>
              <a:spcBef>
                <a:spcPct val="0"/>
              </a:spcBef>
              <a:defRPr/>
            </a:pPr>
            <a:r>
              <a:rPr lang="en-US"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DRPP Supporting Adoption 1/2 </a:t>
            </a:r>
            <a:endParaRPr lang="en-ZM"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endParaRPr>
          </a:p>
        </p:txBody>
      </p:sp>
      <p:grpSp>
        <p:nvGrpSpPr>
          <p:cNvPr id="11" name="Group 10">
            <a:extLst>
              <a:ext uri="{FF2B5EF4-FFF2-40B4-BE49-F238E27FC236}">
                <a16:creationId xmlns:a16="http://schemas.microsoft.com/office/drawing/2014/main" id="{690361E8-8E57-8668-92C3-EE85E489116B}"/>
              </a:ext>
            </a:extLst>
          </p:cNvPr>
          <p:cNvGrpSpPr>
            <a:grpSpLocks noChangeAspect="1"/>
          </p:cNvGrpSpPr>
          <p:nvPr/>
        </p:nvGrpSpPr>
        <p:grpSpPr>
          <a:xfrm>
            <a:off x="11195974" y="1339615"/>
            <a:ext cx="967993" cy="5413985"/>
            <a:chOff x="11234794" y="92797"/>
            <a:chExt cx="967993" cy="5413985"/>
          </a:xfrm>
        </p:grpSpPr>
        <p:pic>
          <p:nvPicPr>
            <p:cNvPr id="12" name="Picture 11">
              <a:extLst>
                <a:ext uri="{FF2B5EF4-FFF2-40B4-BE49-F238E27FC236}">
                  <a16:creationId xmlns:a16="http://schemas.microsoft.com/office/drawing/2014/main" id="{80A1137E-C14C-84D2-BF3E-C75D1071BAEF}"/>
                </a:ext>
              </a:extLst>
            </p:cNvPr>
            <p:cNvPicPr>
              <a:picLocks noChangeAspect="1"/>
            </p:cNvPicPr>
            <p:nvPr/>
          </p:nvPicPr>
          <p:blipFill>
            <a:blip r:embed="rId3" cstate="screen">
              <a:extLst>
                <a:ext uri="{28A0092B-C50C-407E-A947-70E740481C1C}">
                  <a14:useLocalDpi xmlns:a14="http://schemas.microsoft.com/office/drawing/2010/main"/>
                </a:ext>
              </a:extLst>
            </a:blip>
            <a:srcRect t="5728" b="16015"/>
            <a:stretch/>
          </p:blipFill>
          <p:spPr>
            <a:xfrm>
              <a:off x="11234794" y="4971251"/>
              <a:ext cx="967993" cy="535531"/>
            </a:xfrm>
            <a:prstGeom prst="rect">
              <a:avLst/>
            </a:prstGeom>
          </p:spPr>
        </p:pic>
        <p:pic>
          <p:nvPicPr>
            <p:cNvPr id="13" name="Picture 12">
              <a:extLst>
                <a:ext uri="{FF2B5EF4-FFF2-40B4-BE49-F238E27FC236}">
                  <a16:creationId xmlns:a16="http://schemas.microsoft.com/office/drawing/2014/main" id="{92CABFF1-8AFB-A28E-9E2C-6BBF95466D1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56120" y="92797"/>
              <a:ext cx="647714" cy="645315"/>
            </a:xfrm>
            <a:prstGeom prst="rect">
              <a:avLst/>
            </a:prstGeom>
          </p:spPr>
        </p:pic>
      </p:grpSp>
      <p:grpSp>
        <p:nvGrpSpPr>
          <p:cNvPr id="44" name="Group 43">
            <a:extLst>
              <a:ext uri="{FF2B5EF4-FFF2-40B4-BE49-F238E27FC236}">
                <a16:creationId xmlns:a16="http://schemas.microsoft.com/office/drawing/2014/main" id="{05347EFC-28E7-D14E-389F-8348D54242ED}"/>
              </a:ext>
            </a:extLst>
          </p:cNvPr>
          <p:cNvGrpSpPr/>
          <p:nvPr/>
        </p:nvGrpSpPr>
        <p:grpSpPr>
          <a:xfrm>
            <a:off x="7614269" y="1794168"/>
            <a:ext cx="1048432" cy="785248"/>
            <a:chOff x="6181057" y="2232886"/>
            <a:chExt cx="1048432" cy="785248"/>
          </a:xfrm>
        </p:grpSpPr>
        <p:grpSp>
          <p:nvGrpSpPr>
            <p:cNvPr id="45" name="Group 44">
              <a:extLst>
                <a:ext uri="{FF2B5EF4-FFF2-40B4-BE49-F238E27FC236}">
                  <a16:creationId xmlns:a16="http://schemas.microsoft.com/office/drawing/2014/main" id="{2E13301F-7599-9829-3B0C-E12E5CA4091D}"/>
                </a:ext>
              </a:extLst>
            </p:cNvPr>
            <p:cNvGrpSpPr/>
            <p:nvPr/>
          </p:nvGrpSpPr>
          <p:grpSpPr>
            <a:xfrm>
              <a:off x="6453572" y="2232886"/>
              <a:ext cx="579055" cy="536852"/>
              <a:chOff x="5252938" y="1415108"/>
              <a:chExt cx="434348" cy="402691"/>
            </a:xfrm>
          </p:grpSpPr>
          <p:pic>
            <p:nvPicPr>
              <p:cNvPr id="47" name="Graphic 46" descr="Bank with solid fill">
                <a:extLst>
                  <a:ext uri="{FF2B5EF4-FFF2-40B4-BE49-F238E27FC236}">
                    <a16:creationId xmlns:a16="http://schemas.microsoft.com/office/drawing/2014/main" id="{8066530F-C4E7-3FBE-71B1-1453C47B2A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52938" y="1415108"/>
                <a:ext cx="373380" cy="373380"/>
              </a:xfrm>
              <a:prstGeom prst="rect">
                <a:avLst/>
              </a:prstGeom>
            </p:spPr>
          </p:pic>
          <p:sp>
            <p:nvSpPr>
              <p:cNvPr id="48" name="Oval 47">
                <a:extLst>
                  <a:ext uri="{FF2B5EF4-FFF2-40B4-BE49-F238E27FC236}">
                    <a16:creationId xmlns:a16="http://schemas.microsoft.com/office/drawing/2014/main" id="{BFFDA51B-1763-91FD-C945-5634D32E6B3D}"/>
                  </a:ext>
                </a:extLst>
              </p:cNvPr>
              <p:cNvSpPr/>
              <p:nvPr/>
            </p:nvSpPr>
            <p:spPr>
              <a:xfrm>
                <a:off x="5471286" y="1601799"/>
                <a:ext cx="216000" cy="216000"/>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r>
                  <a:rPr lang="en-SG" sz="1400">
                    <a:solidFill>
                      <a:srgbClr val="000000"/>
                    </a:solidFill>
                    <a:latin typeface="Roboto" panose="02000000000000000000" pitchFamily="2" charset="0"/>
                    <a:ea typeface="Roboto" panose="02000000000000000000" pitchFamily="2" charset="0"/>
                    <a:cs typeface="Roboto" panose="02000000000000000000" pitchFamily="2" charset="0"/>
                  </a:rPr>
                  <a:t>$</a:t>
                </a:r>
              </a:p>
            </p:txBody>
          </p:sp>
        </p:grpSp>
        <p:sp>
          <p:nvSpPr>
            <p:cNvPr id="46" name="TextBox 45">
              <a:extLst>
                <a:ext uri="{FF2B5EF4-FFF2-40B4-BE49-F238E27FC236}">
                  <a16:creationId xmlns:a16="http://schemas.microsoft.com/office/drawing/2014/main" id="{7EF3C892-4D9A-92D3-D7F5-D47483712B85}"/>
                </a:ext>
              </a:extLst>
            </p:cNvPr>
            <p:cNvSpPr txBox="1"/>
            <p:nvPr/>
          </p:nvSpPr>
          <p:spPr>
            <a:xfrm>
              <a:off x="6181057" y="2741135"/>
              <a:ext cx="1048432" cy="276999"/>
            </a:xfrm>
            <a:prstGeom prst="rect">
              <a:avLst/>
            </a:prstGeom>
            <a:noFill/>
          </p:spPr>
          <p:txBody>
            <a:bodyPr wrap="square" rtlCol="0">
              <a:spAutoFit/>
            </a:bodyPr>
            <a:lstStyle/>
            <a:p>
              <a:pPr algn="ctr" defTabSz="228554"/>
              <a:r>
                <a:rPr lang="en-SG" sz="1200" dirty="0">
                  <a:solidFill>
                    <a:srgbClr val="000000"/>
                  </a:solidFill>
                  <a:latin typeface="Roboto" panose="02000000000000000000" pitchFamily="2" charset="0"/>
                  <a:ea typeface="Roboto" panose="02000000000000000000" pitchFamily="2" charset="0"/>
                  <a:cs typeface="Roboto" panose="02000000000000000000" pitchFamily="2" charset="0"/>
                </a:rPr>
                <a:t>FX Providers</a:t>
              </a:r>
            </a:p>
          </p:txBody>
        </p:sp>
      </p:grpSp>
      <p:sp>
        <p:nvSpPr>
          <p:cNvPr id="98" name="Rectangle: Rounded Corners 97">
            <a:extLst>
              <a:ext uri="{FF2B5EF4-FFF2-40B4-BE49-F238E27FC236}">
                <a16:creationId xmlns:a16="http://schemas.microsoft.com/office/drawing/2014/main" id="{5049E635-F58C-1154-6851-8F509AB933B4}"/>
              </a:ext>
            </a:extLst>
          </p:cNvPr>
          <p:cNvSpPr/>
          <p:nvPr/>
        </p:nvSpPr>
        <p:spPr>
          <a:xfrm>
            <a:off x="3411912" y="1394006"/>
            <a:ext cx="4031867" cy="3327520"/>
          </a:xfrm>
          <a:prstGeom prst="roundRect">
            <a:avLst/>
          </a:prstGeom>
          <a:noFill/>
          <a:ln w="28575">
            <a:prstDash val="dash"/>
          </a:ln>
        </p:spPr>
        <p:style>
          <a:lnRef idx="2">
            <a:schemeClr val="accent1"/>
          </a:lnRef>
          <a:fillRef idx="1">
            <a:schemeClr val="lt1"/>
          </a:fillRef>
          <a:effectRef idx="0">
            <a:schemeClr val="accent1"/>
          </a:effectRef>
          <a:fontRef idx="minor">
            <a:schemeClr val="dk1"/>
          </a:fontRef>
        </p:style>
        <p:txBody>
          <a:bodyPr lIns="36000" tIns="0" rIns="36000" rtlCol="0" anchor="t" anchorCtr="0"/>
          <a:lstStyle/>
          <a:p>
            <a:pPr algn="ctr"/>
            <a:r>
              <a:rPr lang="en-GB" dirty="0"/>
              <a:t>DRPP Administrative Boundary</a:t>
            </a:r>
          </a:p>
        </p:txBody>
      </p:sp>
      <p:grpSp>
        <p:nvGrpSpPr>
          <p:cNvPr id="128" name="Group 127">
            <a:extLst>
              <a:ext uri="{FF2B5EF4-FFF2-40B4-BE49-F238E27FC236}">
                <a16:creationId xmlns:a16="http://schemas.microsoft.com/office/drawing/2014/main" id="{5199031B-77E8-49A6-60EE-6A1A22852D26}"/>
              </a:ext>
            </a:extLst>
          </p:cNvPr>
          <p:cNvGrpSpPr/>
          <p:nvPr/>
        </p:nvGrpSpPr>
        <p:grpSpPr>
          <a:xfrm>
            <a:off x="1086348" y="1782459"/>
            <a:ext cx="2244745" cy="934850"/>
            <a:chOff x="2311808" y="2183671"/>
            <a:chExt cx="2244745" cy="934850"/>
          </a:xfrm>
        </p:grpSpPr>
        <p:pic>
          <p:nvPicPr>
            <p:cNvPr id="129" name="Graphic 128" descr="Bank with solid fill">
              <a:extLst>
                <a:ext uri="{FF2B5EF4-FFF2-40B4-BE49-F238E27FC236}">
                  <a16:creationId xmlns:a16="http://schemas.microsoft.com/office/drawing/2014/main" id="{D9C3E33A-643F-89C7-113D-809010DDB45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44770" y="2183671"/>
              <a:ext cx="497775" cy="497775"/>
            </a:xfrm>
            <a:prstGeom prst="rect">
              <a:avLst/>
            </a:prstGeom>
          </p:spPr>
        </p:pic>
        <p:sp>
          <p:nvSpPr>
            <p:cNvPr id="130" name="TextBox 129">
              <a:extLst>
                <a:ext uri="{FF2B5EF4-FFF2-40B4-BE49-F238E27FC236}">
                  <a16:creationId xmlns:a16="http://schemas.microsoft.com/office/drawing/2014/main" id="{EDCDF940-02A4-FA25-FA15-98D42E60C15E}"/>
                </a:ext>
              </a:extLst>
            </p:cNvPr>
            <p:cNvSpPr txBox="1"/>
            <p:nvPr/>
          </p:nvSpPr>
          <p:spPr>
            <a:xfrm>
              <a:off x="2311808" y="2656856"/>
              <a:ext cx="2244745" cy="461665"/>
            </a:xfrm>
            <a:prstGeom prst="rect">
              <a:avLst/>
            </a:prstGeom>
            <a:noFill/>
          </p:spPr>
          <p:txBody>
            <a:bodyPr wrap="square" rtlCol="0">
              <a:spAutoFit/>
            </a:bodyPr>
            <a:lstStyle/>
            <a:p>
              <a:pPr algn="ctr" defTabSz="228554"/>
              <a:r>
                <a:rPr lang="en-SG" sz="1200" dirty="0">
                  <a:solidFill>
                    <a:schemeClr val="bg1">
                      <a:lumMod val="85000"/>
                    </a:schemeClr>
                  </a:solidFill>
                  <a:latin typeface="Roboto" panose="02000000000000000000" pitchFamily="2" charset="0"/>
                  <a:ea typeface="Roboto" panose="02000000000000000000" pitchFamily="2" charset="0"/>
                  <a:cs typeface="Roboto" panose="02000000000000000000" pitchFamily="2" charset="0"/>
                </a:rPr>
                <a:t>Regional Central Bank</a:t>
              </a:r>
            </a:p>
            <a:p>
              <a:pPr algn="ctr" defTabSz="228554"/>
              <a:r>
                <a:rPr lang="en-SG" sz="1200" dirty="0">
                  <a:solidFill>
                    <a:schemeClr val="bg1">
                      <a:lumMod val="85000"/>
                    </a:schemeClr>
                  </a:solidFill>
                  <a:latin typeface="Roboto" panose="02000000000000000000" pitchFamily="2" charset="0"/>
                  <a:ea typeface="Roboto" panose="02000000000000000000" pitchFamily="2" charset="0"/>
                  <a:cs typeface="Roboto" panose="02000000000000000000" pitchFamily="2" charset="0"/>
                </a:rPr>
                <a:t>Settlement Provider</a:t>
              </a:r>
            </a:p>
          </p:txBody>
        </p:sp>
      </p:grpSp>
      <p:cxnSp>
        <p:nvCxnSpPr>
          <p:cNvPr id="139" name="Straight Connector 138">
            <a:extLst>
              <a:ext uri="{FF2B5EF4-FFF2-40B4-BE49-F238E27FC236}">
                <a16:creationId xmlns:a16="http://schemas.microsoft.com/office/drawing/2014/main" id="{5311A47E-99BE-590A-55A9-6235B14565DF}"/>
              </a:ext>
            </a:extLst>
          </p:cNvPr>
          <p:cNvCxnSpPr>
            <a:cxnSpLocks/>
          </p:cNvCxnSpPr>
          <p:nvPr/>
        </p:nvCxnSpPr>
        <p:spPr>
          <a:xfrm>
            <a:off x="7054475" y="2130480"/>
            <a:ext cx="703185"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D848EEF1-88E4-87C0-A9C5-A99037AC7E48}"/>
              </a:ext>
            </a:extLst>
          </p:cNvPr>
          <p:cNvSpPr/>
          <p:nvPr/>
        </p:nvSpPr>
        <p:spPr>
          <a:xfrm>
            <a:off x="4299124" y="2047336"/>
            <a:ext cx="2264391" cy="10911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Regional Hub</a:t>
            </a:r>
          </a:p>
        </p:txBody>
      </p:sp>
      <p:sp>
        <p:nvSpPr>
          <p:cNvPr id="6" name="Rectangle: Rounded Corners 5">
            <a:extLst>
              <a:ext uri="{FF2B5EF4-FFF2-40B4-BE49-F238E27FC236}">
                <a16:creationId xmlns:a16="http://schemas.microsoft.com/office/drawing/2014/main" id="{762CA312-8164-A27A-4759-A1B901C43E62}"/>
              </a:ext>
            </a:extLst>
          </p:cNvPr>
          <p:cNvSpPr/>
          <p:nvPr/>
        </p:nvSpPr>
        <p:spPr>
          <a:xfrm>
            <a:off x="7939758" y="2782148"/>
            <a:ext cx="1703197" cy="870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National IIPS</a:t>
            </a:r>
          </a:p>
        </p:txBody>
      </p:sp>
      <p:sp>
        <p:nvSpPr>
          <p:cNvPr id="9" name="Rectangle: Rounded Corners 8">
            <a:extLst>
              <a:ext uri="{FF2B5EF4-FFF2-40B4-BE49-F238E27FC236}">
                <a16:creationId xmlns:a16="http://schemas.microsoft.com/office/drawing/2014/main" id="{F10C873F-3158-DA45-62B1-BB875ABE8422}"/>
              </a:ext>
            </a:extLst>
          </p:cNvPr>
          <p:cNvSpPr/>
          <p:nvPr/>
        </p:nvSpPr>
        <p:spPr>
          <a:xfrm>
            <a:off x="7939757" y="3823428"/>
            <a:ext cx="1703197" cy="870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National IIPS</a:t>
            </a:r>
          </a:p>
        </p:txBody>
      </p:sp>
      <p:cxnSp>
        <p:nvCxnSpPr>
          <p:cNvPr id="144" name="Straight Connector 143">
            <a:extLst>
              <a:ext uri="{FF2B5EF4-FFF2-40B4-BE49-F238E27FC236}">
                <a16:creationId xmlns:a16="http://schemas.microsoft.com/office/drawing/2014/main" id="{B727948A-01A1-70CC-D651-00320330E2B1}"/>
              </a:ext>
            </a:extLst>
          </p:cNvPr>
          <p:cNvCxnSpPr>
            <a:cxnSpLocks/>
            <a:stCxn id="6" idx="1"/>
            <a:endCxn id="4" idx="3"/>
          </p:cNvCxnSpPr>
          <p:nvPr/>
        </p:nvCxnSpPr>
        <p:spPr>
          <a:xfrm flipH="1" flipV="1">
            <a:off x="6563515" y="2592913"/>
            <a:ext cx="1376243" cy="6245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BDA1DB6-B07F-6C83-A084-1A21356280FB}"/>
              </a:ext>
            </a:extLst>
          </p:cNvPr>
          <p:cNvCxnSpPr>
            <a:cxnSpLocks/>
            <a:stCxn id="9" idx="1"/>
            <a:endCxn id="4" idx="3"/>
          </p:cNvCxnSpPr>
          <p:nvPr/>
        </p:nvCxnSpPr>
        <p:spPr>
          <a:xfrm flipH="1" flipV="1">
            <a:off x="6563515" y="2592913"/>
            <a:ext cx="1376242" cy="1665825"/>
          </a:xfrm>
          <a:prstGeom prst="line">
            <a:avLst/>
          </a:prstGeom>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8A8C1163-AB5E-8B5C-BDE8-645F7903949B}"/>
              </a:ext>
            </a:extLst>
          </p:cNvPr>
          <p:cNvGrpSpPr/>
          <p:nvPr/>
        </p:nvGrpSpPr>
        <p:grpSpPr>
          <a:xfrm>
            <a:off x="9642955" y="2280234"/>
            <a:ext cx="1462697" cy="1926223"/>
            <a:chOff x="9602629" y="2523127"/>
            <a:chExt cx="1462697" cy="1926223"/>
          </a:xfrm>
        </p:grpSpPr>
        <p:sp>
          <p:nvSpPr>
            <p:cNvPr id="14" name="Rectangle: Diagonal Corners Snipped 13">
              <a:extLst>
                <a:ext uri="{FF2B5EF4-FFF2-40B4-BE49-F238E27FC236}">
                  <a16:creationId xmlns:a16="http://schemas.microsoft.com/office/drawing/2014/main" id="{E5023DF2-5DE3-6BC2-4EF2-CF5D782BB6CC}"/>
                </a:ext>
              </a:extLst>
            </p:cNvPr>
            <p:cNvSpPr/>
            <p:nvPr/>
          </p:nvSpPr>
          <p:spPr>
            <a:xfrm>
              <a:off x="10329206" y="2523127"/>
              <a:ext cx="736120" cy="421567"/>
            </a:xfrm>
            <a:prstGeom prst="snip2DiagRect">
              <a:avLst>
                <a:gd name="adj1" fmla="val 0"/>
                <a:gd name="adj2" fmla="val 27945"/>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FSP</a:t>
              </a:r>
            </a:p>
          </p:txBody>
        </p:sp>
        <p:sp>
          <p:nvSpPr>
            <p:cNvPr id="18" name="Rectangle: Diagonal Corners Snipped 17">
              <a:extLst>
                <a:ext uri="{FF2B5EF4-FFF2-40B4-BE49-F238E27FC236}">
                  <a16:creationId xmlns:a16="http://schemas.microsoft.com/office/drawing/2014/main" id="{9FF1D74A-75D9-110C-53B4-81AC98C5F165}"/>
                </a:ext>
              </a:extLst>
            </p:cNvPr>
            <p:cNvSpPr/>
            <p:nvPr/>
          </p:nvSpPr>
          <p:spPr>
            <a:xfrm>
              <a:off x="10329206" y="3006674"/>
              <a:ext cx="736120" cy="421567"/>
            </a:xfrm>
            <a:prstGeom prst="snip2DiagRect">
              <a:avLst>
                <a:gd name="adj1" fmla="val 0"/>
                <a:gd name="adj2" fmla="val 27945"/>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FSP</a:t>
              </a:r>
            </a:p>
          </p:txBody>
        </p:sp>
        <p:sp>
          <p:nvSpPr>
            <p:cNvPr id="19" name="Rectangle: Diagonal Corners Snipped 18">
              <a:extLst>
                <a:ext uri="{FF2B5EF4-FFF2-40B4-BE49-F238E27FC236}">
                  <a16:creationId xmlns:a16="http://schemas.microsoft.com/office/drawing/2014/main" id="{05921CCB-9E3F-8400-4C92-06841E358001}"/>
                </a:ext>
              </a:extLst>
            </p:cNvPr>
            <p:cNvSpPr/>
            <p:nvPr/>
          </p:nvSpPr>
          <p:spPr>
            <a:xfrm>
              <a:off x="10329206" y="3533797"/>
              <a:ext cx="736120" cy="421567"/>
            </a:xfrm>
            <a:prstGeom prst="snip2DiagRect">
              <a:avLst>
                <a:gd name="adj1" fmla="val 0"/>
                <a:gd name="adj2" fmla="val 27945"/>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FSP</a:t>
              </a:r>
            </a:p>
          </p:txBody>
        </p:sp>
        <p:sp>
          <p:nvSpPr>
            <p:cNvPr id="21" name="Rectangle: Diagonal Corners Snipped 20">
              <a:extLst>
                <a:ext uri="{FF2B5EF4-FFF2-40B4-BE49-F238E27FC236}">
                  <a16:creationId xmlns:a16="http://schemas.microsoft.com/office/drawing/2014/main" id="{F60BA97E-C8F9-9297-B111-BF0D4C495F4E}"/>
                </a:ext>
              </a:extLst>
            </p:cNvPr>
            <p:cNvSpPr/>
            <p:nvPr/>
          </p:nvSpPr>
          <p:spPr>
            <a:xfrm>
              <a:off x="10329206" y="4027783"/>
              <a:ext cx="736120" cy="421567"/>
            </a:xfrm>
            <a:prstGeom prst="snip2DiagRect">
              <a:avLst>
                <a:gd name="adj1" fmla="val 0"/>
                <a:gd name="adj2" fmla="val 27945"/>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FSP</a:t>
              </a:r>
            </a:p>
          </p:txBody>
        </p:sp>
        <p:cxnSp>
          <p:nvCxnSpPr>
            <p:cNvPr id="149" name="Straight Connector 148">
              <a:extLst>
                <a:ext uri="{FF2B5EF4-FFF2-40B4-BE49-F238E27FC236}">
                  <a16:creationId xmlns:a16="http://schemas.microsoft.com/office/drawing/2014/main" id="{B26C3B54-7FFD-C72E-D187-397DE7E1A3BC}"/>
                </a:ext>
              </a:extLst>
            </p:cNvPr>
            <p:cNvCxnSpPr>
              <a:cxnSpLocks/>
              <a:stCxn id="6" idx="3"/>
              <a:endCxn id="14" idx="2"/>
            </p:cNvCxnSpPr>
            <p:nvPr/>
          </p:nvCxnSpPr>
          <p:spPr>
            <a:xfrm flipV="1">
              <a:off x="9602629" y="2733911"/>
              <a:ext cx="726577"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4565704-06FA-9BFC-9B46-1D921B0873F5}"/>
                </a:ext>
              </a:extLst>
            </p:cNvPr>
            <p:cNvCxnSpPr>
              <a:cxnSpLocks/>
              <a:stCxn id="6" idx="3"/>
              <a:endCxn id="18" idx="2"/>
            </p:cNvCxnSpPr>
            <p:nvPr/>
          </p:nvCxnSpPr>
          <p:spPr>
            <a:xfrm flipV="1">
              <a:off x="9602629" y="3217458"/>
              <a:ext cx="726577" cy="2428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CA240E9F-A8FE-63C8-11BA-615DBA95F58E}"/>
                </a:ext>
              </a:extLst>
            </p:cNvPr>
            <p:cNvCxnSpPr>
              <a:cxnSpLocks/>
              <a:stCxn id="6" idx="3"/>
              <a:endCxn id="19" idx="2"/>
            </p:cNvCxnSpPr>
            <p:nvPr/>
          </p:nvCxnSpPr>
          <p:spPr>
            <a:xfrm>
              <a:off x="9602629" y="3460351"/>
              <a:ext cx="726577" cy="2842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E4E48DE1-410E-281C-C347-DA93110ADADF}"/>
                </a:ext>
              </a:extLst>
            </p:cNvPr>
            <p:cNvCxnSpPr>
              <a:cxnSpLocks/>
              <a:stCxn id="6" idx="3"/>
              <a:endCxn id="21" idx="2"/>
            </p:cNvCxnSpPr>
            <p:nvPr/>
          </p:nvCxnSpPr>
          <p:spPr>
            <a:xfrm>
              <a:off x="9602629" y="3460351"/>
              <a:ext cx="726577" cy="778216"/>
            </a:xfrm>
            <a:prstGeom prst="line">
              <a:avLst/>
            </a:prstGeom>
          </p:spPr>
          <p:style>
            <a:lnRef idx="1">
              <a:schemeClr val="accent1"/>
            </a:lnRef>
            <a:fillRef idx="0">
              <a:schemeClr val="accent1"/>
            </a:fillRef>
            <a:effectRef idx="0">
              <a:schemeClr val="accent1"/>
            </a:effectRef>
            <a:fontRef idx="minor">
              <a:schemeClr val="tx1"/>
            </a:fontRef>
          </p:style>
        </p:cxnSp>
      </p:grpSp>
      <p:sp>
        <p:nvSpPr>
          <p:cNvPr id="161" name="Rectangle 160">
            <a:extLst>
              <a:ext uri="{FF2B5EF4-FFF2-40B4-BE49-F238E27FC236}">
                <a16:creationId xmlns:a16="http://schemas.microsoft.com/office/drawing/2014/main" id="{AD6CA66B-377A-54C7-D7DA-E42D12ECA9BA}"/>
              </a:ext>
            </a:extLst>
          </p:cNvPr>
          <p:cNvSpPr/>
          <p:nvPr/>
        </p:nvSpPr>
        <p:spPr>
          <a:xfrm>
            <a:off x="5567338" y="3801866"/>
            <a:ext cx="1480989" cy="535532"/>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Emulated National IIPS</a:t>
            </a:r>
          </a:p>
        </p:txBody>
      </p:sp>
      <p:sp>
        <p:nvSpPr>
          <p:cNvPr id="162" name="Rectangle 161">
            <a:extLst>
              <a:ext uri="{FF2B5EF4-FFF2-40B4-BE49-F238E27FC236}">
                <a16:creationId xmlns:a16="http://schemas.microsoft.com/office/drawing/2014/main" id="{D2696430-C2EE-8345-B885-41F81F341B77}"/>
              </a:ext>
            </a:extLst>
          </p:cNvPr>
          <p:cNvSpPr/>
          <p:nvPr/>
        </p:nvSpPr>
        <p:spPr>
          <a:xfrm>
            <a:off x="3950330" y="3801866"/>
            <a:ext cx="1480989" cy="535532"/>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Emulated National IIPS</a:t>
            </a:r>
          </a:p>
        </p:txBody>
      </p:sp>
      <p:grpSp>
        <p:nvGrpSpPr>
          <p:cNvPr id="178" name="Group 177">
            <a:extLst>
              <a:ext uri="{FF2B5EF4-FFF2-40B4-BE49-F238E27FC236}">
                <a16:creationId xmlns:a16="http://schemas.microsoft.com/office/drawing/2014/main" id="{3FC702D7-6195-07C5-5700-5986270100D4}"/>
              </a:ext>
            </a:extLst>
          </p:cNvPr>
          <p:cNvGrpSpPr/>
          <p:nvPr/>
        </p:nvGrpSpPr>
        <p:grpSpPr>
          <a:xfrm>
            <a:off x="3174527" y="4337398"/>
            <a:ext cx="3209865" cy="1278882"/>
            <a:chOff x="3174527" y="4337398"/>
            <a:chExt cx="3209865" cy="1278882"/>
          </a:xfrm>
        </p:grpSpPr>
        <p:sp>
          <p:nvSpPr>
            <p:cNvPr id="163" name="Rectangle: Diagonal Corners Snipped 162">
              <a:extLst>
                <a:ext uri="{FF2B5EF4-FFF2-40B4-BE49-F238E27FC236}">
                  <a16:creationId xmlns:a16="http://schemas.microsoft.com/office/drawing/2014/main" id="{CDA1849E-97E4-6D14-C9CC-913B98FBADA7}"/>
                </a:ext>
              </a:extLst>
            </p:cNvPr>
            <p:cNvSpPr/>
            <p:nvPr/>
          </p:nvSpPr>
          <p:spPr>
            <a:xfrm>
              <a:off x="5648272" y="5194711"/>
              <a:ext cx="736120" cy="421567"/>
            </a:xfrm>
            <a:prstGeom prst="snip2DiagRect">
              <a:avLst>
                <a:gd name="adj1" fmla="val 0"/>
                <a:gd name="adj2" fmla="val 27945"/>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FSP</a:t>
              </a:r>
            </a:p>
          </p:txBody>
        </p:sp>
        <p:sp>
          <p:nvSpPr>
            <p:cNvPr id="164" name="Rectangle: Diagonal Corners Snipped 163">
              <a:extLst>
                <a:ext uri="{FF2B5EF4-FFF2-40B4-BE49-F238E27FC236}">
                  <a16:creationId xmlns:a16="http://schemas.microsoft.com/office/drawing/2014/main" id="{F6C842B0-2318-A767-7CE5-CD8731D43A96}"/>
                </a:ext>
              </a:extLst>
            </p:cNvPr>
            <p:cNvSpPr/>
            <p:nvPr/>
          </p:nvSpPr>
          <p:spPr>
            <a:xfrm>
              <a:off x="4831218" y="5194711"/>
              <a:ext cx="736120" cy="421567"/>
            </a:xfrm>
            <a:prstGeom prst="snip2DiagRect">
              <a:avLst>
                <a:gd name="adj1" fmla="val 0"/>
                <a:gd name="adj2" fmla="val 27945"/>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FSP</a:t>
              </a:r>
            </a:p>
          </p:txBody>
        </p:sp>
        <p:sp>
          <p:nvSpPr>
            <p:cNvPr id="165" name="Rectangle: Diagonal Corners Snipped 164">
              <a:extLst>
                <a:ext uri="{FF2B5EF4-FFF2-40B4-BE49-F238E27FC236}">
                  <a16:creationId xmlns:a16="http://schemas.microsoft.com/office/drawing/2014/main" id="{346F1828-FF25-29B3-D61B-75F15586F272}"/>
                </a:ext>
              </a:extLst>
            </p:cNvPr>
            <p:cNvSpPr/>
            <p:nvPr/>
          </p:nvSpPr>
          <p:spPr>
            <a:xfrm>
              <a:off x="4014164" y="5194712"/>
              <a:ext cx="736120" cy="421567"/>
            </a:xfrm>
            <a:prstGeom prst="snip2DiagRect">
              <a:avLst>
                <a:gd name="adj1" fmla="val 0"/>
                <a:gd name="adj2" fmla="val 27945"/>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FSP</a:t>
              </a:r>
            </a:p>
          </p:txBody>
        </p:sp>
        <p:sp>
          <p:nvSpPr>
            <p:cNvPr id="166" name="Rectangle: Diagonal Corners Snipped 165">
              <a:extLst>
                <a:ext uri="{FF2B5EF4-FFF2-40B4-BE49-F238E27FC236}">
                  <a16:creationId xmlns:a16="http://schemas.microsoft.com/office/drawing/2014/main" id="{30D6A2BE-A7AA-5F5D-0F1B-FBA3CA292126}"/>
                </a:ext>
              </a:extLst>
            </p:cNvPr>
            <p:cNvSpPr/>
            <p:nvPr/>
          </p:nvSpPr>
          <p:spPr>
            <a:xfrm>
              <a:off x="3174527" y="5194713"/>
              <a:ext cx="736120" cy="421567"/>
            </a:xfrm>
            <a:prstGeom prst="snip2DiagRect">
              <a:avLst>
                <a:gd name="adj1" fmla="val 0"/>
                <a:gd name="adj2" fmla="val 27945"/>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FSP</a:t>
              </a:r>
            </a:p>
          </p:txBody>
        </p:sp>
        <p:cxnSp>
          <p:nvCxnSpPr>
            <p:cNvPr id="168" name="Straight Connector 167">
              <a:extLst>
                <a:ext uri="{FF2B5EF4-FFF2-40B4-BE49-F238E27FC236}">
                  <a16:creationId xmlns:a16="http://schemas.microsoft.com/office/drawing/2014/main" id="{A7D3465F-5D2C-D891-5A5F-D4BC745C691B}"/>
                </a:ext>
              </a:extLst>
            </p:cNvPr>
            <p:cNvCxnSpPr>
              <a:stCxn id="162" idx="2"/>
              <a:endCxn id="166" idx="3"/>
            </p:cNvCxnSpPr>
            <p:nvPr/>
          </p:nvCxnSpPr>
          <p:spPr>
            <a:xfrm flipH="1">
              <a:off x="3542587" y="4337398"/>
              <a:ext cx="1148238" cy="857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DF56E7D5-DE28-5E74-718F-F0860BE6FA34}"/>
                </a:ext>
              </a:extLst>
            </p:cNvPr>
            <p:cNvCxnSpPr>
              <a:stCxn id="162" idx="2"/>
              <a:endCxn id="165" idx="3"/>
            </p:cNvCxnSpPr>
            <p:nvPr/>
          </p:nvCxnSpPr>
          <p:spPr>
            <a:xfrm flipH="1">
              <a:off x="4382224" y="4337398"/>
              <a:ext cx="308601" cy="857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5294576-EAF5-D22E-02C4-89B58B0AB2DD}"/>
                </a:ext>
              </a:extLst>
            </p:cNvPr>
            <p:cNvCxnSpPr>
              <a:cxnSpLocks/>
              <a:stCxn id="162" idx="2"/>
              <a:endCxn id="164" idx="3"/>
            </p:cNvCxnSpPr>
            <p:nvPr/>
          </p:nvCxnSpPr>
          <p:spPr>
            <a:xfrm>
              <a:off x="4690825" y="4337398"/>
              <a:ext cx="508453" cy="8573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5C2A677-2E62-EA57-E380-6D85FE1C36BF}"/>
                </a:ext>
              </a:extLst>
            </p:cNvPr>
            <p:cNvCxnSpPr>
              <a:stCxn id="162" idx="2"/>
              <a:endCxn id="163" idx="3"/>
            </p:cNvCxnSpPr>
            <p:nvPr/>
          </p:nvCxnSpPr>
          <p:spPr>
            <a:xfrm>
              <a:off x="4690825" y="4337398"/>
              <a:ext cx="1325507" cy="857313"/>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0" name="Rectangle: Rounded Corners 179">
            <a:extLst>
              <a:ext uri="{FF2B5EF4-FFF2-40B4-BE49-F238E27FC236}">
                <a16:creationId xmlns:a16="http://schemas.microsoft.com/office/drawing/2014/main" id="{3A4A9CBC-468E-5AB1-E70E-DD94998034D3}"/>
              </a:ext>
            </a:extLst>
          </p:cNvPr>
          <p:cNvSpPr/>
          <p:nvPr/>
        </p:nvSpPr>
        <p:spPr>
          <a:xfrm>
            <a:off x="1220504" y="2789600"/>
            <a:ext cx="1703197" cy="870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National IIPS</a:t>
            </a:r>
          </a:p>
        </p:txBody>
      </p:sp>
      <p:cxnSp>
        <p:nvCxnSpPr>
          <p:cNvPr id="183" name="Straight Connector 182">
            <a:extLst>
              <a:ext uri="{FF2B5EF4-FFF2-40B4-BE49-F238E27FC236}">
                <a16:creationId xmlns:a16="http://schemas.microsoft.com/office/drawing/2014/main" id="{4EF95A1B-D102-D493-31B6-849F41E853D2}"/>
              </a:ext>
            </a:extLst>
          </p:cNvPr>
          <p:cNvCxnSpPr>
            <a:cxnSpLocks/>
            <a:stCxn id="180" idx="3"/>
            <a:endCxn id="4" idx="1"/>
          </p:cNvCxnSpPr>
          <p:nvPr/>
        </p:nvCxnSpPr>
        <p:spPr>
          <a:xfrm flipV="1">
            <a:off x="2923701" y="2592913"/>
            <a:ext cx="1375423" cy="6319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5839410B-A520-CBD9-1E1F-523893E9ED0D}"/>
              </a:ext>
            </a:extLst>
          </p:cNvPr>
          <p:cNvCxnSpPr>
            <a:cxnSpLocks/>
          </p:cNvCxnSpPr>
          <p:nvPr/>
        </p:nvCxnSpPr>
        <p:spPr>
          <a:xfrm>
            <a:off x="3060319" y="2152518"/>
            <a:ext cx="70318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82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1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A0B3CF31-B164-CFE1-E7F5-1925C6C1848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1641376-FF98-DFDA-EA35-A0051009BF15}"/>
              </a:ext>
            </a:extLst>
          </p:cNvPr>
          <p:cNvSpPr txBox="1"/>
          <p:nvPr/>
        </p:nvSpPr>
        <p:spPr>
          <a:xfrm>
            <a:off x="946150" y="393180"/>
            <a:ext cx="10299700" cy="535531"/>
          </a:xfrm>
          <a:prstGeom prst="rect">
            <a:avLst/>
          </a:prstGeom>
          <a:noFill/>
        </p:spPr>
        <p:txBody>
          <a:bodyPr wrap="square">
            <a:spAutoFit/>
          </a:bodyPr>
          <a:lstStyle/>
          <a:p>
            <a:pPr algn="ctr">
              <a:lnSpc>
                <a:spcPct val="90000"/>
              </a:lnSpc>
              <a:spcBef>
                <a:spcPct val="0"/>
              </a:spcBef>
              <a:defRPr/>
            </a:pPr>
            <a:r>
              <a:rPr lang="en-US"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DRPP Supporting Adoption 2/2</a:t>
            </a:r>
            <a:endParaRPr lang="en-ZM"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endParaRPr>
          </a:p>
        </p:txBody>
      </p:sp>
      <p:grpSp>
        <p:nvGrpSpPr>
          <p:cNvPr id="11" name="Group 10">
            <a:extLst>
              <a:ext uri="{FF2B5EF4-FFF2-40B4-BE49-F238E27FC236}">
                <a16:creationId xmlns:a16="http://schemas.microsoft.com/office/drawing/2014/main" id="{0B34E927-0CCC-3E6B-CAFB-40430987E22A}"/>
              </a:ext>
            </a:extLst>
          </p:cNvPr>
          <p:cNvGrpSpPr>
            <a:grpSpLocks noChangeAspect="1"/>
          </p:cNvGrpSpPr>
          <p:nvPr/>
        </p:nvGrpSpPr>
        <p:grpSpPr>
          <a:xfrm>
            <a:off x="11195974" y="1339615"/>
            <a:ext cx="967993" cy="5413985"/>
            <a:chOff x="11234794" y="92797"/>
            <a:chExt cx="967993" cy="5413985"/>
          </a:xfrm>
        </p:grpSpPr>
        <p:pic>
          <p:nvPicPr>
            <p:cNvPr id="12" name="Picture 11">
              <a:extLst>
                <a:ext uri="{FF2B5EF4-FFF2-40B4-BE49-F238E27FC236}">
                  <a16:creationId xmlns:a16="http://schemas.microsoft.com/office/drawing/2014/main" id="{0A7E23B7-AC63-57FA-B6B6-BFE42F685434}"/>
                </a:ext>
              </a:extLst>
            </p:cNvPr>
            <p:cNvPicPr>
              <a:picLocks noChangeAspect="1"/>
            </p:cNvPicPr>
            <p:nvPr/>
          </p:nvPicPr>
          <p:blipFill>
            <a:blip r:embed="rId3" cstate="screen">
              <a:extLst>
                <a:ext uri="{28A0092B-C50C-407E-A947-70E740481C1C}">
                  <a14:useLocalDpi xmlns:a14="http://schemas.microsoft.com/office/drawing/2010/main"/>
                </a:ext>
              </a:extLst>
            </a:blip>
            <a:srcRect t="5728" b="16015"/>
            <a:stretch/>
          </p:blipFill>
          <p:spPr>
            <a:xfrm>
              <a:off x="11234794" y="4971251"/>
              <a:ext cx="967993" cy="535531"/>
            </a:xfrm>
            <a:prstGeom prst="rect">
              <a:avLst/>
            </a:prstGeom>
          </p:spPr>
        </p:pic>
        <p:pic>
          <p:nvPicPr>
            <p:cNvPr id="13" name="Picture 12">
              <a:extLst>
                <a:ext uri="{FF2B5EF4-FFF2-40B4-BE49-F238E27FC236}">
                  <a16:creationId xmlns:a16="http://schemas.microsoft.com/office/drawing/2014/main" id="{19C9471C-CF3B-D9BD-E163-CD598C9CE3F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56120" y="92797"/>
              <a:ext cx="647714" cy="645315"/>
            </a:xfrm>
            <a:prstGeom prst="rect">
              <a:avLst/>
            </a:prstGeom>
          </p:spPr>
        </p:pic>
      </p:grpSp>
      <p:grpSp>
        <p:nvGrpSpPr>
          <p:cNvPr id="44" name="Group 43">
            <a:extLst>
              <a:ext uri="{FF2B5EF4-FFF2-40B4-BE49-F238E27FC236}">
                <a16:creationId xmlns:a16="http://schemas.microsoft.com/office/drawing/2014/main" id="{A150ED40-4503-3F21-3AFD-22B507C64802}"/>
              </a:ext>
            </a:extLst>
          </p:cNvPr>
          <p:cNvGrpSpPr/>
          <p:nvPr/>
        </p:nvGrpSpPr>
        <p:grpSpPr>
          <a:xfrm>
            <a:off x="7614269" y="1794168"/>
            <a:ext cx="1048432" cy="785248"/>
            <a:chOff x="6181057" y="2232886"/>
            <a:chExt cx="1048432" cy="785248"/>
          </a:xfrm>
        </p:grpSpPr>
        <p:grpSp>
          <p:nvGrpSpPr>
            <p:cNvPr id="45" name="Group 44">
              <a:extLst>
                <a:ext uri="{FF2B5EF4-FFF2-40B4-BE49-F238E27FC236}">
                  <a16:creationId xmlns:a16="http://schemas.microsoft.com/office/drawing/2014/main" id="{AF89B39D-FFAB-4EFF-E19B-CB1E9366DBAB}"/>
                </a:ext>
              </a:extLst>
            </p:cNvPr>
            <p:cNvGrpSpPr/>
            <p:nvPr/>
          </p:nvGrpSpPr>
          <p:grpSpPr>
            <a:xfrm>
              <a:off x="6453572" y="2232886"/>
              <a:ext cx="579055" cy="536852"/>
              <a:chOff x="5252938" y="1415108"/>
              <a:chExt cx="434348" cy="402691"/>
            </a:xfrm>
          </p:grpSpPr>
          <p:pic>
            <p:nvPicPr>
              <p:cNvPr id="47" name="Graphic 46" descr="Bank with solid fill">
                <a:extLst>
                  <a:ext uri="{FF2B5EF4-FFF2-40B4-BE49-F238E27FC236}">
                    <a16:creationId xmlns:a16="http://schemas.microsoft.com/office/drawing/2014/main" id="{1C89D970-3A8D-7988-6EB3-8816E3CDFE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52938" y="1415108"/>
                <a:ext cx="373380" cy="373380"/>
              </a:xfrm>
              <a:prstGeom prst="rect">
                <a:avLst/>
              </a:prstGeom>
            </p:spPr>
          </p:pic>
          <p:sp>
            <p:nvSpPr>
              <p:cNvPr id="48" name="Oval 47">
                <a:extLst>
                  <a:ext uri="{FF2B5EF4-FFF2-40B4-BE49-F238E27FC236}">
                    <a16:creationId xmlns:a16="http://schemas.microsoft.com/office/drawing/2014/main" id="{769027D5-15D9-A3AD-635E-D3A845C98335}"/>
                  </a:ext>
                </a:extLst>
              </p:cNvPr>
              <p:cNvSpPr/>
              <p:nvPr/>
            </p:nvSpPr>
            <p:spPr>
              <a:xfrm>
                <a:off x="5471286" y="1601799"/>
                <a:ext cx="216000" cy="216000"/>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r>
                  <a:rPr lang="en-SG" sz="1400">
                    <a:solidFill>
                      <a:srgbClr val="000000"/>
                    </a:solidFill>
                    <a:latin typeface="Roboto" panose="02000000000000000000" pitchFamily="2" charset="0"/>
                    <a:ea typeface="Roboto" panose="02000000000000000000" pitchFamily="2" charset="0"/>
                    <a:cs typeface="Roboto" panose="02000000000000000000" pitchFamily="2" charset="0"/>
                  </a:rPr>
                  <a:t>$</a:t>
                </a:r>
              </a:p>
            </p:txBody>
          </p:sp>
        </p:grpSp>
        <p:sp>
          <p:nvSpPr>
            <p:cNvPr id="46" name="TextBox 45">
              <a:extLst>
                <a:ext uri="{FF2B5EF4-FFF2-40B4-BE49-F238E27FC236}">
                  <a16:creationId xmlns:a16="http://schemas.microsoft.com/office/drawing/2014/main" id="{2F013663-24D3-4E90-1406-2D0008640736}"/>
                </a:ext>
              </a:extLst>
            </p:cNvPr>
            <p:cNvSpPr txBox="1"/>
            <p:nvPr/>
          </p:nvSpPr>
          <p:spPr>
            <a:xfrm>
              <a:off x="6181057" y="2741135"/>
              <a:ext cx="1048432" cy="276999"/>
            </a:xfrm>
            <a:prstGeom prst="rect">
              <a:avLst/>
            </a:prstGeom>
            <a:noFill/>
          </p:spPr>
          <p:txBody>
            <a:bodyPr wrap="square" rtlCol="0">
              <a:spAutoFit/>
            </a:bodyPr>
            <a:lstStyle/>
            <a:p>
              <a:pPr algn="ctr" defTabSz="228554"/>
              <a:r>
                <a:rPr lang="en-SG" sz="1200" dirty="0">
                  <a:solidFill>
                    <a:srgbClr val="000000"/>
                  </a:solidFill>
                  <a:latin typeface="Roboto" panose="02000000000000000000" pitchFamily="2" charset="0"/>
                  <a:ea typeface="Roboto" panose="02000000000000000000" pitchFamily="2" charset="0"/>
                  <a:cs typeface="Roboto" panose="02000000000000000000" pitchFamily="2" charset="0"/>
                </a:rPr>
                <a:t>FX Providers</a:t>
              </a:r>
            </a:p>
          </p:txBody>
        </p:sp>
      </p:grpSp>
      <p:sp>
        <p:nvSpPr>
          <p:cNvPr id="98" name="Rectangle: Rounded Corners 97">
            <a:extLst>
              <a:ext uri="{FF2B5EF4-FFF2-40B4-BE49-F238E27FC236}">
                <a16:creationId xmlns:a16="http://schemas.microsoft.com/office/drawing/2014/main" id="{F6993560-FC44-B2D5-FB48-7A8C212B6F60}"/>
              </a:ext>
            </a:extLst>
          </p:cNvPr>
          <p:cNvSpPr/>
          <p:nvPr/>
        </p:nvSpPr>
        <p:spPr>
          <a:xfrm>
            <a:off x="3411912" y="1394006"/>
            <a:ext cx="4031867" cy="3327520"/>
          </a:xfrm>
          <a:prstGeom prst="roundRect">
            <a:avLst/>
          </a:prstGeom>
          <a:noFill/>
          <a:ln w="28575">
            <a:prstDash val="dash"/>
          </a:ln>
        </p:spPr>
        <p:style>
          <a:lnRef idx="2">
            <a:schemeClr val="accent1"/>
          </a:lnRef>
          <a:fillRef idx="1">
            <a:schemeClr val="lt1"/>
          </a:fillRef>
          <a:effectRef idx="0">
            <a:schemeClr val="accent1"/>
          </a:effectRef>
          <a:fontRef idx="minor">
            <a:schemeClr val="dk1"/>
          </a:fontRef>
        </p:style>
        <p:txBody>
          <a:bodyPr lIns="36000" tIns="0" rIns="36000" rtlCol="0" anchor="t" anchorCtr="0"/>
          <a:lstStyle/>
          <a:p>
            <a:pPr algn="ctr"/>
            <a:r>
              <a:rPr lang="en-GB" dirty="0"/>
              <a:t>DRPP Administrative Boundary</a:t>
            </a:r>
          </a:p>
        </p:txBody>
      </p:sp>
      <p:grpSp>
        <p:nvGrpSpPr>
          <p:cNvPr id="128" name="Group 127">
            <a:extLst>
              <a:ext uri="{FF2B5EF4-FFF2-40B4-BE49-F238E27FC236}">
                <a16:creationId xmlns:a16="http://schemas.microsoft.com/office/drawing/2014/main" id="{F60EF254-AB33-E6F5-8911-578E789895B7}"/>
              </a:ext>
            </a:extLst>
          </p:cNvPr>
          <p:cNvGrpSpPr/>
          <p:nvPr/>
        </p:nvGrpSpPr>
        <p:grpSpPr>
          <a:xfrm>
            <a:off x="1086348" y="1782459"/>
            <a:ext cx="2244745" cy="934850"/>
            <a:chOff x="2311808" y="2183671"/>
            <a:chExt cx="2244745" cy="934850"/>
          </a:xfrm>
        </p:grpSpPr>
        <p:pic>
          <p:nvPicPr>
            <p:cNvPr id="129" name="Graphic 128" descr="Bank with solid fill">
              <a:extLst>
                <a:ext uri="{FF2B5EF4-FFF2-40B4-BE49-F238E27FC236}">
                  <a16:creationId xmlns:a16="http://schemas.microsoft.com/office/drawing/2014/main" id="{25E65ACC-3DA5-956E-E8D0-0041FE6B69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44770" y="2183671"/>
              <a:ext cx="497775" cy="497775"/>
            </a:xfrm>
            <a:prstGeom prst="rect">
              <a:avLst/>
            </a:prstGeom>
          </p:spPr>
        </p:pic>
        <p:sp>
          <p:nvSpPr>
            <p:cNvPr id="130" name="TextBox 129">
              <a:extLst>
                <a:ext uri="{FF2B5EF4-FFF2-40B4-BE49-F238E27FC236}">
                  <a16:creationId xmlns:a16="http://schemas.microsoft.com/office/drawing/2014/main" id="{8BC244C6-02E6-2B26-F0F1-2099336AF674}"/>
                </a:ext>
              </a:extLst>
            </p:cNvPr>
            <p:cNvSpPr txBox="1"/>
            <p:nvPr/>
          </p:nvSpPr>
          <p:spPr>
            <a:xfrm>
              <a:off x="2311808" y="2656856"/>
              <a:ext cx="2244745" cy="461665"/>
            </a:xfrm>
            <a:prstGeom prst="rect">
              <a:avLst/>
            </a:prstGeom>
            <a:noFill/>
          </p:spPr>
          <p:txBody>
            <a:bodyPr wrap="square" rtlCol="0">
              <a:spAutoFit/>
            </a:bodyPr>
            <a:lstStyle/>
            <a:p>
              <a:pPr algn="ctr" defTabSz="228554"/>
              <a:r>
                <a:rPr lang="en-SG" sz="1200" dirty="0">
                  <a:solidFill>
                    <a:schemeClr val="bg1">
                      <a:lumMod val="85000"/>
                    </a:schemeClr>
                  </a:solidFill>
                  <a:latin typeface="Roboto" panose="02000000000000000000" pitchFamily="2" charset="0"/>
                  <a:ea typeface="Roboto" panose="02000000000000000000" pitchFamily="2" charset="0"/>
                  <a:cs typeface="Roboto" panose="02000000000000000000" pitchFamily="2" charset="0"/>
                </a:rPr>
                <a:t>Regional Central Bank</a:t>
              </a:r>
            </a:p>
            <a:p>
              <a:pPr algn="ctr" defTabSz="228554"/>
              <a:r>
                <a:rPr lang="en-SG" sz="1200" dirty="0">
                  <a:solidFill>
                    <a:schemeClr val="bg1">
                      <a:lumMod val="85000"/>
                    </a:schemeClr>
                  </a:solidFill>
                  <a:latin typeface="Roboto" panose="02000000000000000000" pitchFamily="2" charset="0"/>
                  <a:ea typeface="Roboto" panose="02000000000000000000" pitchFamily="2" charset="0"/>
                  <a:cs typeface="Roboto" panose="02000000000000000000" pitchFamily="2" charset="0"/>
                </a:rPr>
                <a:t>Settlement Provider</a:t>
              </a:r>
            </a:p>
          </p:txBody>
        </p:sp>
      </p:grpSp>
      <p:cxnSp>
        <p:nvCxnSpPr>
          <p:cNvPr id="139" name="Straight Connector 138">
            <a:extLst>
              <a:ext uri="{FF2B5EF4-FFF2-40B4-BE49-F238E27FC236}">
                <a16:creationId xmlns:a16="http://schemas.microsoft.com/office/drawing/2014/main" id="{BBD04652-DE54-5A22-4BA2-72A83565C518}"/>
              </a:ext>
            </a:extLst>
          </p:cNvPr>
          <p:cNvCxnSpPr>
            <a:cxnSpLocks/>
          </p:cNvCxnSpPr>
          <p:nvPr/>
        </p:nvCxnSpPr>
        <p:spPr>
          <a:xfrm>
            <a:off x="7054475" y="2130480"/>
            <a:ext cx="703185"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62B2B4B8-546B-72E2-B183-FE052278C112}"/>
              </a:ext>
            </a:extLst>
          </p:cNvPr>
          <p:cNvSpPr/>
          <p:nvPr/>
        </p:nvSpPr>
        <p:spPr>
          <a:xfrm>
            <a:off x="4299124" y="2047336"/>
            <a:ext cx="2264391" cy="10911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Regional Hub</a:t>
            </a:r>
          </a:p>
        </p:txBody>
      </p:sp>
      <p:sp>
        <p:nvSpPr>
          <p:cNvPr id="6" name="Rectangle: Rounded Corners 5">
            <a:extLst>
              <a:ext uri="{FF2B5EF4-FFF2-40B4-BE49-F238E27FC236}">
                <a16:creationId xmlns:a16="http://schemas.microsoft.com/office/drawing/2014/main" id="{5FEE4EFE-A965-B98E-2EBD-20BD66819878}"/>
              </a:ext>
            </a:extLst>
          </p:cNvPr>
          <p:cNvSpPr/>
          <p:nvPr/>
        </p:nvSpPr>
        <p:spPr>
          <a:xfrm>
            <a:off x="7939758" y="2782148"/>
            <a:ext cx="1703197" cy="870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National IIPS</a:t>
            </a:r>
          </a:p>
        </p:txBody>
      </p:sp>
      <p:sp>
        <p:nvSpPr>
          <p:cNvPr id="9" name="Rectangle: Rounded Corners 8">
            <a:extLst>
              <a:ext uri="{FF2B5EF4-FFF2-40B4-BE49-F238E27FC236}">
                <a16:creationId xmlns:a16="http://schemas.microsoft.com/office/drawing/2014/main" id="{7C1D696D-E074-5E4B-A901-55933A5BF8E5}"/>
              </a:ext>
            </a:extLst>
          </p:cNvPr>
          <p:cNvSpPr/>
          <p:nvPr/>
        </p:nvSpPr>
        <p:spPr>
          <a:xfrm>
            <a:off x="7939757" y="3823428"/>
            <a:ext cx="1703197" cy="870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National IIPS</a:t>
            </a:r>
          </a:p>
        </p:txBody>
      </p:sp>
      <p:cxnSp>
        <p:nvCxnSpPr>
          <p:cNvPr id="144" name="Straight Connector 143">
            <a:extLst>
              <a:ext uri="{FF2B5EF4-FFF2-40B4-BE49-F238E27FC236}">
                <a16:creationId xmlns:a16="http://schemas.microsoft.com/office/drawing/2014/main" id="{006E0771-EC6A-4255-2F62-BD7B2B20C8C4}"/>
              </a:ext>
            </a:extLst>
          </p:cNvPr>
          <p:cNvCxnSpPr>
            <a:cxnSpLocks/>
            <a:stCxn id="6" idx="1"/>
            <a:endCxn id="4" idx="3"/>
          </p:cNvCxnSpPr>
          <p:nvPr/>
        </p:nvCxnSpPr>
        <p:spPr>
          <a:xfrm flipH="1" flipV="1">
            <a:off x="6563515" y="2592913"/>
            <a:ext cx="1376243" cy="6245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7F90A154-A982-D9FD-2CF6-67EAA6A8BBDC}"/>
              </a:ext>
            </a:extLst>
          </p:cNvPr>
          <p:cNvCxnSpPr>
            <a:cxnSpLocks/>
            <a:stCxn id="9" idx="1"/>
            <a:endCxn id="4" idx="3"/>
          </p:cNvCxnSpPr>
          <p:nvPr/>
        </p:nvCxnSpPr>
        <p:spPr>
          <a:xfrm flipH="1" flipV="1">
            <a:off x="6563515" y="2592913"/>
            <a:ext cx="1376242" cy="1665825"/>
          </a:xfrm>
          <a:prstGeom prst="line">
            <a:avLst/>
          </a:prstGeom>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1263C442-C99D-1E17-FB46-104DE122CE22}"/>
              </a:ext>
            </a:extLst>
          </p:cNvPr>
          <p:cNvGrpSpPr/>
          <p:nvPr/>
        </p:nvGrpSpPr>
        <p:grpSpPr>
          <a:xfrm>
            <a:off x="9642955" y="2280234"/>
            <a:ext cx="1462697" cy="1926223"/>
            <a:chOff x="9602629" y="2523127"/>
            <a:chExt cx="1462697" cy="1926223"/>
          </a:xfrm>
        </p:grpSpPr>
        <p:sp>
          <p:nvSpPr>
            <p:cNvPr id="14" name="Rectangle: Diagonal Corners Snipped 13">
              <a:extLst>
                <a:ext uri="{FF2B5EF4-FFF2-40B4-BE49-F238E27FC236}">
                  <a16:creationId xmlns:a16="http://schemas.microsoft.com/office/drawing/2014/main" id="{CB42F3F3-CD7A-146B-E81B-07E3F482C15C}"/>
                </a:ext>
              </a:extLst>
            </p:cNvPr>
            <p:cNvSpPr/>
            <p:nvPr/>
          </p:nvSpPr>
          <p:spPr>
            <a:xfrm>
              <a:off x="10329206" y="2523127"/>
              <a:ext cx="736120" cy="421567"/>
            </a:xfrm>
            <a:prstGeom prst="snip2DiagRect">
              <a:avLst>
                <a:gd name="adj1" fmla="val 0"/>
                <a:gd name="adj2" fmla="val 27945"/>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FSP</a:t>
              </a:r>
            </a:p>
          </p:txBody>
        </p:sp>
        <p:sp>
          <p:nvSpPr>
            <p:cNvPr id="18" name="Rectangle: Diagonal Corners Snipped 17">
              <a:extLst>
                <a:ext uri="{FF2B5EF4-FFF2-40B4-BE49-F238E27FC236}">
                  <a16:creationId xmlns:a16="http://schemas.microsoft.com/office/drawing/2014/main" id="{B244D193-1A91-AD26-F9E9-B4B7FF77401E}"/>
                </a:ext>
              </a:extLst>
            </p:cNvPr>
            <p:cNvSpPr/>
            <p:nvPr/>
          </p:nvSpPr>
          <p:spPr>
            <a:xfrm>
              <a:off x="10329206" y="3006674"/>
              <a:ext cx="736120" cy="421567"/>
            </a:xfrm>
            <a:prstGeom prst="snip2DiagRect">
              <a:avLst>
                <a:gd name="adj1" fmla="val 0"/>
                <a:gd name="adj2" fmla="val 27945"/>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FSP</a:t>
              </a:r>
            </a:p>
          </p:txBody>
        </p:sp>
        <p:sp>
          <p:nvSpPr>
            <p:cNvPr id="19" name="Rectangle: Diagonal Corners Snipped 18">
              <a:extLst>
                <a:ext uri="{FF2B5EF4-FFF2-40B4-BE49-F238E27FC236}">
                  <a16:creationId xmlns:a16="http://schemas.microsoft.com/office/drawing/2014/main" id="{74445695-F409-7833-484A-51FA948F9549}"/>
                </a:ext>
              </a:extLst>
            </p:cNvPr>
            <p:cNvSpPr/>
            <p:nvPr/>
          </p:nvSpPr>
          <p:spPr>
            <a:xfrm>
              <a:off x="10329206" y="3533797"/>
              <a:ext cx="736120" cy="421567"/>
            </a:xfrm>
            <a:prstGeom prst="snip2DiagRect">
              <a:avLst>
                <a:gd name="adj1" fmla="val 0"/>
                <a:gd name="adj2" fmla="val 27945"/>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FSP</a:t>
              </a:r>
            </a:p>
          </p:txBody>
        </p:sp>
        <p:sp>
          <p:nvSpPr>
            <p:cNvPr id="21" name="Rectangle: Diagonal Corners Snipped 20">
              <a:extLst>
                <a:ext uri="{FF2B5EF4-FFF2-40B4-BE49-F238E27FC236}">
                  <a16:creationId xmlns:a16="http://schemas.microsoft.com/office/drawing/2014/main" id="{D43EBBDD-F6EE-0FEC-675A-EE9272D5C89B}"/>
                </a:ext>
              </a:extLst>
            </p:cNvPr>
            <p:cNvSpPr/>
            <p:nvPr/>
          </p:nvSpPr>
          <p:spPr>
            <a:xfrm>
              <a:off x="10329206" y="4027783"/>
              <a:ext cx="736120" cy="421567"/>
            </a:xfrm>
            <a:prstGeom prst="snip2DiagRect">
              <a:avLst>
                <a:gd name="adj1" fmla="val 0"/>
                <a:gd name="adj2" fmla="val 27945"/>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FSP</a:t>
              </a:r>
            </a:p>
          </p:txBody>
        </p:sp>
        <p:cxnSp>
          <p:nvCxnSpPr>
            <p:cNvPr id="149" name="Straight Connector 148">
              <a:extLst>
                <a:ext uri="{FF2B5EF4-FFF2-40B4-BE49-F238E27FC236}">
                  <a16:creationId xmlns:a16="http://schemas.microsoft.com/office/drawing/2014/main" id="{8A7C9DE0-A8A3-73B6-F7E2-9F278765BD94}"/>
                </a:ext>
              </a:extLst>
            </p:cNvPr>
            <p:cNvCxnSpPr>
              <a:cxnSpLocks/>
              <a:stCxn id="6" idx="3"/>
              <a:endCxn id="14" idx="2"/>
            </p:cNvCxnSpPr>
            <p:nvPr/>
          </p:nvCxnSpPr>
          <p:spPr>
            <a:xfrm flipV="1">
              <a:off x="9602629" y="2733911"/>
              <a:ext cx="726577" cy="726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365A375-6D97-B849-D31A-7C69E94BAF14}"/>
                </a:ext>
              </a:extLst>
            </p:cNvPr>
            <p:cNvCxnSpPr>
              <a:cxnSpLocks/>
              <a:stCxn id="6" idx="3"/>
              <a:endCxn id="18" idx="2"/>
            </p:cNvCxnSpPr>
            <p:nvPr/>
          </p:nvCxnSpPr>
          <p:spPr>
            <a:xfrm flipV="1">
              <a:off x="9602629" y="3217458"/>
              <a:ext cx="726577" cy="2428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0609DE0-84BD-BD84-DF87-5A025F26571C}"/>
                </a:ext>
              </a:extLst>
            </p:cNvPr>
            <p:cNvCxnSpPr>
              <a:cxnSpLocks/>
              <a:stCxn id="6" idx="3"/>
              <a:endCxn id="19" idx="2"/>
            </p:cNvCxnSpPr>
            <p:nvPr/>
          </p:nvCxnSpPr>
          <p:spPr>
            <a:xfrm>
              <a:off x="9602629" y="3460351"/>
              <a:ext cx="726577" cy="2842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DA3E198-4391-B150-6C64-CD758252F0C3}"/>
                </a:ext>
              </a:extLst>
            </p:cNvPr>
            <p:cNvCxnSpPr>
              <a:cxnSpLocks/>
              <a:stCxn id="6" idx="3"/>
              <a:endCxn id="21" idx="2"/>
            </p:cNvCxnSpPr>
            <p:nvPr/>
          </p:nvCxnSpPr>
          <p:spPr>
            <a:xfrm>
              <a:off x="9602629" y="3460351"/>
              <a:ext cx="726577" cy="778216"/>
            </a:xfrm>
            <a:prstGeom prst="line">
              <a:avLst/>
            </a:prstGeom>
          </p:spPr>
          <p:style>
            <a:lnRef idx="1">
              <a:schemeClr val="accent1"/>
            </a:lnRef>
            <a:fillRef idx="0">
              <a:schemeClr val="accent1"/>
            </a:fillRef>
            <a:effectRef idx="0">
              <a:schemeClr val="accent1"/>
            </a:effectRef>
            <a:fontRef idx="minor">
              <a:schemeClr val="tx1"/>
            </a:fontRef>
          </p:style>
        </p:cxnSp>
      </p:grpSp>
      <p:sp>
        <p:nvSpPr>
          <p:cNvPr id="161" name="Rectangle 160">
            <a:extLst>
              <a:ext uri="{FF2B5EF4-FFF2-40B4-BE49-F238E27FC236}">
                <a16:creationId xmlns:a16="http://schemas.microsoft.com/office/drawing/2014/main" id="{6AB879D6-AD6B-C98F-CA60-781775CFD96B}"/>
              </a:ext>
            </a:extLst>
          </p:cNvPr>
          <p:cNvSpPr/>
          <p:nvPr/>
        </p:nvSpPr>
        <p:spPr>
          <a:xfrm>
            <a:off x="5567338" y="3801866"/>
            <a:ext cx="1480989" cy="535532"/>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Emulated National IIPS</a:t>
            </a:r>
          </a:p>
        </p:txBody>
      </p:sp>
      <p:sp>
        <p:nvSpPr>
          <p:cNvPr id="162" name="Rectangle 161">
            <a:extLst>
              <a:ext uri="{FF2B5EF4-FFF2-40B4-BE49-F238E27FC236}">
                <a16:creationId xmlns:a16="http://schemas.microsoft.com/office/drawing/2014/main" id="{5E187C19-4392-46DB-2E75-BE165080430D}"/>
              </a:ext>
            </a:extLst>
          </p:cNvPr>
          <p:cNvSpPr/>
          <p:nvPr/>
        </p:nvSpPr>
        <p:spPr>
          <a:xfrm>
            <a:off x="3950330" y="3801866"/>
            <a:ext cx="1480989" cy="535532"/>
          </a:xfrm>
          <a:prstGeom prst="rect">
            <a:avLst/>
          </a:prstGeom>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Emulated National IIPS</a:t>
            </a:r>
          </a:p>
        </p:txBody>
      </p:sp>
      <p:grpSp>
        <p:nvGrpSpPr>
          <p:cNvPr id="178" name="Group 177">
            <a:extLst>
              <a:ext uri="{FF2B5EF4-FFF2-40B4-BE49-F238E27FC236}">
                <a16:creationId xmlns:a16="http://schemas.microsoft.com/office/drawing/2014/main" id="{A144765B-CBEE-8ACA-6019-54AD0A41E41A}"/>
              </a:ext>
            </a:extLst>
          </p:cNvPr>
          <p:cNvGrpSpPr/>
          <p:nvPr/>
        </p:nvGrpSpPr>
        <p:grpSpPr>
          <a:xfrm>
            <a:off x="553639" y="4345803"/>
            <a:ext cx="3209865" cy="1278882"/>
            <a:chOff x="3174527" y="4337398"/>
            <a:chExt cx="3209865" cy="1278882"/>
          </a:xfrm>
        </p:grpSpPr>
        <p:sp>
          <p:nvSpPr>
            <p:cNvPr id="163" name="Rectangle: Diagonal Corners Snipped 162">
              <a:extLst>
                <a:ext uri="{FF2B5EF4-FFF2-40B4-BE49-F238E27FC236}">
                  <a16:creationId xmlns:a16="http://schemas.microsoft.com/office/drawing/2014/main" id="{24964C87-359D-DDCB-3803-856E238908FF}"/>
                </a:ext>
              </a:extLst>
            </p:cNvPr>
            <p:cNvSpPr/>
            <p:nvPr/>
          </p:nvSpPr>
          <p:spPr>
            <a:xfrm>
              <a:off x="5648272" y="5194711"/>
              <a:ext cx="736120" cy="421567"/>
            </a:xfrm>
            <a:prstGeom prst="snip2DiagRect">
              <a:avLst>
                <a:gd name="adj1" fmla="val 0"/>
                <a:gd name="adj2" fmla="val 27945"/>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FSP</a:t>
              </a:r>
            </a:p>
          </p:txBody>
        </p:sp>
        <p:sp>
          <p:nvSpPr>
            <p:cNvPr id="164" name="Rectangle: Diagonal Corners Snipped 163">
              <a:extLst>
                <a:ext uri="{FF2B5EF4-FFF2-40B4-BE49-F238E27FC236}">
                  <a16:creationId xmlns:a16="http://schemas.microsoft.com/office/drawing/2014/main" id="{46F95C19-12D0-4A61-EAA5-0F2C511188A3}"/>
                </a:ext>
              </a:extLst>
            </p:cNvPr>
            <p:cNvSpPr/>
            <p:nvPr/>
          </p:nvSpPr>
          <p:spPr>
            <a:xfrm>
              <a:off x="4831218" y="5194711"/>
              <a:ext cx="736120" cy="421567"/>
            </a:xfrm>
            <a:prstGeom prst="snip2DiagRect">
              <a:avLst>
                <a:gd name="adj1" fmla="val 0"/>
                <a:gd name="adj2" fmla="val 27945"/>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FSP</a:t>
              </a:r>
            </a:p>
          </p:txBody>
        </p:sp>
        <p:sp>
          <p:nvSpPr>
            <p:cNvPr id="165" name="Rectangle: Diagonal Corners Snipped 164">
              <a:extLst>
                <a:ext uri="{FF2B5EF4-FFF2-40B4-BE49-F238E27FC236}">
                  <a16:creationId xmlns:a16="http://schemas.microsoft.com/office/drawing/2014/main" id="{B22C2AFB-5BC5-2263-A82C-8BBDD62488DB}"/>
                </a:ext>
              </a:extLst>
            </p:cNvPr>
            <p:cNvSpPr/>
            <p:nvPr/>
          </p:nvSpPr>
          <p:spPr>
            <a:xfrm>
              <a:off x="4014164" y="5194712"/>
              <a:ext cx="736120" cy="421567"/>
            </a:xfrm>
            <a:prstGeom prst="snip2DiagRect">
              <a:avLst>
                <a:gd name="adj1" fmla="val 0"/>
                <a:gd name="adj2" fmla="val 27945"/>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FSP</a:t>
              </a:r>
            </a:p>
          </p:txBody>
        </p:sp>
        <p:sp>
          <p:nvSpPr>
            <p:cNvPr id="166" name="Rectangle: Diagonal Corners Snipped 165">
              <a:extLst>
                <a:ext uri="{FF2B5EF4-FFF2-40B4-BE49-F238E27FC236}">
                  <a16:creationId xmlns:a16="http://schemas.microsoft.com/office/drawing/2014/main" id="{F4066661-BFD7-7E15-0E93-DFC771D8728C}"/>
                </a:ext>
              </a:extLst>
            </p:cNvPr>
            <p:cNvSpPr/>
            <p:nvPr/>
          </p:nvSpPr>
          <p:spPr>
            <a:xfrm>
              <a:off x="3174527" y="5194713"/>
              <a:ext cx="736120" cy="421567"/>
            </a:xfrm>
            <a:prstGeom prst="snip2DiagRect">
              <a:avLst>
                <a:gd name="adj1" fmla="val 0"/>
                <a:gd name="adj2" fmla="val 27945"/>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GB" dirty="0"/>
                <a:t>FSP</a:t>
              </a:r>
            </a:p>
          </p:txBody>
        </p:sp>
        <p:cxnSp>
          <p:nvCxnSpPr>
            <p:cNvPr id="168" name="Straight Connector 167">
              <a:extLst>
                <a:ext uri="{FF2B5EF4-FFF2-40B4-BE49-F238E27FC236}">
                  <a16:creationId xmlns:a16="http://schemas.microsoft.com/office/drawing/2014/main" id="{C25B9A75-3C61-E613-07C0-92C98C8928A8}"/>
                </a:ext>
              </a:extLst>
            </p:cNvPr>
            <p:cNvCxnSpPr>
              <a:stCxn id="162" idx="2"/>
              <a:endCxn id="166" idx="3"/>
            </p:cNvCxnSpPr>
            <p:nvPr/>
          </p:nvCxnSpPr>
          <p:spPr>
            <a:xfrm flipH="1">
              <a:off x="3542587" y="4337398"/>
              <a:ext cx="1148238" cy="857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BDD418F-E2EC-48F9-5635-287E32733E8F}"/>
                </a:ext>
              </a:extLst>
            </p:cNvPr>
            <p:cNvCxnSpPr>
              <a:stCxn id="162" idx="2"/>
              <a:endCxn id="165" idx="3"/>
            </p:cNvCxnSpPr>
            <p:nvPr/>
          </p:nvCxnSpPr>
          <p:spPr>
            <a:xfrm flipH="1">
              <a:off x="4382224" y="4337398"/>
              <a:ext cx="308601" cy="857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22D561F6-44D6-1EF3-CDD9-04366BD06C13}"/>
                </a:ext>
              </a:extLst>
            </p:cNvPr>
            <p:cNvCxnSpPr>
              <a:cxnSpLocks/>
              <a:stCxn id="162" idx="2"/>
              <a:endCxn id="164" idx="3"/>
            </p:cNvCxnSpPr>
            <p:nvPr/>
          </p:nvCxnSpPr>
          <p:spPr>
            <a:xfrm>
              <a:off x="4690825" y="4337398"/>
              <a:ext cx="508453" cy="8573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AC0D63C-5C52-8EC9-3D5A-196A5B702799}"/>
                </a:ext>
              </a:extLst>
            </p:cNvPr>
            <p:cNvCxnSpPr>
              <a:stCxn id="162" idx="2"/>
              <a:endCxn id="163" idx="3"/>
            </p:cNvCxnSpPr>
            <p:nvPr/>
          </p:nvCxnSpPr>
          <p:spPr>
            <a:xfrm>
              <a:off x="4690825" y="4337398"/>
              <a:ext cx="1325507" cy="857313"/>
            </a:xfrm>
            <a:prstGeom prst="line">
              <a:avLst/>
            </a:prstGeom>
          </p:spPr>
          <p:style>
            <a:lnRef idx="1">
              <a:schemeClr val="accent1"/>
            </a:lnRef>
            <a:fillRef idx="0">
              <a:schemeClr val="accent1"/>
            </a:fillRef>
            <a:effectRef idx="0">
              <a:schemeClr val="accent1"/>
            </a:effectRef>
            <a:fontRef idx="minor">
              <a:schemeClr val="tx1"/>
            </a:fontRef>
          </p:style>
        </p:cxnSp>
      </p:grpSp>
      <p:sp>
        <p:nvSpPr>
          <p:cNvPr id="180" name="Rectangle: Rounded Corners 179">
            <a:extLst>
              <a:ext uri="{FF2B5EF4-FFF2-40B4-BE49-F238E27FC236}">
                <a16:creationId xmlns:a16="http://schemas.microsoft.com/office/drawing/2014/main" id="{B06FED38-D003-1091-13A4-346D7AF21DA7}"/>
              </a:ext>
            </a:extLst>
          </p:cNvPr>
          <p:cNvSpPr/>
          <p:nvPr/>
        </p:nvSpPr>
        <p:spPr>
          <a:xfrm>
            <a:off x="1220504" y="2789600"/>
            <a:ext cx="1703197" cy="8706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National IIPS</a:t>
            </a:r>
          </a:p>
        </p:txBody>
      </p:sp>
      <p:cxnSp>
        <p:nvCxnSpPr>
          <p:cNvPr id="183" name="Straight Connector 182">
            <a:extLst>
              <a:ext uri="{FF2B5EF4-FFF2-40B4-BE49-F238E27FC236}">
                <a16:creationId xmlns:a16="http://schemas.microsoft.com/office/drawing/2014/main" id="{7414883F-0961-FB46-D05A-3E18D87C5969}"/>
              </a:ext>
            </a:extLst>
          </p:cNvPr>
          <p:cNvCxnSpPr>
            <a:cxnSpLocks/>
            <a:stCxn id="180" idx="3"/>
            <a:endCxn id="4" idx="1"/>
          </p:cNvCxnSpPr>
          <p:nvPr/>
        </p:nvCxnSpPr>
        <p:spPr>
          <a:xfrm flipV="1">
            <a:off x="2923701" y="2592913"/>
            <a:ext cx="1375423" cy="63199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A8CCFA7-D36B-E802-2E7F-19DE90DFE6C3}"/>
              </a:ext>
            </a:extLst>
          </p:cNvPr>
          <p:cNvCxnSpPr>
            <a:cxnSpLocks/>
          </p:cNvCxnSpPr>
          <p:nvPr/>
        </p:nvCxnSpPr>
        <p:spPr>
          <a:xfrm>
            <a:off x="3060319" y="2152518"/>
            <a:ext cx="70318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512E770-71B6-26B8-61EB-E2CA43496B28}"/>
              </a:ext>
            </a:extLst>
          </p:cNvPr>
          <p:cNvSpPr/>
          <p:nvPr/>
        </p:nvSpPr>
        <p:spPr>
          <a:xfrm>
            <a:off x="1337145" y="3805914"/>
            <a:ext cx="1480989" cy="535532"/>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National IIPS</a:t>
            </a:r>
          </a:p>
        </p:txBody>
      </p:sp>
      <p:cxnSp>
        <p:nvCxnSpPr>
          <p:cNvPr id="10" name="Straight Arrow Connector 9">
            <a:extLst>
              <a:ext uri="{FF2B5EF4-FFF2-40B4-BE49-F238E27FC236}">
                <a16:creationId xmlns:a16="http://schemas.microsoft.com/office/drawing/2014/main" id="{909C4865-06AE-7522-A636-8576EC627AEA}"/>
              </a:ext>
            </a:extLst>
          </p:cNvPr>
          <p:cNvCxnSpPr>
            <a:stCxn id="162" idx="1"/>
            <a:endCxn id="7" idx="3"/>
          </p:cNvCxnSpPr>
          <p:nvPr/>
        </p:nvCxnSpPr>
        <p:spPr>
          <a:xfrm flipH="1">
            <a:off x="2818134" y="4069632"/>
            <a:ext cx="1132196" cy="4048"/>
          </a:xfrm>
          <a:prstGeom prst="straightConnector1">
            <a:avLst/>
          </a:prstGeom>
          <a:ln w="28575">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326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93CBA5EA-0D6A-DEC8-A17A-5313504DD41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7226EE4-8728-F647-5BA3-25A86173E657}"/>
              </a:ext>
            </a:extLst>
          </p:cNvPr>
          <p:cNvSpPr/>
          <p:nvPr/>
        </p:nvSpPr>
        <p:spPr>
          <a:xfrm>
            <a:off x="7986250" y="2790299"/>
            <a:ext cx="3030756" cy="1879876"/>
          </a:xfrm>
          <a:prstGeom prst="rect">
            <a:avLst/>
          </a:prstGeom>
          <a:solidFill>
            <a:schemeClr val="bg1">
              <a:lumMod val="85000"/>
              <a:alpha val="4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GB" dirty="0">
                <a:solidFill>
                  <a:schemeClr val="tx2"/>
                </a:solidFill>
              </a:rPr>
              <a:t>Supported</a:t>
            </a:r>
          </a:p>
        </p:txBody>
      </p:sp>
      <p:sp>
        <p:nvSpPr>
          <p:cNvPr id="3" name="Rectangle 2">
            <a:extLst>
              <a:ext uri="{FF2B5EF4-FFF2-40B4-BE49-F238E27FC236}">
                <a16:creationId xmlns:a16="http://schemas.microsoft.com/office/drawing/2014/main" id="{5E6211A0-86AE-520C-72A2-CA0BF87FEAF4}"/>
              </a:ext>
            </a:extLst>
          </p:cNvPr>
          <p:cNvSpPr/>
          <p:nvPr/>
        </p:nvSpPr>
        <p:spPr>
          <a:xfrm>
            <a:off x="211015" y="2839537"/>
            <a:ext cx="3072959" cy="1776890"/>
          </a:xfrm>
          <a:prstGeom prst="rect">
            <a:avLst/>
          </a:prstGeom>
          <a:solidFill>
            <a:schemeClr val="bg1">
              <a:lumMod val="85000"/>
              <a:alpha val="4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GB" dirty="0">
                <a:solidFill>
                  <a:schemeClr val="tx2"/>
                </a:solidFill>
              </a:rPr>
              <a:t>Supported</a:t>
            </a:r>
          </a:p>
        </p:txBody>
      </p:sp>
      <p:sp>
        <p:nvSpPr>
          <p:cNvPr id="5" name="TextBox 4">
            <a:extLst>
              <a:ext uri="{FF2B5EF4-FFF2-40B4-BE49-F238E27FC236}">
                <a16:creationId xmlns:a16="http://schemas.microsoft.com/office/drawing/2014/main" id="{20965C0E-44AE-B75F-18CD-1AC3884EE3FF}"/>
              </a:ext>
            </a:extLst>
          </p:cNvPr>
          <p:cNvSpPr txBox="1"/>
          <p:nvPr/>
        </p:nvSpPr>
        <p:spPr>
          <a:xfrm>
            <a:off x="946150" y="393180"/>
            <a:ext cx="10299700" cy="535531"/>
          </a:xfrm>
          <a:prstGeom prst="rect">
            <a:avLst/>
          </a:prstGeom>
          <a:noFill/>
        </p:spPr>
        <p:txBody>
          <a:bodyPr wrap="square">
            <a:spAutoFit/>
          </a:bodyPr>
          <a:lstStyle/>
          <a:p>
            <a:pPr algn="ctr">
              <a:lnSpc>
                <a:spcPct val="90000"/>
              </a:lnSpc>
              <a:spcBef>
                <a:spcPct val="0"/>
              </a:spcBef>
              <a:defRPr/>
            </a:pPr>
            <a:r>
              <a:rPr lang="en-US"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Build Phase </a:t>
            </a:r>
            <a:endParaRPr lang="en-ZM"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endParaRPr>
          </a:p>
        </p:txBody>
      </p:sp>
      <p:grpSp>
        <p:nvGrpSpPr>
          <p:cNvPr id="11" name="Group 10">
            <a:extLst>
              <a:ext uri="{FF2B5EF4-FFF2-40B4-BE49-F238E27FC236}">
                <a16:creationId xmlns:a16="http://schemas.microsoft.com/office/drawing/2014/main" id="{D54DC499-3EBF-30D0-19CE-919CD6ACF8C9}"/>
              </a:ext>
            </a:extLst>
          </p:cNvPr>
          <p:cNvGrpSpPr>
            <a:grpSpLocks noChangeAspect="1"/>
          </p:cNvGrpSpPr>
          <p:nvPr/>
        </p:nvGrpSpPr>
        <p:grpSpPr>
          <a:xfrm>
            <a:off x="11195974" y="1339615"/>
            <a:ext cx="967993" cy="5413985"/>
            <a:chOff x="11234794" y="92797"/>
            <a:chExt cx="967993" cy="5413985"/>
          </a:xfrm>
        </p:grpSpPr>
        <p:pic>
          <p:nvPicPr>
            <p:cNvPr id="12" name="Picture 11">
              <a:extLst>
                <a:ext uri="{FF2B5EF4-FFF2-40B4-BE49-F238E27FC236}">
                  <a16:creationId xmlns:a16="http://schemas.microsoft.com/office/drawing/2014/main" id="{6B2CBC6B-B40C-E24A-D0B7-60F3DF33B805}"/>
                </a:ext>
              </a:extLst>
            </p:cNvPr>
            <p:cNvPicPr>
              <a:picLocks noChangeAspect="1"/>
            </p:cNvPicPr>
            <p:nvPr/>
          </p:nvPicPr>
          <p:blipFill>
            <a:blip r:embed="rId3" cstate="screen">
              <a:extLst>
                <a:ext uri="{28A0092B-C50C-407E-A947-70E740481C1C}">
                  <a14:useLocalDpi xmlns:a14="http://schemas.microsoft.com/office/drawing/2010/main"/>
                </a:ext>
              </a:extLst>
            </a:blip>
            <a:srcRect t="5728" b="16015"/>
            <a:stretch/>
          </p:blipFill>
          <p:spPr>
            <a:xfrm>
              <a:off x="11234794" y="4971251"/>
              <a:ext cx="967993" cy="535531"/>
            </a:xfrm>
            <a:prstGeom prst="rect">
              <a:avLst/>
            </a:prstGeom>
          </p:spPr>
        </p:pic>
        <p:pic>
          <p:nvPicPr>
            <p:cNvPr id="13" name="Picture 12">
              <a:extLst>
                <a:ext uri="{FF2B5EF4-FFF2-40B4-BE49-F238E27FC236}">
                  <a16:creationId xmlns:a16="http://schemas.microsoft.com/office/drawing/2014/main" id="{313011A4-221D-F096-B6C8-F35B61E783F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456120" y="92797"/>
              <a:ext cx="647714" cy="645315"/>
            </a:xfrm>
            <a:prstGeom prst="rect">
              <a:avLst/>
            </a:prstGeom>
          </p:spPr>
        </p:pic>
      </p:grpSp>
      <p:sp>
        <p:nvSpPr>
          <p:cNvPr id="20" name="Rectangle: Rounded Corners 19">
            <a:extLst>
              <a:ext uri="{FF2B5EF4-FFF2-40B4-BE49-F238E27FC236}">
                <a16:creationId xmlns:a16="http://schemas.microsoft.com/office/drawing/2014/main" id="{52F94F7B-57E8-61D0-D843-5AE3E5626F98}"/>
              </a:ext>
            </a:extLst>
          </p:cNvPr>
          <p:cNvSpPr/>
          <p:nvPr/>
        </p:nvSpPr>
        <p:spPr>
          <a:xfrm>
            <a:off x="419127" y="4781014"/>
            <a:ext cx="4943075" cy="196372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228554"/>
            <a:r>
              <a:rPr lang="en-SG" sz="1000" b="1" dirty="0">
                <a:solidFill>
                  <a:srgbClr val="000000"/>
                </a:solidFill>
                <a:latin typeface="Arial" panose="020B0604020202020204"/>
                <a:ea typeface="Roboto" panose="02000000000000000000" pitchFamily="2" charset="0"/>
                <a:cs typeface="Roboto" panose="02000000000000000000" pitchFamily="2" charset="0"/>
              </a:rPr>
              <a:t>Zambia</a:t>
            </a:r>
          </a:p>
        </p:txBody>
      </p:sp>
      <p:pic>
        <p:nvPicPr>
          <p:cNvPr id="22" name="Graphic 21" descr="Bank with solid fill">
            <a:extLst>
              <a:ext uri="{FF2B5EF4-FFF2-40B4-BE49-F238E27FC236}">
                <a16:creationId xmlns:a16="http://schemas.microsoft.com/office/drawing/2014/main" id="{504B38C4-BDD8-42F3-1787-BB999B220C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25542" y="5493257"/>
            <a:ext cx="497775" cy="497775"/>
          </a:xfrm>
          <a:prstGeom prst="rect">
            <a:avLst/>
          </a:prstGeom>
        </p:spPr>
      </p:pic>
      <p:cxnSp>
        <p:nvCxnSpPr>
          <p:cNvPr id="23" name="Straight Connector 22">
            <a:extLst>
              <a:ext uri="{FF2B5EF4-FFF2-40B4-BE49-F238E27FC236}">
                <a16:creationId xmlns:a16="http://schemas.microsoft.com/office/drawing/2014/main" id="{1E47A9F5-9BEB-0D3E-FADD-44BDE4B0AD88}"/>
              </a:ext>
            </a:extLst>
          </p:cNvPr>
          <p:cNvCxnSpPr>
            <a:cxnSpLocks/>
          </p:cNvCxnSpPr>
          <p:nvPr/>
        </p:nvCxnSpPr>
        <p:spPr>
          <a:xfrm>
            <a:off x="2223318" y="5742145"/>
            <a:ext cx="212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785B08F-DE13-6A1D-FD07-081CC538EC2F}"/>
              </a:ext>
            </a:extLst>
          </p:cNvPr>
          <p:cNvCxnSpPr>
            <a:cxnSpLocks/>
          </p:cNvCxnSpPr>
          <p:nvPr/>
        </p:nvCxnSpPr>
        <p:spPr>
          <a:xfrm flipV="1">
            <a:off x="3136757" y="5299308"/>
            <a:ext cx="684803" cy="413377"/>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EBBAB73-6250-67AB-EB8F-9FDA398C67A1}"/>
              </a:ext>
            </a:extLst>
          </p:cNvPr>
          <p:cNvSpPr txBox="1"/>
          <p:nvPr/>
        </p:nvSpPr>
        <p:spPr>
          <a:xfrm>
            <a:off x="1494162" y="6029660"/>
            <a:ext cx="1015150" cy="246221"/>
          </a:xfrm>
          <a:prstGeom prst="rect">
            <a:avLst/>
          </a:prstGeom>
          <a:noFill/>
        </p:spPr>
        <p:txBody>
          <a:bodyPr wrap="square" rtlCol="0">
            <a:spAutoFit/>
          </a:bodyPr>
          <a:lstStyle/>
          <a:p>
            <a:pPr algn="ctr" defTabSz="228554"/>
            <a:r>
              <a:rPr lang="en-SG" sz="1000">
                <a:solidFill>
                  <a:srgbClr val="000000"/>
                </a:solidFill>
                <a:latin typeface="Arial" panose="020B0604020202020204"/>
                <a:ea typeface="Roboto" panose="02000000000000000000" pitchFamily="2" charset="0"/>
                <a:cs typeface="Roboto" panose="02000000000000000000" pitchFamily="2" charset="0"/>
              </a:rPr>
              <a:t>Source DFSP</a:t>
            </a:r>
          </a:p>
        </p:txBody>
      </p:sp>
      <p:grpSp>
        <p:nvGrpSpPr>
          <p:cNvPr id="26" name="Group 25">
            <a:extLst>
              <a:ext uri="{FF2B5EF4-FFF2-40B4-BE49-F238E27FC236}">
                <a16:creationId xmlns:a16="http://schemas.microsoft.com/office/drawing/2014/main" id="{AB3D0190-4793-6CC2-ABA2-BF76EA3A427F}"/>
              </a:ext>
            </a:extLst>
          </p:cNvPr>
          <p:cNvGrpSpPr/>
          <p:nvPr/>
        </p:nvGrpSpPr>
        <p:grpSpPr>
          <a:xfrm>
            <a:off x="3654922" y="5928391"/>
            <a:ext cx="981635" cy="786041"/>
            <a:chOff x="3654922" y="5928391"/>
            <a:chExt cx="981635" cy="786041"/>
          </a:xfrm>
        </p:grpSpPr>
        <p:grpSp>
          <p:nvGrpSpPr>
            <p:cNvPr id="27" name="Group 26">
              <a:extLst>
                <a:ext uri="{FF2B5EF4-FFF2-40B4-BE49-F238E27FC236}">
                  <a16:creationId xmlns:a16="http://schemas.microsoft.com/office/drawing/2014/main" id="{A4A9F5BF-15C6-41FC-8E7A-3EE2B06CD459}"/>
                </a:ext>
              </a:extLst>
            </p:cNvPr>
            <p:cNvGrpSpPr/>
            <p:nvPr/>
          </p:nvGrpSpPr>
          <p:grpSpPr>
            <a:xfrm>
              <a:off x="3918808" y="5928391"/>
              <a:ext cx="479938" cy="479938"/>
              <a:chOff x="3653155" y="3887469"/>
              <a:chExt cx="360000" cy="360000"/>
            </a:xfrm>
          </p:grpSpPr>
          <p:pic>
            <p:nvPicPr>
              <p:cNvPr id="29" name="Graphic 28" descr="Single gear with solid fill">
                <a:extLst>
                  <a:ext uri="{FF2B5EF4-FFF2-40B4-BE49-F238E27FC236}">
                    <a16:creationId xmlns:a16="http://schemas.microsoft.com/office/drawing/2014/main" id="{1F563B17-1664-D378-B41E-CCF2481A16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3155" y="3887469"/>
                <a:ext cx="360000" cy="360000"/>
              </a:xfrm>
              <a:prstGeom prst="rect">
                <a:avLst/>
              </a:prstGeom>
            </p:spPr>
          </p:pic>
          <p:sp>
            <p:nvSpPr>
              <p:cNvPr id="30" name="Oval 29">
                <a:extLst>
                  <a:ext uri="{FF2B5EF4-FFF2-40B4-BE49-F238E27FC236}">
                    <a16:creationId xmlns:a16="http://schemas.microsoft.com/office/drawing/2014/main" id="{7AE0DB38-5A96-5C82-FF64-B0CC63BE56B1}"/>
                  </a:ext>
                </a:extLst>
              </p:cNvPr>
              <p:cNvSpPr/>
              <p:nvPr/>
            </p:nvSpPr>
            <p:spPr>
              <a:xfrm>
                <a:off x="3658235" y="3897629"/>
                <a:ext cx="341630" cy="34163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endParaRPr lang="en-SG" sz="1000">
                  <a:solidFill>
                    <a:srgbClr val="FFFFFF"/>
                  </a:solidFill>
                  <a:latin typeface="Arial" panose="020B0604020202020204"/>
                  <a:ea typeface="Roboto" panose="02000000000000000000" pitchFamily="2" charset="0"/>
                  <a:cs typeface="Roboto" panose="02000000000000000000" pitchFamily="2" charset="0"/>
                </a:endParaRPr>
              </a:p>
            </p:txBody>
          </p:sp>
        </p:grpSp>
        <p:sp>
          <p:nvSpPr>
            <p:cNvPr id="28" name="TextBox 27">
              <a:extLst>
                <a:ext uri="{FF2B5EF4-FFF2-40B4-BE49-F238E27FC236}">
                  <a16:creationId xmlns:a16="http://schemas.microsoft.com/office/drawing/2014/main" id="{B6601157-B83C-E216-B197-8C0E83E29562}"/>
                </a:ext>
              </a:extLst>
            </p:cNvPr>
            <p:cNvSpPr txBox="1"/>
            <p:nvPr/>
          </p:nvSpPr>
          <p:spPr>
            <a:xfrm>
              <a:off x="3654922" y="6406655"/>
              <a:ext cx="981635" cy="307777"/>
            </a:xfrm>
            <a:prstGeom prst="rect">
              <a:avLst/>
            </a:prstGeom>
            <a:noFill/>
          </p:spPr>
          <p:txBody>
            <a:bodyPr wrap="square" lIns="0" tIns="0" rIns="0" bIns="0" rtlCol="0">
              <a:spAutoFit/>
            </a:bodyPr>
            <a:lstStyle/>
            <a:p>
              <a:pPr algn="ctr" defTabSz="228554"/>
              <a:r>
                <a:rPr lang="en-SG" sz="1000" dirty="0">
                  <a:solidFill>
                    <a:srgbClr val="000000"/>
                  </a:solidFill>
                  <a:latin typeface="Arial" panose="020B0604020202020204"/>
                  <a:ea typeface="Roboto" panose="02000000000000000000" pitchFamily="2" charset="0"/>
                  <a:cs typeface="Roboto" panose="02000000000000000000" pitchFamily="2" charset="0"/>
                </a:rPr>
                <a:t>Existing </a:t>
              </a:r>
            </a:p>
            <a:p>
              <a:pPr algn="ctr" defTabSz="228554"/>
              <a:r>
                <a:rPr lang="en-SG" sz="1000" dirty="0">
                  <a:solidFill>
                    <a:srgbClr val="000000"/>
                  </a:solidFill>
                  <a:latin typeface="Arial" panose="020B0604020202020204"/>
                  <a:ea typeface="Roboto" panose="02000000000000000000" pitchFamily="2" charset="0"/>
                  <a:cs typeface="Roboto" panose="02000000000000000000" pitchFamily="2" charset="0"/>
                </a:rPr>
                <a:t>national system</a:t>
              </a:r>
            </a:p>
          </p:txBody>
        </p:sp>
      </p:grpSp>
      <p:cxnSp>
        <p:nvCxnSpPr>
          <p:cNvPr id="31" name="Straight Connector 30">
            <a:extLst>
              <a:ext uri="{FF2B5EF4-FFF2-40B4-BE49-F238E27FC236}">
                <a16:creationId xmlns:a16="http://schemas.microsoft.com/office/drawing/2014/main" id="{3C5188DE-DE83-DBE1-E271-A13FCB1E0203}"/>
              </a:ext>
            </a:extLst>
          </p:cNvPr>
          <p:cNvCxnSpPr>
            <a:cxnSpLocks/>
          </p:cNvCxnSpPr>
          <p:nvPr/>
        </p:nvCxnSpPr>
        <p:spPr>
          <a:xfrm>
            <a:off x="1113134" y="5742145"/>
            <a:ext cx="497775"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3511B022-4F20-FD96-82E3-2AE6CB636370}"/>
              </a:ext>
            </a:extLst>
          </p:cNvPr>
          <p:cNvSpPr/>
          <p:nvPr/>
        </p:nvSpPr>
        <p:spPr>
          <a:xfrm>
            <a:off x="2461840" y="5586506"/>
            <a:ext cx="269763" cy="71683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lIns="0" tIns="0" rIns="0" bIns="0" rtlCol="0" anchor="ctr"/>
          <a:lstStyle/>
          <a:p>
            <a:pPr algn="ctr" defTabSz="228554"/>
            <a:r>
              <a:rPr lang="en-SG" sz="1000">
                <a:solidFill>
                  <a:srgbClr val="FFFFFF"/>
                </a:solidFill>
                <a:latin typeface="Arial" panose="020B0604020202020204"/>
                <a:ea typeface="Roboto" panose="02000000000000000000" pitchFamily="2" charset="0"/>
                <a:cs typeface="Roboto" panose="02000000000000000000" pitchFamily="2" charset="0"/>
              </a:rPr>
              <a:t>Payment</a:t>
            </a:r>
          </a:p>
          <a:p>
            <a:pPr algn="ctr" defTabSz="228554"/>
            <a:r>
              <a:rPr lang="en-SG" sz="1000">
                <a:solidFill>
                  <a:srgbClr val="FFFFFF"/>
                </a:solidFill>
                <a:latin typeface="Arial" panose="020B0604020202020204"/>
                <a:ea typeface="Roboto" panose="02000000000000000000" pitchFamily="2" charset="0"/>
                <a:cs typeface="Roboto" panose="02000000000000000000" pitchFamily="2" charset="0"/>
              </a:rPr>
              <a:t> Manager</a:t>
            </a:r>
          </a:p>
        </p:txBody>
      </p:sp>
      <p:grpSp>
        <p:nvGrpSpPr>
          <p:cNvPr id="33" name="Group 32">
            <a:extLst>
              <a:ext uri="{FF2B5EF4-FFF2-40B4-BE49-F238E27FC236}">
                <a16:creationId xmlns:a16="http://schemas.microsoft.com/office/drawing/2014/main" id="{CA5D04B2-9666-87E5-E60B-BDBE7D8CCF59}"/>
              </a:ext>
            </a:extLst>
          </p:cNvPr>
          <p:cNvGrpSpPr/>
          <p:nvPr/>
        </p:nvGrpSpPr>
        <p:grpSpPr>
          <a:xfrm>
            <a:off x="3895389" y="4933572"/>
            <a:ext cx="479938" cy="479938"/>
            <a:chOff x="3653155" y="3887469"/>
            <a:chExt cx="360000" cy="360000"/>
          </a:xfrm>
        </p:grpSpPr>
        <p:pic>
          <p:nvPicPr>
            <p:cNvPr id="34" name="Graphic 33" descr="Single gear with solid fill">
              <a:extLst>
                <a:ext uri="{FF2B5EF4-FFF2-40B4-BE49-F238E27FC236}">
                  <a16:creationId xmlns:a16="http://schemas.microsoft.com/office/drawing/2014/main" id="{32758A75-2B58-A83C-00AA-5466FA5144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3155" y="3887469"/>
              <a:ext cx="360000" cy="360000"/>
            </a:xfrm>
            <a:prstGeom prst="rect">
              <a:avLst/>
            </a:prstGeom>
          </p:spPr>
        </p:pic>
        <p:sp>
          <p:nvSpPr>
            <p:cNvPr id="35" name="Oval 34">
              <a:extLst>
                <a:ext uri="{FF2B5EF4-FFF2-40B4-BE49-F238E27FC236}">
                  <a16:creationId xmlns:a16="http://schemas.microsoft.com/office/drawing/2014/main" id="{18CED2E2-C7F0-12F0-2BEC-0BEAA6E3E87A}"/>
                </a:ext>
              </a:extLst>
            </p:cNvPr>
            <p:cNvSpPr/>
            <p:nvPr/>
          </p:nvSpPr>
          <p:spPr>
            <a:xfrm>
              <a:off x="3658235" y="3897629"/>
              <a:ext cx="341630" cy="341630"/>
            </a:xfrm>
            <a:prstGeom prst="ellipse">
              <a:avLst/>
            </a:prstGeom>
            <a:noFill/>
            <a:ln w="19050">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endParaRPr lang="en-SG" sz="1000">
                <a:solidFill>
                  <a:srgbClr val="FFFFFF"/>
                </a:solidFill>
                <a:latin typeface="Arial" panose="020B0604020202020204"/>
                <a:ea typeface="Roboto" panose="02000000000000000000" pitchFamily="2" charset="0"/>
                <a:cs typeface="Roboto" panose="02000000000000000000" pitchFamily="2" charset="0"/>
              </a:endParaRPr>
            </a:p>
          </p:txBody>
        </p:sp>
      </p:grpSp>
      <p:sp>
        <p:nvSpPr>
          <p:cNvPr id="36" name="TextBox 35">
            <a:extLst>
              <a:ext uri="{FF2B5EF4-FFF2-40B4-BE49-F238E27FC236}">
                <a16:creationId xmlns:a16="http://schemas.microsoft.com/office/drawing/2014/main" id="{D4F7F254-8408-DA2C-CB73-25709544A40F}"/>
              </a:ext>
            </a:extLst>
          </p:cNvPr>
          <p:cNvSpPr txBox="1"/>
          <p:nvPr/>
        </p:nvSpPr>
        <p:spPr>
          <a:xfrm>
            <a:off x="3799128" y="5390526"/>
            <a:ext cx="1482269" cy="461665"/>
          </a:xfrm>
          <a:prstGeom prst="rect">
            <a:avLst/>
          </a:prstGeom>
          <a:noFill/>
        </p:spPr>
        <p:txBody>
          <a:bodyPr wrap="square" lIns="0" tIns="0" rIns="0" bIns="0" rtlCol="0">
            <a:spAutoFit/>
          </a:bodyPr>
          <a:lstStyle/>
          <a:p>
            <a:pPr algn="ctr" defTabSz="228554"/>
            <a:r>
              <a:rPr lang="en-SG" sz="1000" dirty="0">
                <a:solidFill>
                  <a:srgbClr val="000000"/>
                </a:solidFill>
                <a:latin typeface="Arial" panose="020B0604020202020204"/>
                <a:ea typeface="Roboto" panose="02000000000000000000" pitchFamily="2" charset="0"/>
                <a:cs typeface="Roboto" panose="02000000000000000000" pitchFamily="2" charset="0"/>
              </a:rPr>
              <a:t>Emulated </a:t>
            </a:r>
          </a:p>
          <a:p>
            <a:pPr algn="ctr" defTabSz="228554"/>
            <a:r>
              <a:rPr lang="en-SG" sz="1000" dirty="0">
                <a:solidFill>
                  <a:srgbClr val="000000"/>
                </a:solidFill>
                <a:latin typeface="Arial" panose="020B0604020202020204"/>
                <a:ea typeface="Roboto" panose="02000000000000000000" pitchFamily="2" charset="0"/>
                <a:cs typeface="Roboto" panose="02000000000000000000" pitchFamily="2" charset="0"/>
              </a:rPr>
              <a:t>National IIPS</a:t>
            </a:r>
          </a:p>
          <a:p>
            <a:pPr algn="ctr" defTabSz="228554"/>
            <a:r>
              <a:rPr lang="en-SG" sz="1000" dirty="0">
                <a:solidFill>
                  <a:srgbClr val="000000"/>
                </a:solidFill>
                <a:latin typeface="Arial" panose="020B0604020202020204"/>
                <a:ea typeface="Roboto" panose="02000000000000000000" pitchFamily="2" charset="0"/>
                <a:cs typeface="Roboto" panose="02000000000000000000" pitchFamily="2" charset="0"/>
              </a:rPr>
              <a:t>(Mojaloop)</a:t>
            </a:r>
          </a:p>
        </p:txBody>
      </p:sp>
      <p:cxnSp>
        <p:nvCxnSpPr>
          <p:cNvPr id="37" name="Straight Connector 36">
            <a:extLst>
              <a:ext uri="{FF2B5EF4-FFF2-40B4-BE49-F238E27FC236}">
                <a16:creationId xmlns:a16="http://schemas.microsoft.com/office/drawing/2014/main" id="{2E7A5E99-E30A-D79E-3A52-5DA7A0B83B64}"/>
              </a:ext>
            </a:extLst>
          </p:cNvPr>
          <p:cNvCxnSpPr>
            <a:cxnSpLocks/>
          </p:cNvCxnSpPr>
          <p:nvPr/>
        </p:nvCxnSpPr>
        <p:spPr>
          <a:xfrm>
            <a:off x="3135828" y="5806733"/>
            <a:ext cx="500564" cy="380153"/>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F31F160B-2B3C-EA3E-2F21-089D9F5E2632}"/>
              </a:ext>
            </a:extLst>
          </p:cNvPr>
          <p:cNvSpPr/>
          <p:nvPr/>
        </p:nvSpPr>
        <p:spPr>
          <a:xfrm>
            <a:off x="1161154" y="3100735"/>
            <a:ext cx="2068313" cy="147198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228554"/>
            <a:r>
              <a:rPr lang="en-SG" sz="1400" b="1" dirty="0">
                <a:solidFill>
                  <a:srgbClr val="000000"/>
                </a:solidFill>
                <a:latin typeface="Roboto" panose="02000000000000000000" pitchFamily="2" charset="0"/>
                <a:ea typeface="Roboto" panose="02000000000000000000" pitchFamily="2" charset="0"/>
                <a:cs typeface="Roboto" panose="02000000000000000000" pitchFamily="2" charset="0"/>
              </a:rPr>
              <a:t>Participating Country</a:t>
            </a:r>
          </a:p>
        </p:txBody>
      </p:sp>
      <p:pic>
        <p:nvPicPr>
          <p:cNvPr id="39" name="Graphic 38" descr="User with solid fill">
            <a:extLst>
              <a:ext uri="{FF2B5EF4-FFF2-40B4-BE49-F238E27FC236}">
                <a16:creationId xmlns:a16="http://schemas.microsoft.com/office/drawing/2014/main" id="{E53FC1A6-3D79-330C-7FB9-8592CB89B4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3721" y="3578085"/>
            <a:ext cx="617986" cy="617986"/>
          </a:xfrm>
          <a:prstGeom prst="rect">
            <a:avLst/>
          </a:prstGeom>
        </p:spPr>
      </p:pic>
      <p:pic>
        <p:nvPicPr>
          <p:cNvPr id="40" name="Graphic 39" descr="Bank with solid fill">
            <a:extLst>
              <a:ext uri="{FF2B5EF4-FFF2-40B4-BE49-F238E27FC236}">
                <a16:creationId xmlns:a16="http://schemas.microsoft.com/office/drawing/2014/main" id="{C9735121-FAFD-9785-F2C0-C104F2A6B7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9578" y="3615426"/>
            <a:ext cx="497775" cy="497775"/>
          </a:xfrm>
          <a:prstGeom prst="rect">
            <a:avLst/>
          </a:prstGeom>
        </p:spPr>
      </p:pic>
      <p:grpSp>
        <p:nvGrpSpPr>
          <p:cNvPr id="41" name="Group 40">
            <a:extLst>
              <a:ext uri="{FF2B5EF4-FFF2-40B4-BE49-F238E27FC236}">
                <a16:creationId xmlns:a16="http://schemas.microsoft.com/office/drawing/2014/main" id="{F3E6A957-3FB3-0A26-6E35-5D4ABD25F104}"/>
              </a:ext>
            </a:extLst>
          </p:cNvPr>
          <p:cNvGrpSpPr/>
          <p:nvPr/>
        </p:nvGrpSpPr>
        <p:grpSpPr>
          <a:xfrm>
            <a:off x="2404660" y="3633264"/>
            <a:ext cx="479938" cy="479938"/>
            <a:chOff x="3653155" y="3887469"/>
            <a:chExt cx="360000" cy="360000"/>
          </a:xfrm>
        </p:grpSpPr>
        <p:pic>
          <p:nvPicPr>
            <p:cNvPr id="42" name="Graphic 41" descr="Single gear with solid fill">
              <a:extLst>
                <a:ext uri="{FF2B5EF4-FFF2-40B4-BE49-F238E27FC236}">
                  <a16:creationId xmlns:a16="http://schemas.microsoft.com/office/drawing/2014/main" id="{21370F59-FB0E-CF1D-63E6-E9BEBADE6A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3155" y="3887469"/>
              <a:ext cx="360000" cy="360000"/>
            </a:xfrm>
            <a:prstGeom prst="rect">
              <a:avLst/>
            </a:prstGeom>
          </p:spPr>
        </p:pic>
        <p:sp>
          <p:nvSpPr>
            <p:cNvPr id="43" name="Oval 42">
              <a:extLst>
                <a:ext uri="{FF2B5EF4-FFF2-40B4-BE49-F238E27FC236}">
                  <a16:creationId xmlns:a16="http://schemas.microsoft.com/office/drawing/2014/main" id="{4DF3737D-FE2B-47DD-A159-0BC480137AD3}"/>
                </a:ext>
              </a:extLst>
            </p:cNvPr>
            <p:cNvSpPr/>
            <p:nvPr/>
          </p:nvSpPr>
          <p:spPr>
            <a:xfrm>
              <a:off x="3658235" y="3897629"/>
              <a:ext cx="341630" cy="34163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endParaRPr lang="en-SG" sz="2400">
                <a:solidFill>
                  <a:srgbClr val="FFFFFF"/>
                </a:solidFill>
                <a:latin typeface="Roboto" panose="02000000000000000000" pitchFamily="2" charset="0"/>
                <a:ea typeface="Roboto" panose="02000000000000000000" pitchFamily="2" charset="0"/>
                <a:cs typeface="Roboto" panose="02000000000000000000" pitchFamily="2" charset="0"/>
              </a:endParaRPr>
            </a:p>
          </p:txBody>
        </p:sp>
      </p:grpSp>
      <p:grpSp>
        <p:nvGrpSpPr>
          <p:cNvPr id="44" name="Group 43">
            <a:extLst>
              <a:ext uri="{FF2B5EF4-FFF2-40B4-BE49-F238E27FC236}">
                <a16:creationId xmlns:a16="http://schemas.microsoft.com/office/drawing/2014/main" id="{79341279-1367-18A1-5E45-95407A4E6E51}"/>
              </a:ext>
            </a:extLst>
          </p:cNvPr>
          <p:cNvGrpSpPr/>
          <p:nvPr/>
        </p:nvGrpSpPr>
        <p:grpSpPr>
          <a:xfrm>
            <a:off x="7663410" y="2015021"/>
            <a:ext cx="1048432" cy="785248"/>
            <a:chOff x="6181057" y="2232886"/>
            <a:chExt cx="1048432" cy="785248"/>
          </a:xfrm>
        </p:grpSpPr>
        <p:grpSp>
          <p:nvGrpSpPr>
            <p:cNvPr id="45" name="Group 44">
              <a:extLst>
                <a:ext uri="{FF2B5EF4-FFF2-40B4-BE49-F238E27FC236}">
                  <a16:creationId xmlns:a16="http://schemas.microsoft.com/office/drawing/2014/main" id="{4D3F99D7-A17E-DCFE-7A66-2786DA31AA8B}"/>
                </a:ext>
              </a:extLst>
            </p:cNvPr>
            <p:cNvGrpSpPr/>
            <p:nvPr/>
          </p:nvGrpSpPr>
          <p:grpSpPr>
            <a:xfrm>
              <a:off x="6453572" y="2232886"/>
              <a:ext cx="579055" cy="536852"/>
              <a:chOff x="5252938" y="1415108"/>
              <a:chExt cx="434348" cy="402691"/>
            </a:xfrm>
          </p:grpSpPr>
          <p:pic>
            <p:nvPicPr>
              <p:cNvPr id="47" name="Graphic 46" descr="Bank with solid fill">
                <a:extLst>
                  <a:ext uri="{FF2B5EF4-FFF2-40B4-BE49-F238E27FC236}">
                    <a16:creationId xmlns:a16="http://schemas.microsoft.com/office/drawing/2014/main" id="{573F2655-5094-9945-89BD-1C2605D049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52938" y="1415108"/>
                <a:ext cx="373380" cy="373380"/>
              </a:xfrm>
              <a:prstGeom prst="rect">
                <a:avLst/>
              </a:prstGeom>
            </p:spPr>
          </p:pic>
          <p:sp>
            <p:nvSpPr>
              <p:cNvPr id="48" name="Oval 47">
                <a:extLst>
                  <a:ext uri="{FF2B5EF4-FFF2-40B4-BE49-F238E27FC236}">
                    <a16:creationId xmlns:a16="http://schemas.microsoft.com/office/drawing/2014/main" id="{16F70CFF-3C78-12D7-42C8-CE217F4A4196}"/>
                  </a:ext>
                </a:extLst>
              </p:cNvPr>
              <p:cNvSpPr/>
              <p:nvPr/>
            </p:nvSpPr>
            <p:spPr>
              <a:xfrm>
                <a:off x="5471286" y="1601799"/>
                <a:ext cx="216000" cy="216000"/>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r>
                  <a:rPr lang="en-SG" sz="1400">
                    <a:solidFill>
                      <a:srgbClr val="000000"/>
                    </a:solidFill>
                    <a:latin typeface="Roboto" panose="02000000000000000000" pitchFamily="2" charset="0"/>
                    <a:ea typeface="Roboto" panose="02000000000000000000" pitchFamily="2" charset="0"/>
                    <a:cs typeface="Roboto" panose="02000000000000000000" pitchFamily="2" charset="0"/>
                  </a:rPr>
                  <a:t>$</a:t>
                </a:r>
              </a:p>
            </p:txBody>
          </p:sp>
        </p:grpSp>
        <p:sp>
          <p:nvSpPr>
            <p:cNvPr id="46" name="TextBox 45">
              <a:extLst>
                <a:ext uri="{FF2B5EF4-FFF2-40B4-BE49-F238E27FC236}">
                  <a16:creationId xmlns:a16="http://schemas.microsoft.com/office/drawing/2014/main" id="{0088FE51-2710-33DC-0285-48EED9767B7D}"/>
                </a:ext>
              </a:extLst>
            </p:cNvPr>
            <p:cNvSpPr txBox="1"/>
            <p:nvPr/>
          </p:nvSpPr>
          <p:spPr>
            <a:xfrm>
              <a:off x="6181057" y="2741135"/>
              <a:ext cx="1048432" cy="276999"/>
            </a:xfrm>
            <a:prstGeom prst="rect">
              <a:avLst/>
            </a:prstGeom>
            <a:noFill/>
          </p:spPr>
          <p:txBody>
            <a:bodyPr wrap="square" rtlCol="0">
              <a:spAutoFit/>
            </a:bodyPr>
            <a:lstStyle/>
            <a:p>
              <a:pPr algn="ctr" defTabSz="228554"/>
              <a:r>
                <a:rPr lang="en-SG" sz="1200" dirty="0">
                  <a:solidFill>
                    <a:srgbClr val="000000"/>
                  </a:solidFill>
                  <a:latin typeface="Roboto" panose="02000000000000000000" pitchFamily="2" charset="0"/>
                  <a:ea typeface="Roboto" panose="02000000000000000000" pitchFamily="2" charset="0"/>
                  <a:cs typeface="Roboto" panose="02000000000000000000" pitchFamily="2" charset="0"/>
                </a:rPr>
                <a:t>FX Provider</a:t>
              </a:r>
            </a:p>
          </p:txBody>
        </p:sp>
      </p:grpSp>
      <p:grpSp>
        <p:nvGrpSpPr>
          <p:cNvPr id="49" name="Group 48">
            <a:extLst>
              <a:ext uri="{FF2B5EF4-FFF2-40B4-BE49-F238E27FC236}">
                <a16:creationId xmlns:a16="http://schemas.microsoft.com/office/drawing/2014/main" id="{4AB798B0-FE3B-7B62-1E58-51574CF266F7}"/>
              </a:ext>
            </a:extLst>
          </p:cNvPr>
          <p:cNvGrpSpPr/>
          <p:nvPr/>
        </p:nvGrpSpPr>
        <p:grpSpPr>
          <a:xfrm>
            <a:off x="4395250" y="3893702"/>
            <a:ext cx="479938" cy="479938"/>
            <a:chOff x="3653155" y="3887469"/>
            <a:chExt cx="360000" cy="360000"/>
          </a:xfrm>
        </p:grpSpPr>
        <p:pic>
          <p:nvPicPr>
            <p:cNvPr id="50" name="Graphic 49" descr="Acquisition with solid fill">
              <a:extLst>
                <a:ext uri="{FF2B5EF4-FFF2-40B4-BE49-F238E27FC236}">
                  <a16:creationId xmlns:a16="http://schemas.microsoft.com/office/drawing/2014/main" id="{9D22B2B3-9D59-3894-2E2F-F2F762EA6C20}"/>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653155" y="3887469"/>
              <a:ext cx="360000" cy="360000"/>
            </a:xfrm>
            <a:prstGeom prst="rect">
              <a:avLst/>
            </a:prstGeom>
          </p:spPr>
        </p:pic>
        <p:sp>
          <p:nvSpPr>
            <p:cNvPr id="51" name="Oval 50">
              <a:extLst>
                <a:ext uri="{FF2B5EF4-FFF2-40B4-BE49-F238E27FC236}">
                  <a16:creationId xmlns:a16="http://schemas.microsoft.com/office/drawing/2014/main" id="{EDFB2EDA-59EC-B3A6-2BD0-7BC10F247FEB}"/>
                </a:ext>
              </a:extLst>
            </p:cNvPr>
            <p:cNvSpPr/>
            <p:nvPr/>
          </p:nvSpPr>
          <p:spPr>
            <a:xfrm>
              <a:off x="3658235" y="3897629"/>
              <a:ext cx="341630" cy="34163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endParaRPr lang="en-SG" sz="2400">
                <a:solidFill>
                  <a:srgbClr val="FFFFFF"/>
                </a:solidFill>
                <a:latin typeface="Roboto" panose="02000000000000000000" pitchFamily="2" charset="0"/>
                <a:ea typeface="Roboto" panose="02000000000000000000" pitchFamily="2" charset="0"/>
                <a:cs typeface="Roboto" panose="02000000000000000000" pitchFamily="2" charset="0"/>
              </a:endParaRPr>
            </a:p>
          </p:txBody>
        </p:sp>
      </p:grpSp>
      <p:cxnSp>
        <p:nvCxnSpPr>
          <p:cNvPr id="52" name="Straight Connector 51">
            <a:extLst>
              <a:ext uri="{FF2B5EF4-FFF2-40B4-BE49-F238E27FC236}">
                <a16:creationId xmlns:a16="http://schemas.microsoft.com/office/drawing/2014/main" id="{9D4C5F40-AFB7-2684-0AB4-7F33E0B91F07}"/>
              </a:ext>
            </a:extLst>
          </p:cNvPr>
          <p:cNvCxnSpPr>
            <a:cxnSpLocks/>
          </p:cNvCxnSpPr>
          <p:nvPr/>
        </p:nvCxnSpPr>
        <p:spPr>
          <a:xfrm>
            <a:off x="2154041" y="3880853"/>
            <a:ext cx="212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E1BB4DB-ECCF-795B-C3B0-AD45BBEEE4F8}"/>
              </a:ext>
            </a:extLst>
          </p:cNvPr>
          <p:cNvCxnSpPr>
            <a:cxnSpLocks/>
          </p:cNvCxnSpPr>
          <p:nvPr/>
        </p:nvCxnSpPr>
        <p:spPr>
          <a:xfrm flipV="1">
            <a:off x="4214490" y="4375452"/>
            <a:ext cx="237757" cy="481948"/>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5A5FF1E-4B23-4550-B327-AA2C95249CFD}"/>
              </a:ext>
            </a:extLst>
          </p:cNvPr>
          <p:cNvSpPr txBox="1"/>
          <p:nvPr/>
        </p:nvSpPr>
        <p:spPr>
          <a:xfrm>
            <a:off x="1462735" y="4059977"/>
            <a:ext cx="1015150" cy="276999"/>
          </a:xfrm>
          <a:prstGeom prst="rect">
            <a:avLst/>
          </a:prstGeom>
          <a:noFill/>
        </p:spPr>
        <p:txBody>
          <a:bodyPr wrap="square" rtlCol="0">
            <a:spAutoFit/>
          </a:bodyPr>
          <a:lstStyle/>
          <a:p>
            <a:pPr algn="ctr" defTabSz="228554"/>
            <a:r>
              <a:rPr lang="en-SG" sz="1200" dirty="0">
                <a:solidFill>
                  <a:srgbClr val="000000"/>
                </a:solidFill>
                <a:latin typeface="Roboto" panose="02000000000000000000" pitchFamily="2" charset="0"/>
                <a:ea typeface="Roboto" panose="02000000000000000000" pitchFamily="2" charset="0"/>
                <a:cs typeface="Roboto" panose="02000000000000000000" pitchFamily="2" charset="0"/>
              </a:rPr>
              <a:t>DFSP</a:t>
            </a:r>
          </a:p>
        </p:txBody>
      </p:sp>
      <p:sp>
        <p:nvSpPr>
          <p:cNvPr id="55" name="TextBox 54">
            <a:extLst>
              <a:ext uri="{FF2B5EF4-FFF2-40B4-BE49-F238E27FC236}">
                <a16:creationId xmlns:a16="http://schemas.microsoft.com/office/drawing/2014/main" id="{767B2A42-5935-8220-F970-B92356FEE029}"/>
              </a:ext>
            </a:extLst>
          </p:cNvPr>
          <p:cNvSpPr txBox="1"/>
          <p:nvPr/>
        </p:nvSpPr>
        <p:spPr>
          <a:xfrm>
            <a:off x="4064770" y="4413859"/>
            <a:ext cx="1015150" cy="276999"/>
          </a:xfrm>
          <a:prstGeom prst="rect">
            <a:avLst/>
          </a:prstGeom>
          <a:noFill/>
        </p:spPr>
        <p:txBody>
          <a:bodyPr wrap="square" rtlCol="0">
            <a:spAutoFit/>
          </a:bodyPr>
          <a:lstStyle/>
          <a:p>
            <a:pPr algn="ctr" defTabSz="228554"/>
            <a:r>
              <a:rPr lang="en-SG" sz="1200">
                <a:solidFill>
                  <a:srgbClr val="000000"/>
                </a:solidFill>
                <a:latin typeface="Roboto" panose="02000000000000000000" pitchFamily="2" charset="0"/>
                <a:ea typeface="Roboto" panose="02000000000000000000" pitchFamily="2" charset="0"/>
                <a:cs typeface="Roboto" panose="02000000000000000000" pitchFamily="2" charset="0"/>
              </a:rPr>
              <a:t>Proxy</a:t>
            </a:r>
          </a:p>
        </p:txBody>
      </p:sp>
      <p:grpSp>
        <p:nvGrpSpPr>
          <p:cNvPr id="56" name="Group 55">
            <a:extLst>
              <a:ext uri="{FF2B5EF4-FFF2-40B4-BE49-F238E27FC236}">
                <a16:creationId xmlns:a16="http://schemas.microsoft.com/office/drawing/2014/main" id="{23D07FDF-44D5-A746-4840-0EB99405D030}"/>
              </a:ext>
            </a:extLst>
          </p:cNvPr>
          <p:cNvGrpSpPr/>
          <p:nvPr/>
        </p:nvGrpSpPr>
        <p:grpSpPr>
          <a:xfrm>
            <a:off x="5548365" y="3925683"/>
            <a:ext cx="1015150" cy="791961"/>
            <a:chOff x="6414662" y="3916738"/>
            <a:chExt cx="1015150" cy="791961"/>
          </a:xfrm>
        </p:grpSpPr>
        <p:grpSp>
          <p:nvGrpSpPr>
            <p:cNvPr id="57" name="Group 56">
              <a:extLst>
                <a:ext uri="{FF2B5EF4-FFF2-40B4-BE49-F238E27FC236}">
                  <a16:creationId xmlns:a16="http://schemas.microsoft.com/office/drawing/2014/main" id="{10DE592A-7E59-ED52-7A06-CEB4E14AEABE}"/>
                </a:ext>
              </a:extLst>
            </p:cNvPr>
            <p:cNvGrpSpPr/>
            <p:nvPr/>
          </p:nvGrpSpPr>
          <p:grpSpPr>
            <a:xfrm>
              <a:off x="6687741" y="3916738"/>
              <a:ext cx="479938" cy="479938"/>
              <a:chOff x="3653155" y="3887469"/>
              <a:chExt cx="360000" cy="360000"/>
            </a:xfrm>
          </p:grpSpPr>
          <p:pic>
            <p:nvPicPr>
              <p:cNvPr id="59" name="Graphic 58" descr="Acquisition with solid fill">
                <a:extLst>
                  <a:ext uri="{FF2B5EF4-FFF2-40B4-BE49-F238E27FC236}">
                    <a16:creationId xmlns:a16="http://schemas.microsoft.com/office/drawing/2014/main" id="{94416E38-7F76-9BD0-1E64-E97E7922D99E}"/>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653155" y="3887469"/>
                <a:ext cx="360000" cy="360000"/>
              </a:xfrm>
              <a:prstGeom prst="rect">
                <a:avLst/>
              </a:prstGeom>
            </p:spPr>
          </p:pic>
          <p:sp>
            <p:nvSpPr>
              <p:cNvPr id="60" name="Oval 59">
                <a:extLst>
                  <a:ext uri="{FF2B5EF4-FFF2-40B4-BE49-F238E27FC236}">
                    <a16:creationId xmlns:a16="http://schemas.microsoft.com/office/drawing/2014/main" id="{ED986D9E-1F0F-6905-D606-444D758F4646}"/>
                  </a:ext>
                </a:extLst>
              </p:cNvPr>
              <p:cNvSpPr/>
              <p:nvPr/>
            </p:nvSpPr>
            <p:spPr>
              <a:xfrm>
                <a:off x="3658235" y="3897629"/>
                <a:ext cx="341630" cy="34163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endParaRPr lang="en-SG" sz="2400">
                  <a:solidFill>
                    <a:srgbClr val="FFFFFF"/>
                  </a:solidFill>
                  <a:latin typeface="Roboto" panose="02000000000000000000" pitchFamily="2" charset="0"/>
                  <a:ea typeface="Roboto" panose="02000000000000000000" pitchFamily="2" charset="0"/>
                  <a:cs typeface="Roboto" panose="02000000000000000000" pitchFamily="2" charset="0"/>
                </a:endParaRPr>
              </a:p>
            </p:txBody>
          </p:sp>
        </p:grpSp>
        <p:sp>
          <p:nvSpPr>
            <p:cNvPr id="58" name="TextBox 57">
              <a:extLst>
                <a:ext uri="{FF2B5EF4-FFF2-40B4-BE49-F238E27FC236}">
                  <a16:creationId xmlns:a16="http://schemas.microsoft.com/office/drawing/2014/main" id="{EDE06FC0-8F42-BCE4-8A96-47150A265094}"/>
                </a:ext>
              </a:extLst>
            </p:cNvPr>
            <p:cNvSpPr txBox="1"/>
            <p:nvPr/>
          </p:nvSpPr>
          <p:spPr>
            <a:xfrm>
              <a:off x="6414662" y="4431700"/>
              <a:ext cx="1015150" cy="276999"/>
            </a:xfrm>
            <a:prstGeom prst="rect">
              <a:avLst/>
            </a:prstGeom>
            <a:noFill/>
          </p:spPr>
          <p:txBody>
            <a:bodyPr wrap="square" rtlCol="0">
              <a:spAutoFit/>
            </a:bodyPr>
            <a:lstStyle/>
            <a:p>
              <a:pPr algn="ctr" defTabSz="228554"/>
              <a:r>
                <a:rPr lang="en-SG" sz="1200" dirty="0">
                  <a:solidFill>
                    <a:srgbClr val="000000"/>
                  </a:solidFill>
                  <a:latin typeface="Roboto" panose="02000000000000000000" pitchFamily="2" charset="0"/>
                  <a:ea typeface="Roboto" panose="02000000000000000000" pitchFamily="2" charset="0"/>
                  <a:cs typeface="Roboto" panose="02000000000000000000" pitchFamily="2" charset="0"/>
                </a:rPr>
                <a:t>Proxy</a:t>
              </a:r>
            </a:p>
          </p:txBody>
        </p:sp>
      </p:grpSp>
      <p:cxnSp>
        <p:nvCxnSpPr>
          <p:cNvPr id="61" name="Straight Connector 60">
            <a:extLst>
              <a:ext uri="{FF2B5EF4-FFF2-40B4-BE49-F238E27FC236}">
                <a16:creationId xmlns:a16="http://schemas.microsoft.com/office/drawing/2014/main" id="{83002D6B-DDD5-F584-CABE-0082FACF93BA}"/>
              </a:ext>
            </a:extLst>
          </p:cNvPr>
          <p:cNvCxnSpPr>
            <a:cxnSpLocks/>
            <a:stCxn id="51" idx="7"/>
          </p:cNvCxnSpPr>
          <p:nvPr/>
        </p:nvCxnSpPr>
        <p:spPr>
          <a:xfrm flipV="1">
            <a:off x="4790772" y="3545481"/>
            <a:ext cx="235144" cy="428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8FC4B75-61EE-3BE5-705E-471A5024B0A9}"/>
              </a:ext>
            </a:extLst>
          </p:cNvPr>
          <p:cNvCxnSpPr>
            <a:cxnSpLocks/>
            <a:stCxn id="60" idx="0"/>
          </p:cNvCxnSpPr>
          <p:nvPr/>
        </p:nvCxnSpPr>
        <p:spPr>
          <a:xfrm flipH="1" flipV="1">
            <a:off x="5740838" y="3603784"/>
            <a:ext cx="315102" cy="335444"/>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6706D384-5855-85E6-D23D-5C745793DE2B}"/>
              </a:ext>
            </a:extLst>
          </p:cNvPr>
          <p:cNvSpPr txBox="1"/>
          <p:nvPr/>
        </p:nvSpPr>
        <p:spPr>
          <a:xfrm>
            <a:off x="2092695" y="4059977"/>
            <a:ext cx="1015150" cy="461665"/>
          </a:xfrm>
          <a:prstGeom prst="rect">
            <a:avLst/>
          </a:prstGeom>
          <a:noFill/>
        </p:spPr>
        <p:txBody>
          <a:bodyPr wrap="square" rtlCol="0">
            <a:spAutoFit/>
          </a:bodyPr>
          <a:lstStyle/>
          <a:p>
            <a:pPr algn="ctr" defTabSz="228554"/>
            <a:r>
              <a:rPr lang="en-SG" sz="1200" dirty="0">
                <a:solidFill>
                  <a:srgbClr val="000000"/>
                </a:solidFill>
                <a:latin typeface="Roboto" panose="02000000000000000000" pitchFamily="2" charset="0"/>
                <a:ea typeface="Roboto" panose="02000000000000000000" pitchFamily="2" charset="0"/>
                <a:cs typeface="Roboto" panose="02000000000000000000" pitchFamily="2" charset="0"/>
              </a:rPr>
              <a:t>Domestic</a:t>
            </a:r>
          </a:p>
          <a:p>
            <a:pPr algn="ctr" defTabSz="228554"/>
            <a:r>
              <a:rPr lang="en-SG" sz="1200" b="1" dirty="0">
                <a:solidFill>
                  <a:srgbClr val="000000"/>
                </a:solidFill>
                <a:latin typeface="Roboto" panose="02000000000000000000" pitchFamily="2" charset="0"/>
                <a:ea typeface="Roboto" panose="02000000000000000000" pitchFamily="2" charset="0"/>
                <a:cs typeface="Roboto" panose="02000000000000000000" pitchFamily="2" charset="0"/>
              </a:rPr>
              <a:t>IIPS</a:t>
            </a:r>
            <a:endParaRPr lang="en-SG" sz="1200" dirty="0">
              <a:solidFill>
                <a:srgbClr val="000000"/>
              </a:solidFill>
              <a:latin typeface="Roboto" panose="02000000000000000000" pitchFamily="2" charset="0"/>
              <a:ea typeface="Roboto" panose="02000000000000000000" pitchFamily="2" charset="0"/>
              <a:cs typeface="Roboto" panose="02000000000000000000" pitchFamily="2" charset="0"/>
            </a:endParaRPr>
          </a:p>
        </p:txBody>
      </p:sp>
      <p:cxnSp>
        <p:nvCxnSpPr>
          <p:cNvPr id="64" name="Straight Connector 63">
            <a:extLst>
              <a:ext uri="{FF2B5EF4-FFF2-40B4-BE49-F238E27FC236}">
                <a16:creationId xmlns:a16="http://schemas.microsoft.com/office/drawing/2014/main" id="{C4F2B60E-8BA2-3664-35D7-B3E92D6A75DA}"/>
              </a:ext>
            </a:extLst>
          </p:cNvPr>
          <p:cNvCxnSpPr>
            <a:cxnSpLocks/>
          </p:cNvCxnSpPr>
          <p:nvPr/>
        </p:nvCxnSpPr>
        <p:spPr>
          <a:xfrm flipV="1">
            <a:off x="1362326" y="3873233"/>
            <a:ext cx="335956" cy="2984"/>
          </a:xfrm>
          <a:prstGeom prst="line">
            <a:avLst/>
          </a:prstGeom>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F5B7B309-1940-7DB5-BEDB-FE822689AABD}"/>
              </a:ext>
            </a:extLst>
          </p:cNvPr>
          <p:cNvGrpSpPr/>
          <p:nvPr/>
        </p:nvGrpSpPr>
        <p:grpSpPr>
          <a:xfrm>
            <a:off x="8096472" y="3144444"/>
            <a:ext cx="2889077" cy="1482676"/>
            <a:chOff x="8373668" y="2243759"/>
            <a:chExt cx="2889077" cy="1482676"/>
          </a:xfrm>
        </p:grpSpPr>
        <p:pic>
          <p:nvPicPr>
            <p:cNvPr id="66" name="Graphic 65" descr="User with solid fill">
              <a:extLst>
                <a:ext uri="{FF2B5EF4-FFF2-40B4-BE49-F238E27FC236}">
                  <a16:creationId xmlns:a16="http://schemas.microsoft.com/office/drawing/2014/main" id="{9D23CD86-5E8D-0A9A-4842-BBF87635457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89133" y="2707264"/>
              <a:ext cx="617986" cy="617986"/>
            </a:xfrm>
            <a:prstGeom prst="rect">
              <a:avLst/>
            </a:prstGeom>
          </p:spPr>
        </p:pic>
        <p:sp>
          <p:nvSpPr>
            <p:cNvPr id="67" name="Rectangle: Rounded Corners 66">
              <a:extLst>
                <a:ext uri="{FF2B5EF4-FFF2-40B4-BE49-F238E27FC236}">
                  <a16:creationId xmlns:a16="http://schemas.microsoft.com/office/drawing/2014/main" id="{01C48679-B7FC-F714-1D29-1D650B1103AC}"/>
                </a:ext>
              </a:extLst>
            </p:cNvPr>
            <p:cNvSpPr/>
            <p:nvPr/>
          </p:nvSpPr>
          <p:spPr>
            <a:xfrm>
              <a:off x="8373668" y="2243759"/>
              <a:ext cx="2068313" cy="147198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defTabSz="228554"/>
              <a:r>
                <a:rPr lang="en-SG" sz="1400" b="1" dirty="0">
                  <a:solidFill>
                    <a:srgbClr val="000000"/>
                  </a:solidFill>
                  <a:latin typeface="Roboto" panose="02000000000000000000" pitchFamily="2" charset="0"/>
                  <a:ea typeface="Roboto" panose="02000000000000000000" pitchFamily="2" charset="0"/>
                  <a:cs typeface="Roboto" panose="02000000000000000000" pitchFamily="2" charset="0"/>
                </a:rPr>
                <a:t>Participating Country</a:t>
              </a:r>
            </a:p>
          </p:txBody>
        </p:sp>
        <p:grpSp>
          <p:nvGrpSpPr>
            <p:cNvPr id="68" name="Group 67">
              <a:extLst>
                <a:ext uri="{FF2B5EF4-FFF2-40B4-BE49-F238E27FC236}">
                  <a16:creationId xmlns:a16="http://schemas.microsoft.com/office/drawing/2014/main" id="{A1E7F429-39AB-209B-683C-4F7A0B8FC975}"/>
                </a:ext>
              </a:extLst>
            </p:cNvPr>
            <p:cNvGrpSpPr/>
            <p:nvPr/>
          </p:nvGrpSpPr>
          <p:grpSpPr>
            <a:xfrm>
              <a:off x="8779395" y="2776288"/>
              <a:ext cx="479938" cy="479938"/>
              <a:chOff x="3653155" y="3887469"/>
              <a:chExt cx="360000" cy="360000"/>
            </a:xfrm>
          </p:grpSpPr>
          <p:pic>
            <p:nvPicPr>
              <p:cNvPr id="75" name="Graphic 74" descr="Single gear with solid fill">
                <a:extLst>
                  <a:ext uri="{FF2B5EF4-FFF2-40B4-BE49-F238E27FC236}">
                    <a16:creationId xmlns:a16="http://schemas.microsoft.com/office/drawing/2014/main" id="{2627957F-B64D-C849-39DA-516DB8E6B1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3155" y="3887469"/>
                <a:ext cx="360000" cy="360000"/>
              </a:xfrm>
              <a:prstGeom prst="rect">
                <a:avLst/>
              </a:prstGeom>
            </p:spPr>
          </p:pic>
          <p:sp>
            <p:nvSpPr>
              <p:cNvPr id="76" name="Oval 75">
                <a:extLst>
                  <a:ext uri="{FF2B5EF4-FFF2-40B4-BE49-F238E27FC236}">
                    <a16:creationId xmlns:a16="http://schemas.microsoft.com/office/drawing/2014/main" id="{C8730D49-4651-E017-4096-602AEC1D4015}"/>
                  </a:ext>
                </a:extLst>
              </p:cNvPr>
              <p:cNvSpPr/>
              <p:nvPr/>
            </p:nvSpPr>
            <p:spPr>
              <a:xfrm>
                <a:off x="3658235" y="3897629"/>
                <a:ext cx="341630" cy="34163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endParaRPr lang="en-SG" sz="2400">
                  <a:solidFill>
                    <a:srgbClr val="FFFFFF"/>
                  </a:solidFill>
                  <a:latin typeface="Roboto" panose="02000000000000000000" pitchFamily="2" charset="0"/>
                  <a:ea typeface="Roboto" panose="02000000000000000000" pitchFamily="2" charset="0"/>
                  <a:cs typeface="Roboto" panose="02000000000000000000" pitchFamily="2" charset="0"/>
                </a:endParaRPr>
              </a:p>
            </p:txBody>
          </p:sp>
        </p:grpSp>
        <p:sp>
          <p:nvSpPr>
            <p:cNvPr id="69" name="TextBox 68">
              <a:extLst>
                <a:ext uri="{FF2B5EF4-FFF2-40B4-BE49-F238E27FC236}">
                  <a16:creationId xmlns:a16="http://schemas.microsoft.com/office/drawing/2014/main" id="{845AFF16-267F-9382-8AD1-67638E45F66F}"/>
                </a:ext>
              </a:extLst>
            </p:cNvPr>
            <p:cNvSpPr txBox="1"/>
            <p:nvPr/>
          </p:nvSpPr>
          <p:spPr>
            <a:xfrm>
              <a:off x="8517779" y="3203001"/>
              <a:ext cx="1015150" cy="461665"/>
            </a:xfrm>
            <a:prstGeom prst="rect">
              <a:avLst/>
            </a:prstGeom>
            <a:noFill/>
          </p:spPr>
          <p:txBody>
            <a:bodyPr wrap="square" rtlCol="0">
              <a:spAutoFit/>
            </a:bodyPr>
            <a:lstStyle/>
            <a:p>
              <a:pPr algn="ctr" defTabSz="228554"/>
              <a:r>
                <a:rPr lang="en-SG" sz="1200" dirty="0">
                  <a:solidFill>
                    <a:srgbClr val="000000"/>
                  </a:solidFill>
                  <a:latin typeface="Roboto" panose="02000000000000000000" pitchFamily="2" charset="0"/>
                  <a:ea typeface="Roboto" panose="02000000000000000000" pitchFamily="2" charset="0"/>
                  <a:cs typeface="Roboto" panose="02000000000000000000" pitchFamily="2" charset="0"/>
                </a:rPr>
                <a:t>Domestic</a:t>
              </a:r>
            </a:p>
            <a:p>
              <a:pPr algn="ctr" defTabSz="228554"/>
              <a:r>
                <a:rPr lang="en-SG" sz="1200" b="1" dirty="0">
                  <a:solidFill>
                    <a:srgbClr val="000000"/>
                  </a:solidFill>
                  <a:latin typeface="Roboto" panose="02000000000000000000" pitchFamily="2" charset="0"/>
                  <a:ea typeface="Roboto" panose="02000000000000000000" pitchFamily="2" charset="0"/>
                  <a:cs typeface="Roboto" panose="02000000000000000000" pitchFamily="2" charset="0"/>
                </a:rPr>
                <a:t>IIPS</a:t>
              </a:r>
              <a:endParaRPr lang="en-SG" sz="1200" dirty="0">
                <a:solidFill>
                  <a:srgbClr val="000000"/>
                </a:solidFill>
                <a:latin typeface="Roboto" panose="02000000000000000000" pitchFamily="2" charset="0"/>
                <a:ea typeface="Roboto" panose="02000000000000000000" pitchFamily="2" charset="0"/>
                <a:cs typeface="Roboto" panose="02000000000000000000" pitchFamily="2" charset="0"/>
              </a:endParaRPr>
            </a:p>
          </p:txBody>
        </p:sp>
        <p:pic>
          <p:nvPicPr>
            <p:cNvPr id="70" name="Graphic 69" descr="Bank with solid fill">
              <a:extLst>
                <a:ext uri="{FF2B5EF4-FFF2-40B4-BE49-F238E27FC236}">
                  <a16:creationId xmlns:a16="http://schemas.microsoft.com/office/drawing/2014/main" id="{1680FC34-EB8D-C911-DB8E-60E5C924B1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99522" y="2758450"/>
              <a:ext cx="497775" cy="497775"/>
            </a:xfrm>
            <a:prstGeom prst="rect">
              <a:avLst/>
            </a:prstGeom>
          </p:spPr>
        </p:pic>
        <p:sp>
          <p:nvSpPr>
            <p:cNvPr id="71" name="TextBox 70">
              <a:extLst>
                <a:ext uri="{FF2B5EF4-FFF2-40B4-BE49-F238E27FC236}">
                  <a16:creationId xmlns:a16="http://schemas.microsoft.com/office/drawing/2014/main" id="{B0C1242E-EE0E-41DC-A4FB-FC6D385CDB4B}"/>
                </a:ext>
              </a:extLst>
            </p:cNvPr>
            <p:cNvSpPr txBox="1"/>
            <p:nvPr/>
          </p:nvSpPr>
          <p:spPr>
            <a:xfrm>
              <a:off x="9462678" y="3203001"/>
              <a:ext cx="1015150" cy="276999"/>
            </a:xfrm>
            <a:prstGeom prst="rect">
              <a:avLst/>
            </a:prstGeom>
            <a:noFill/>
          </p:spPr>
          <p:txBody>
            <a:bodyPr wrap="square" rtlCol="0">
              <a:spAutoFit/>
            </a:bodyPr>
            <a:lstStyle/>
            <a:p>
              <a:pPr algn="ctr" defTabSz="228554"/>
              <a:r>
                <a:rPr lang="en-SG" sz="1200" dirty="0">
                  <a:solidFill>
                    <a:srgbClr val="000000"/>
                  </a:solidFill>
                  <a:latin typeface="Roboto" panose="02000000000000000000" pitchFamily="2" charset="0"/>
                  <a:ea typeface="Roboto" panose="02000000000000000000" pitchFamily="2" charset="0"/>
                  <a:cs typeface="Roboto" panose="02000000000000000000" pitchFamily="2" charset="0"/>
                </a:rPr>
                <a:t>DFSP</a:t>
              </a:r>
            </a:p>
          </p:txBody>
        </p:sp>
        <p:cxnSp>
          <p:nvCxnSpPr>
            <p:cNvPr id="72" name="Straight Connector 71">
              <a:extLst>
                <a:ext uri="{FF2B5EF4-FFF2-40B4-BE49-F238E27FC236}">
                  <a16:creationId xmlns:a16="http://schemas.microsoft.com/office/drawing/2014/main" id="{AC2CC805-3C84-C591-3B27-ADE0BA7A8C49}"/>
                </a:ext>
              </a:extLst>
            </p:cNvPr>
            <p:cNvCxnSpPr>
              <a:cxnSpLocks/>
            </p:cNvCxnSpPr>
            <p:nvPr/>
          </p:nvCxnSpPr>
          <p:spPr>
            <a:xfrm>
              <a:off x="9373082" y="3016257"/>
              <a:ext cx="212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64DD829-ED77-4002-B3D6-3E082D495179}"/>
                </a:ext>
              </a:extLst>
            </p:cNvPr>
            <p:cNvCxnSpPr>
              <a:cxnSpLocks/>
            </p:cNvCxnSpPr>
            <p:nvPr/>
          </p:nvCxnSpPr>
          <p:spPr>
            <a:xfrm flipV="1">
              <a:off x="10292621" y="3016257"/>
              <a:ext cx="335956" cy="2984"/>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C3791B7-FCEE-C83A-8C6D-A022D7199DDB}"/>
                </a:ext>
              </a:extLst>
            </p:cNvPr>
            <p:cNvSpPr txBox="1"/>
            <p:nvPr/>
          </p:nvSpPr>
          <p:spPr>
            <a:xfrm>
              <a:off x="10426314" y="3264770"/>
              <a:ext cx="836431" cy="461665"/>
            </a:xfrm>
            <a:prstGeom prst="rect">
              <a:avLst/>
            </a:prstGeom>
            <a:noFill/>
          </p:spPr>
          <p:txBody>
            <a:bodyPr wrap="square" rtlCol="0">
              <a:spAutoFit/>
            </a:bodyPr>
            <a:lstStyle/>
            <a:p>
              <a:pPr defTabSz="228554"/>
              <a:r>
                <a:rPr lang="en-SG" sz="1200" dirty="0">
                  <a:solidFill>
                    <a:srgbClr val="000000"/>
                  </a:solidFill>
                  <a:latin typeface="Roboto" panose="02000000000000000000" pitchFamily="2" charset="0"/>
                  <a:ea typeface="Roboto" panose="02000000000000000000" pitchFamily="2" charset="0"/>
                  <a:cs typeface="Roboto" panose="02000000000000000000" pitchFamily="2" charset="0"/>
                </a:rPr>
                <a:t>Citizen / </a:t>
              </a:r>
            </a:p>
            <a:p>
              <a:pPr defTabSz="228554"/>
              <a:r>
                <a:rPr lang="en-SG" sz="1200" dirty="0">
                  <a:solidFill>
                    <a:srgbClr val="000000"/>
                  </a:solidFill>
                  <a:latin typeface="Roboto" panose="02000000000000000000" pitchFamily="2" charset="0"/>
                  <a:ea typeface="Roboto" panose="02000000000000000000" pitchFamily="2" charset="0"/>
                  <a:cs typeface="Roboto" panose="02000000000000000000" pitchFamily="2" charset="0"/>
                </a:rPr>
                <a:t>Merchant</a:t>
              </a:r>
            </a:p>
          </p:txBody>
        </p:sp>
      </p:grpSp>
      <p:sp>
        <p:nvSpPr>
          <p:cNvPr id="77" name="TextBox 76">
            <a:extLst>
              <a:ext uri="{FF2B5EF4-FFF2-40B4-BE49-F238E27FC236}">
                <a16:creationId xmlns:a16="http://schemas.microsoft.com/office/drawing/2014/main" id="{1D95B70F-A1B1-1409-30B7-CC64395A4B61}"/>
              </a:ext>
            </a:extLst>
          </p:cNvPr>
          <p:cNvSpPr txBox="1"/>
          <p:nvPr/>
        </p:nvSpPr>
        <p:spPr>
          <a:xfrm>
            <a:off x="351937" y="4117479"/>
            <a:ext cx="836431" cy="461665"/>
          </a:xfrm>
          <a:prstGeom prst="rect">
            <a:avLst/>
          </a:prstGeom>
          <a:noFill/>
        </p:spPr>
        <p:txBody>
          <a:bodyPr wrap="square" rtlCol="0">
            <a:spAutoFit/>
          </a:bodyPr>
          <a:lstStyle/>
          <a:p>
            <a:pPr defTabSz="228554"/>
            <a:r>
              <a:rPr lang="en-SG" sz="1200" dirty="0">
                <a:solidFill>
                  <a:srgbClr val="000000"/>
                </a:solidFill>
                <a:latin typeface="Roboto" panose="02000000000000000000" pitchFamily="2" charset="0"/>
                <a:ea typeface="Roboto" panose="02000000000000000000" pitchFamily="2" charset="0"/>
                <a:cs typeface="Roboto" panose="02000000000000000000" pitchFamily="2" charset="0"/>
              </a:rPr>
              <a:t>Citizen / Merchant</a:t>
            </a:r>
          </a:p>
        </p:txBody>
      </p:sp>
      <p:sp>
        <p:nvSpPr>
          <p:cNvPr id="78" name="TextBox 77">
            <a:extLst>
              <a:ext uri="{FF2B5EF4-FFF2-40B4-BE49-F238E27FC236}">
                <a16:creationId xmlns:a16="http://schemas.microsoft.com/office/drawing/2014/main" id="{E14843B9-3C6A-D0D3-5F16-0D5AB1B806DE}"/>
              </a:ext>
            </a:extLst>
          </p:cNvPr>
          <p:cNvSpPr txBox="1"/>
          <p:nvPr/>
        </p:nvSpPr>
        <p:spPr>
          <a:xfrm>
            <a:off x="5865447" y="3241858"/>
            <a:ext cx="1091204" cy="276999"/>
          </a:xfrm>
          <a:prstGeom prst="rect">
            <a:avLst/>
          </a:prstGeom>
          <a:noFill/>
        </p:spPr>
        <p:txBody>
          <a:bodyPr wrap="square" rtlCol="0">
            <a:spAutoFit/>
          </a:bodyPr>
          <a:lstStyle/>
          <a:p>
            <a:pPr algn="ctr" defTabSz="228554"/>
            <a:r>
              <a:rPr lang="en-SG" sz="1200">
                <a:solidFill>
                  <a:srgbClr val="000000"/>
                </a:solidFill>
                <a:latin typeface="Roboto" panose="02000000000000000000" pitchFamily="2" charset="0"/>
                <a:ea typeface="Roboto" panose="02000000000000000000" pitchFamily="2" charset="0"/>
                <a:cs typeface="Roboto" panose="02000000000000000000" pitchFamily="2" charset="0"/>
              </a:rPr>
              <a:t>FRMS</a:t>
            </a:r>
          </a:p>
        </p:txBody>
      </p:sp>
      <p:sp>
        <p:nvSpPr>
          <p:cNvPr id="79" name="Rectangle: Rounded Corners 78">
            <a:extLst>
              <a:ext uri="{FF2B5EF4-FFF2-40B4-BE49-F238E27FC236}">
                <a16:creationId xmlns:a16="http://schemas.microsoft.com/office/drawing/2014/main" id="{A0F3C904-D4DD-6FBF-0B6B-519F2A728B03}"/>
              </a:ext>
            </a:extLst>
          </p:cNvPr>
          <p:cNvSpPr/>
          <p:nvPr/>
        </p:nvSpPr>
        <p:spPr>
          <a:xfrm>
            <a:off x="1126907" y="5141202"/>
            <a:ext cx="1884144" cy="1249780"/>
          </a:xfrm>
          <a:prstGeom prst="roundRect">
            <a:avLst/>
          </a:prstGeom>
          <a:noFill/>
          <a:ln w="28575">
            <a:prstDash val="dash"/>
          </a:ln>
        </p:spPr>
        <p:style>
          <a:lnRef idx="2">
            <a:schemeClr val="accent1"/>
          </a:lnRef>
          <a:fillRef idx="1">
            <a:schemeClr val="lt1"/>
          </a:fillRef>
          <a:effectRef idx="0">
            <a:schemeClr val="accent1"/>
          </a:effectRef>
          <a:fontRef idx="minor">
            <a:schemeClr val="dk1"/>
          </a:fontRef>
        </p:style>
        <p:txBody>
          <a:bodyPr lIns="36000" tIns="0" rIns="36000" rtlCol="0" anchor="t" anchorCtr="0"/>
          <a:lstStyle/>
          <a:p>
            <a:pPr algn="ctr"/>
            <a:r>
              <a:rPr lang="en-GB" sz="1200" dirty="0"/>
              <a:t>FI Administrative Boundary</a:t>
            </a:r>
          </a:p>
        </p:txBody>
      </p:sp>
      <p:sp>
        <p:nvSpPr>
          <p:cNvPr id="80" name="Rectangle: Rounded Corners 79">
            <a:extLst>
              <a:ext uri="{FF2B5EF4-FFF2-40B4-BE49-F238E27FC236}">
                <a16:creationId xmlns:a16="http://schemas.microsoft.com/office/drawing/2014/main" id="{0885464D-6A87-E0F8-1A36-8A5415366B25}"/>
              </a:ext>
            </a:extLst>
          </p:cNvPr>
          <p:cNvSpPr/>
          <p:nvPr/>
        </p:nvSpPr>
        <p:spPr>
          <a:xfrm>
            <a:off x="5784645" y="4766437"/>
            <a:ext cx="4956848" cy="196372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228554"/>
            <a:r>
              <a:rPr lang="en-SG" sz="1000" b="1" dirty="0">
                <a:solidFill>
                  <a:srgbClr val="000000"/>
                </a:solidFill>
                <a:latin typeface="Arial" panose="020B0604020202020204"/>
                <a:ea typeface="Roboto" panose="02000000000000000000" pitchFamily="2" charset="0"/>
                <a:cs typeface="Roboto" panose="02000000000000000000" pitchFamily="2" charset="0"/>
              </a:rPr>
              <a:t>Malawi</a:t>
            </a:r>
          </a:p>
        </p:txBody>
      </p:sp>
      <p:cxnSp>
        <p:nvCxnSpPr>
          <p:cNvPr id="81" name="Straight Connector 80">
            <a:extLst>
              <a:ext uri="{FF2B5EF4-FFF2-40B4-BE49-F238E27FC236}">
                <a16:creationId xmlns:a16="http://schemas.microsoft.com/office/drawing/2014/main" id="{6F85F821-06A1-7F85-941C-FFD14CFE58F6}"/>
              </a:ext>
            </a:extLst>
          </p:cNvPr>
          <p:cNvCxnSpPr>
            <a:cxnSpLocks/>
          </p:cNvCxnSpPr>
          <p:nvPr/>
        </p:nvCxnSpPr>
        <p:spPr>
          <a:xfrm>
            <a:off x="6699133" y="5309800"/>
            <a:ext cx="1304777" cy="402885"/>
          </a:xfrm>
          <a:prstGeom prst="line">
            <a:avLst/>
          </a:prstGeom>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130C4CFE-BA81-F120-DF97-10266056AECC}"/>
              </a:ext>
            </a:extLst>
          </p:cNvPr>
          <p:cNvGrpSpPr/>
          <p:nvPr/>
        </p:nvGrpSpPr>
        <p:grpSpPr>
          <a:xfrm>
            <a:off x="8514895" y="5492464"/>
            <a:ext cx="1015150" cy="936513"/>
            <a:chOff x="8081625" y="3653678"/>
            <a:chExt cx="1015150" cy="936513"/>
          </a:xfrm>
        </p:grpSpPr>
        <p:pic>
          <p:nvPicPr>
            <p:cNvPr id="83" name="Graphic 82" descr="Bank with solid fill">
              <a:extLst>
                <a:ext uri="{FF2B5EF4-FFF2-40B4-BE49-F238E27FC236}">
                  <a16:creationId xmlns:a16="http://schemas.microsoft.com/office/drawing/2014/main" id="{519A5B13-AEBB-0257-404E-CEC30607D6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13005" y="3653678"/>
              <a:ext cx="497775" cy="497775"/>
            </a:xfrm>
            <a:prstGeom prst="rect">
              <a:avLst/>
            </a:prstGeom>
          </p:spPr>
        </p:pic>
        <p:sp>
          <p:nvSpPr>
            <p:cNvPr id="84" name="TextBox 83">
              <a:extLst>
                <a:ext uri="{FF2B5EF4-FFF2-40B4-BE49-F238E27FC236}">
                  <a16:creationId xmlns:a16="http://schemas.microsoft.com/office/drawing/2014/main" id="{4790CCD9-647B-99A4-B1E3-0784E6883DFF}"/>
                </a:ext>
              </a:extLst>
            </p:cNvPr>
            <p:cNvSpPr txBox="1"/>
            <p:nvPr/>
          </p:nvSpPr>
          <p:spPr>
            <a:xfrm>
              <a:off x="8081625" y="4190081"/>
              <a:ext cx="1015150" cy="400110"/>
            </a:xfrm>
            <a:prstGeom prst="rect">
              <a:avLst/>
            </a:prstGeom>
            <a:noFill/>
          </p:spPr>
          <p:txBody>
            <a:bodyPr wrap="square" rtlCol="0">
              <a:spAutoFit/>
            </a:bodyPr>
            <a:lstStyle/>
            <a:p>
              <a:pPr algn="ctr" defTabSz="228554"/>
              <a:r>
                <a:rPr lang="en-SG" sz="1000" dirty="0">
                  <a:solidFill>
                    <a:srgbClr val="000000"/>
                  </a:solidFill>
                  <a:latin typeface="Arial" panose="020B0604020202020204"/>
                  <a:ea typeface="Roboto" panose="02000000000000000000" pitchFamily="2" charset="0"/>
                  <a:cs typeface="Roboto" panose="02000000000000000000" pitchFamily="2" charset="0"/>
                </a:rPr>
                <a:t>Destination DFSP</a:t>
              </a:r>
            </a:p>
          </p:txBody>
        </p:sp>
      </p:grpSp>
      <p:sp>
        <p:nvSpPr>
          <p:cNvPr id="85" name="Rectangle 84">
            <a:extLst>
              <a:ext uri="{FF2B5EF4-FFF2-40B4-BE49-F238E27FC236}">
                <a16:creationId xmlns:a16="http://schemas.microsoft.com/office/drawing/2014/main" id="{B013F908-899E-8FA3-1B96-E9AD89596E74}"/>
              </a:ext>
            </a:extLst>
          </p:cNvPr>
          <p:cNvSpPr/>
          <p:nvPr/>
        </p:nvSpPr>
        <p:spPr>
          <a:xfrm>
            <a:off x="8102881" y="5569768"/>
            <a:ext cx="269763" cy="71683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lIns="0" tIns="0" rIns="0" bIns="0" rtlCol="0" anchor="ctr"/>
          <a:lstStyle/>
          <a:p>
            <a:pPr algn="ctr" defTabSz="228554"/>
            <a:r>
              <a:rPr lang="en-SG" sz="1000" dirty="0">
                <a:solidFill>
                  <a:srgbClr val="FFFFFF"/>
                </a:solidFill>
                <a:latin typeface="Arial" panose="020B0604020202020204"/>
                <a:ea typeface="Roboto" panose="02000000000000000000" pitchFamily="2" charset="0"/>
                <a:cs typeface="Roboto" panose="02000000000000000000" pitchFamily="2" charset="0"/>
              </a:rPr>
              <a:t>Payment</a:t>
            </a:r>
          </a:p>
          <a:p>
            <a:pPr algn="ctr" defTabSz="228554"/>
            <a:r>
              <a:rPr lang="en-SG" sz="1000" dirty="0">
                <a:solidFill>
                  <a:srgbClr val="FFFFFF"/>
                </a:solidFill>
                <a:latin typeface="Arial" panose="020B0604020202020204"/>
                <a:ea typeface="Roboto" panose="02000000000000000000" pitchFamily="2" charset="0"/>
                <a:cs typeface="Roboto" panose="02000000000000000000" pitchFamily="2" charset="0"/>
              </a:rPr>
              <a:t> Manager</a:t>
            </a:r>
          </a:p>
        </p:txBody>
      </p:sp>
      <p:cxnSp>
        <p:nvCxnSpPr>
          <p:cNvPr id="86" name="Straight Connector 85">
            <a:extLst>
              <a:ext uri="{FF2B5EF4-FFF2-40B4-BE49-F238E27FC236}">
                <a16:creationId xmlns:a16="http://schemas.microsoft.com/office/drawing/2014/main" id="{6A635111-15FA-8F72-A89E-CE6F1AE0C86E}"/>
              </a:ext>
            </a:extLst>
          </p:cNvPr>
          <p:cNvCxnSpPr>
            <a:cxnSpLocks/>
          </p:cNvCxnSpPr>
          <p:nvPr/>
        </p:nvCxnSpPr>
        <p:spPr>
          <a:xfrm flipV="1">
            <a:off x="6772060" y="5806733"/>
            <a:ext cx="1231850" cy="346037"/>
          </a:xfrm>
          <a:prstGeom prst="line">
            <a:avLst/>
          </a:prstGeom>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C075FADB-46D3-CD7E-1EDC-E2927394487B}"/>
              </a:ext>
            </a:extLst>
          </p:cNvPr>
          <p:cNvSpPr/>
          <p:nvPr/>
        </p:nvSpPr>
        <p:spPr>
          <a:xfrm>
            <a:off x="7563164" y="5255518"/>
            <a:ext cx="1884144" cy="1249780"/>
          </a:xfrm>
          <a:prstGeom prst="roundRect">
            <a:avLst/>
          </a:prstGeom>
          <a:noFill/>
          <a:ln w="28575">
            <a:prstDash val="dash"/>
          </a:ln>
        </p:spPr>
        <p:style>
          <a:lnRef idx="2">
            <a:schemeClr val="accent1"/>
          </a:lnRef>
          <a:fillRef idx="1">
            <a:schemeClr val="lt1"/>
          </a:fillRef>
          <a:effectRef idx="0">
            <a:schemeClr val="accent1"/>
          </a:effectRef>
          <a:fontRef idx="minor">
            <a:schemeClr val="dk1"/>
          </a:fontRef>
        </p:style>
        <p:txBody>
          <a:bodyPr lIns="36000" tIns="0" rIns="36000" rtlCol="0" anchor="t" anchorCtr="0"/>
          <a:lstStyle/>
          <a:p>
            <a:pPr algn="ctr"/>
            <a:r>
              <a:rPr lang="en-GB" sz="1200" dirty="0"/>
              <a:t>FI Administrative Boundary</a:t>
            </a:r>
          </a:p>
        </p:txBody>
      </p:sp>
      <p:pic>
        <p:nvPicPr>
          <p:cNvPr id="88" name="Graphic 87" descr="User with solid fill">
            <a:extLst>
              <a:ext uri="{FF2B5EF4-FFF2-40B4-BE49-F238E27FC236}">
                <a16:creationId xmlns:a16="http://schemas.microsoft.com/office/drawing/2014/main" id="{7A037E61-3366-7A5F-1DCA-0A33A9B871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1160" y="5433152"/>
            <a:ext cx="617986" cy="617986"/>
          </a:xfrm>
          <a:prstGeom prst="rect">
            <a:avLst/>
          </a:prstGeom>
        </p:spPr>
      </p:pic>
      <p:sp>
        <p:nvSpPr>
          <p:cNvPr id="89" name="TextBox 88">
            <a:extLst>
              <a:ext uri="{FF2B5EF4-FFF2-40B4-BE49-F238E27FC236}">
                <a16:creationId xmlns:a16="http://schemas.microsoft.com/office/drawing/2014/main" id="{E93A5856-6027-F8BD-7EA2-2CAE44352E52}"/>
              </a:ext>
            </a:extLst>
          </p:cNvPr>
          <p:cNvSpPr txBox="1"/>
          <p:nvPr/>
        </p:nvSpPr>
        <p:spPr>
          <a:xfrm>
            <a:off x="396063" y="6066637"/>
            <a:ext cx="836431" cy="276999"/>
          </a:xfrm>
          <a:prstGeom prst="rect">
            <a:avLst/>
          </a:prstGeom>
          <a:noFill/>
        </p:spPr>
        <p:txBody>
          <a:bodyPr wrap="square" rtlCol="0">
            <a:spAutoFit/>
          </a:bodyPr>
          <a:lstStyle/>
          <a:p>
            <a:pPr defTabSz="228554"/>
            <a:r>
              <a:rPr lang="en-SG" sz="1200">
                <a:solidFill>
                  <a:srgbClr val="000000"/>
                </a:solidFill>
                <a:latin typeface="Roboto" panose="02000000000000000000" pitchFamily="2" charset="0"/>
                <a:ea typeface="Roboto" panose="02000000000000000000" pitchFamily="2" charset="0"/>
                <a:cs typeface="Roboto" panose="02000000000000000000" pitchFamily="2" charset="0"/>
              </a:rPr>
              <a:t>Payer</a:t>
            </a:r>
          </a:p>
        </p:txBody>
      </p:sp>
      <p:grpSp>
        <p:nvGrpSpPr>
          <p:cNvPr id="90" name="Group 89">
            <a:extLst>
              <a:ext uri="{FF2B5EF4-FFF2-40B4-BE49-F238E27FC236}">
                <a16:creationId xmlns:a16="http://schemas.microsoft.com/office/drawing/2014/main" id="{ACEF8F72-C483-D9A6-E25B-2445D8E3737C}"/>
              </a:ext>
            </a:extLst>
          </p:cNvPr>
          <p:cNvGrpSpPr/>
          <p:nvPr/>
        </p:nvGrpSpPr>
        <p:grpSpPr>
          <a:xfrm>
            <a:off x="6408145" y="3646809"/>
            <a:ext cx="1015150" cy="797156"/>
            <a:chOff x="7387421" y="3429000"/>
            <a:chExt cx="1015150" cy="797156"/>
          </a:xfrm>
        </p:grpSpPr>
        <p:grpSp>
          <p:nvGrpSpPr>
            <p:cNvPr id="91" name="Group 90">
              <a:extLst>
                <a:ext uri="{FF2B5EF4-FFF2-40B4-BE49-F238E27FC236}">
                  <a16:creationId xmlns:a16="http://schemas.microsoft.com/office/drawing/2014/main" id="{A49E1CBB-DD84-E4E0-05BC-3D582BBBE365}"/>
                </a:ext>
              </a:extLst>
            </p:cNvPr>
            <p:cNvGrpSpPr/>
            <p:nvPr/>
          </p:nvGrpSpPr>
          <p:grpSpPr>
            <a:xfrm>
              <a:off x="7717901" y="3429000"/>
              <a:ext cx="479938" cy="479938"/>
              <a:chOff x="3653155" y="3887469"/>
              <a:chExt cx="360000" cy="360000"/>
            </a:xfrm>
          </p:grpSpPr>
          <p:pic>
            <p:nvPicPr>
              <p:cNvPr id="93" name="Graphic 92" descr="Acquisition with solid fill">
                <a:extLst>
                  <a:ext uri="{FF2B5EF4-FFF2-40B4-BE49-F238E27FC236}">
                    <a16:creationId xmlns:a16="http://schemas.microsoft.com/office/drawing/2014/main" id="{10E7C1E0-809B-6B87-AD72-EBAEA9FF0931}"/>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653155" y="3887469"/>
                <a:ext cx="360000" cy="360000"/>
              </a:xfrm>
              <a:prstGeom prst="rect">
                <a:avLst/>
              </a:prstGeom>
            </p:spPr>
          </p:pic>
          <p:sp>
            <p:nvSpPr>
              <p:cNvPr id="94" name="Oval 93">
                <a:extLst>
                  <a:ext uri="{FF2B5EF4-FFF2-40B4-BE49-F238E27FC236}">
                    <a16:creationId xmlns:a16="http://schemas.microsoft.com/office/drawing/2014/main" id="{A08C6C6F-3ADA-BC3F-8B9A-D010F60980BB}"/>
                  </a:ext>
                </a:extLst>
              </p:cNvPr>
              <p:cNvSpPr/>
              <p:nvPr/>
            </p:nvSpPr>
            <p:spPr>
              <a:xfrm>
                <a:off x="3658235" y="3897629"/>
                <a:ext cx="341630" cy="34163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endParaRPr lang="en-SG" sz="2400">
                  <a:solidFill>
                    <a:srgbClr val="FFFFFF"/>
                  </a:solidFill>
                  <a:latin typeface="Roboto" panose="02000000000000000000" pitchFamily="2" charset="0"/>
                  <a:ea typeface="Roboto" panose="02000000000000000000" pitchFamily="2" charset="0"/>
                  <a:cs typeface="Roboto" panose="02000000000000000000" pitchFamily="2" charset="0"/>
                </a:endParaRPr>
              </a:p>
            </p:txBody>
          </p:sp>
        </p:grpSp>
        <p:sp>
          <p:nvSpPr>
            <p:cNvPr id="92" name="TextBox 91">
              <a:extLst>
                <a:ext uri="{FF2B5EF4-FFF2-40B4-BE49-F238E27FC236}">
                  <a16:creationId xmlns:a16="http://schemas.microsoft.com/office/drawing/2014/main" id="{9A4438BB-3A05-0689-87FE-EACD4CBDED60}"/>
                </a:ext>
              </a:extLst>
            </p:cNvPr>
            <p:cNvSpPr txBox="1"/>
            <p:nvPr/>
          </p:nvSpPr>
          <p:spPr>
            <a:xfrm>
              <a:off x="7387421" y="3949157"/>
              <a:ext cx="1015150" cy="276999"/>
            </a:xfrm>
            <a:prstGeom prst="rect">
              <a:avLst/>
            </a:prstGeom>
            <a:noFill/>
          </p:spPr>
          <p:txBody>
            <a:bodyPr wrap="square" rtlCol="0">
              <a:spAutoFit/>
            </a:bodyPr>
            <a:lstStyle/>
            <a:p>
              <a:pPr algn="ctr" defTabSz="228554"/>
              <a:r>
                <a:rPr lang="en-SG" sz="1200">
                  <a:solidFill>
                    <a:srgbClr val="000000"/>
                  </a:solidFill>
                  <a:latin typeface="Roboto" panose="02000000000000000000" pitchFamily="2" charset="0"/>
                  <a:ea typeface="Roboto" panose="02000000000000000000" pitchFamily="2" charset="0"/>
                  <a:cs typeface="Roboto" panose="02000000000000000000" pitchFamily="2" charset="0"/>
                </a:rPr>
                <a:t>Proxy</a:t>
              </a:r>
            </a:p>
          </p:txBody>
        </p:sp>
      </p:grpSp>
      <p:grpSp>
        <p:nvGrpSpPr>
          <p:cNvPr id="95" name="Group 94">
            <a:extLst>
              <a:ext uri="{FF2B5EF4-FFF2-40B4-BE49-F238E27FC236}">
                <a16:creationId xmlns:a16="http://schemas.microsoft.com/office/drawing/2014/main" id="{A3F0A6FF-AFA7-4E87-5937-D6819A821C36}"/>
              </a:ext>
            </a:extLst>
          </p:cNvPr>
          <p:cNvGrpSpPr/>
          <p:nvPr/>
        </p:nvGrpSpPr>
        <p:grpSpPr>
          <a:xfrm>
            <a:off x="6156976" y="4914187"/>
            <a:ext cx="479938" cy="479938"/>
            <a:chOff x="3653155" y="3887469"/>
            <a:chExt cx="360000" cy="360000"/>
          </a:xfrm>
        </p:grpSpPr>
        <p:pic>
          <p:nvPicPr>
            <p:cNvPr id="96" name="Graphic 95" descr="Single gear with solid fill">
              <a:extLst>
                <a:ext uri="{FF2B5EF4-FFF2-40B4-BE49-F238E27FC236}">
                  <a16:creationId xmlns:a16="http://schemas.microsoft.com/office/drawing/2014/main" id="{FAFA7ADB-9737-9A83-9BF8-DC95CBAF8E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3155" y="3887469"/>
              <a:ext cx="360000" cy="360000"/>
            </a:xfrm>
            <a:prstGeom prst="rect">
              <a:avLst/>
            </a:prstGeom>
          </p:spPr>
        </p:pic>
        <p:sp>
          <p:nvSpPr>
            <p:cNvPr id="97" name="Oval 96">
              <a:extLst>
                <a:ext uri="{FF2B5EF4-FFF2-40B4-BE49-F238E27FC236}">
                  <a16:creationId xmlns:a16="http://schemas.microsoft.com/office/drawing/2014/main" id="{1E6547AE-B224-41BF-A049-B6967549FCBB}"/>
                </a:ext>
              </a:extLst>
            </p:cNvPr>
            <p:cNvSpPr/>
            <p:nvPr/>
          </p:nvSpPr>
          <p:spPr>
            <a:xfrm>
              <a:off x="3658235" y="3897629"/>
              <a:ext cx="341630" cy="341630"/>
            </a:xfrm>
            <a:prstGeom prst="ellipse">
              <a:avLst/>
            </a:prstGeom>
            <a:noFill/>
            <a:ln w="19050">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endParaRPr lang="en-SG" sz="1000">
                <a:solidFill>
                  <a:srgbClr val="FFFFFF"/>
                </a:solidFill>
                <a:latin typeface="Arial" panose="020B0604020202020204"/>
                <a:ea typeface="Roboto" panose="02000000000000000000" pitchFamily="2" charset="0"/>
                <a:cs typeface="Roboto" panose="02000000000000000000" pitchFamily="2" charset="0"/>
              </a:endParaRPr>
            </a:p>
          </p:txBody>
        </p:sp>
      </p:grpSp>
      <p:sp>
        <p:nvSpPr>
          <p:cNvPr id="98" name="Rectangle: Rounded Corners 97">
            <a:extLst>
              <a:ext uri="{FF2B5EF4-FFF2-40B4-BE49-F238E27FC236}">
                <a16:creationId xmlns:a16="http://schemas.microsoft.com/office/drawing/2014/main" id="{C3EE9DB1-F2E0-4E45-9882-A8544216F1E7}"/>
              </a:ext>
            </a:extLst>
          </p:cNvPr>
          <p:cNvSpPr/>
          <p:nvPr/>
        </p:nvSpPr>
        <p:spPr>
          <a:xfrm>
            <a:off x="3411912" y="1394005"/>
            <a:ext cx="4031867" cy="4513868"/>
          </a:xfrm>
          <a:prstGeom prst="roundRect">
            <a:avLst/>
          </a:prstGeom>
          <a:noFill/>
          <a:ln w="28575">
            <a:prstDash val="dash"/>
          </a:ln>
        </p:spPr>
        <p:style>
          <a:lnRef idx="2">
            <a:schemeClr val="accent1"/>
          </a:lnRef>
          <a:fillRef idx="1">
            <a:schemeClr val="lt1"/>
          </a:fillRef>
          <a:effectRef idx="0">
            <a:schemeClr val="accent1"/>
          </a:effectRef>
          <a:fontRef idx="minor">
            <a:schemeClr val="dk1"/>
          </a:fontRef>
        </p:style>
        <p:txBody>
          <a:bodyPr lIns="36000" tIns="0" rIns="36000" rtlCol="0" anchor="t" anchorCtr="0"/>
          <a:lstStyle/>
          <a:p>
            <a:pPr algn="ctr"/>
            <a:r>
              <a:rPr lang="en-GB" dirty="0"/>
              <a:t>DRPP Administrative Boundary</a:t>
            </a:r>
          </a:p>
        </p:txBody>
      </p:sp>
      <p:pic>
        <p:nvPicPr>
          <p:cNvPr id="99" name="Graphic 98" descr="User with solid fill">
            <a:extLst>
              <a:ext uri="{FF2B5EF4-FFF2-40B4-BE49-F238E27FC236}">
                <a16:creationId xmlns:a16="http://schemas.microsoft.com/office/drawing/2014/main" id="{79BD7373-DF5A-5EF1-C573-F3D0E44642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03336" y="5309800"/>
            <a:ext cx="617986" cy="617986"/>
          </a:xfrm>
          <a:prstGeom prst="rect">
            <a:avLst/>
          </a:prstGeom>
        </p:spPr>
      </p:pic>
      <p:sp>
        <p:nvSpPr>
          <p:cNvPr id="100" name="TextBox 99">
            <a:extLst>
              <a:ext uri="{FF2B5EF4-FFF2-40B4-BE49-F238E27FC236}">
                <a16:creationId xmlns:a16="http://schemas.microsoft.com/office/drawing/2014/main" id="{80AC0379-94A0-BB05-6F94-AFA1F4CC48E2}"/>
              </a:ext>
            </a:extLst>
          </p:cNvPr>
          <p:cNvSpPr txBox="1"/>
          <p:nvPr/>
        </p:nvSpPr>
        <p:spPr>
          <a:xfrm>
            <a:off x="9710872" y="5941632"/>
            <a:ext cx="836431" cy="276999"/>
          </a:xfrm>
          <a:prstGeom prst="rect">
            <a:avLst/>
          </a:prstGeom>
          <a:noFill/>
        </p:spPr>
        <p:txBody>
          <a:bodyPr wrap="square" rtlCol="0">
            <a:spAutoFit/>
          </a:bodyPr>
          <a:lstStyle/>
          <a:p>
            <a:pPr defTabSz="228554"/>
            <a:r>
              <a:rPr lang="en-SG" sz="1200">
                <a:solidFill>
                  <a:srgbClr val="000000"/>
                </a:solidFill>
                <a:latin typeface="Roboto" panose="02000000000000000000" pitchFamily="2" charset="0"/>
                <a:ea typeface="Roboto" panose="02000000000000000000" pitchFamily="2" charset="0"/>
                <a:cs typeface="Roboto" panose="02000000000000000000" pitchFamily="2" charset="0"/>
              </a:rPr>
              <a:t>Payee</a:t>
            </a:r>
          </a:p>
        </p:txBody>
      </p:sp>
      <p:sp>
        <p:nvSpPr>
          <p:cNvPr id="101" name="TextBox 100">
            <a:extLst>
              <a:ext uri="{FF2B5EF4-FFF2-40B4-BE49-F238E27FC236}">
                <a16:creationId xmlns:a16="http://schemas.microsoft.com/office/drawing/2014/main" id="{E0DAF999-1A1E-4930-A0E3-9175C644089F}"/>
              </a:ext>
            </a:extLst>
          </p:cNvPr>
          <p:cNvSpPr txBox="1"/>
          <p:nvPr/>
        </p:nvSpPr>
        <p:spPr>
          <a:xfrm>
            <a:off x="5703840" y="5390526"/>
            <a:ext cx="1482269" cy="461665"/>
          </a:xfrm>
          <a:prstGeom prst="rect">
            <a:avLst/>
          </a:prstGeom>
          <a:noFill/>
        </p:spPr>
        <p:txBody>
          <a:bodyPr wrap="square" lIns="0" tIns="0" rIns="0" bIns="0" rtlCol="0">
            <a:spAutoFit/>
          </a:bodyPr>
          <a:lstStyle/>
          <a:p>
            <a:pPr algn="ctr" defTabSz="228554"/>
            <a:r>
              <a:rPr lang="en-SG" sz="1000" dirty="0">
                <a:solidFill>
                  <a:srgbClr val="000000"/>
                </a:solidFill>
                <a:latin typeface="Arial" panose="020B0604020202020204"/>
                <a:ea typeface="Roboto" panose="02000000000000000000" pitchFamily="2" charset="0"/>
                <a:cs typeface="Roboto" panose="02000000000000000000" pitchFamily="2" charset="0"/>
              </a:rPr>
              <a:t>Emulated </a:t>
            </a:r>
          </a:p>
          <a:p>
            <a:pPr algn="ctr" defTabSz="228554"/>
            <a:r>
              <a:rPr lang="en-SG" sz="1000" dirty="0">
                <a:solidFill>
                  <a:srgbClr val="000000"/>
                </a:solidFill>
                <a:latin typeface="Arial" panose="020B0604020202020204"/>
                <a:ea typeface="Roboto" panose="02000000000000000000" pitchFamily="2" charset="0"/>
                <a:cs typeface="Roboto" panose="02000000000000000000" pitchFamily="2" charset="0"/>
              </a:rPr>
              <a:t>National IIPS</a:t>
            </a:r>
          </a:p>
          <a:p>
            <a:pPr algn="ctr" defTabSz="228554"/>
            <a:r>
              <a:rPr lang="en-SG" sz="1000" dirty="0">
                <a:solidFill>
                  <a:srgbClr val="000000"/>
                </a:solidFill>
                <a:latin typeface="Arial" panose="020B0604020202020204"/>
                <a:ea typeface="Roboto" panose="02000000000000000000" pitchFamily="2" charset="0"/>
                <a:cs typeface="Roboto" panose="02000000000000000000" pitchFamily="2" charset="0"/>
              </a:rPr>
              <a:t>(Mojaloop)</a:t>
            </a:r>
          </a:p>
        </p:txBody>
      </p:sp>
      <p:grpSp>
        <p:nvGrpSpPr>
          <p:cNvPr id="102" name="Group 101">
            <a:extLst>
              <a:ext uri="{FF2B5EF4-FFF2-40B4-BE49-F238E27FC236}">
                <a16:creationId xmlns:a16="http://schemas.microsoft.com/office/drawing/2014/main" id="{4D07554A-7341-BA2D-A496-8B4E2AFB1A96}"/>
              </a:ext>
            </a:extLst>
          </p:cNvPr>
          <p:cNvGrpSpPr/>
          <p:nvPr/>
        </p:nvGrpSpPr>
        <p:grpSpPr>
          <a:xfrm>
            <a:off x="5997682" y="5950615"/>
            <a:ext cx="981635" cy="786041"/>
            <a:chOff x="3654922" y="5928391"/>
            <a:chExt cx="981635" cy="786041"/>
          </a:xfrm>
        </p:grpSpPr>
        <p:grpSp>
          <p:nvGrpSpPr>
            <p:cNvPr id="103" name="Group 102">
              <a:extLst>
                <a:ext uri="{FF2B5EF4-FFF2-40B4-BE49-F238E27FC236}">
                  <a16:creationId xmlns:a16="http://schemas.microsoft.com/office/drawing/2014/main" id="{5E95D824-C276-7A15-EF3F-6CF7AD094728}"/>
                </a:ext>
              </a:extLst>
            </p:cNvPr>
            <p:cNvGrpSpPr/>
            <p:nvPr/>
          </p:nvGrpSpPr>
          <p:grpSpPr>
            <a:xfrm>
              <a:off x="3918808" y="5928391"/>
              <a:ext cx="479938" cy="479938"/>
              <a:chOff x="3653155" y="3887469"/>
              <a:chExt cx="360000" cy="360000"/>
            </a:xfrm>
          </p:grpSpPr>
          <p:pic>
            <p:nvPicPr>
              <p:cNvPr id="105" name="Graphic 104" descr="Single gear with solid fill">
                <a:extLst>
                  <a:ext uri="{FF2B5EF4-FFF2-40B4-BE49-F238E27FC236}">
                    <a16:creationId xmlns:a16="http://schemas.microsoft.com/office/drawing/2014/main" id="{4FD20A71-D7C4-477A-5587-7FA00C64B5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3155" y="3887469"/>
                <a:ext cx="360000" cy="360000"/>
              </a:xfrm>
              <a:prstGeom prst="rect">
                <a:avLst/>
              </a:prstGeom>
            </p:spPr>
          </p:pic>
          <p:sp>
            <p:nvSpPr>
              <p:cNvPr id="106" name="Oval 105">
                <a:extLst>
                  <a:ext uri="{FF2B5EF4-FFF2-40B4-BE49-F238E27FC236}">
                    <a16:creationId xmlns:a16="http://schemas.microsoft.com/office/drawing/2014/main" id="{A66AFA0A-8333-1CDE-3383-F968EBD8B35F}"/>
                  </a:ext>
                </a:extLst>
              </p:cNvPr>
              <p:cNvSpPr/>
              <p:nvPr/>
            </p:nvSpPr>
            <p:spPr>
              <a:xfrm>
                <a:off x="3658235" y="3897629"/>
                <a:ext cx="341630" cy="34163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endParaRPr lang="en-SG" sz="1000">
                  <a:solidFill>
                    <a:srgbClr val="FFFFFF"/>
                  </a:solidFill>
                  <a:latin typeface="Arial" panose="020B0604020202020204"/>
                  <a:ea typeface="Roboto" panose="02000000000000000000" pitchFamily="2" charset="0"/>
                  <a:cs typeface="Roboto" panose="02000000000000000000" pitchFamily="2" charset="0"/>
                </a:endParaRPr>
              </a:p>
            </p:txBody>
          </p:sp>
        </p:grpSp>
        <p:sp>
          <p:nvSpPr>
            <p:cNvPr id="104" name="TextBox 103">
              <a:extLst>
                <a:ext uri="{FF2B5EF4-FFF2-40B4-BE49-F238E27FC236}">
                  <a16:creationId xmlns:a16="http://schemas.microsoft.com/office/drawing/2014/main" id="{67A9655B-395D-06F1-489B-9DEF5861F069}"/>
                </a:ext>
              </a:extLst>
            </p:cNvPr>
            <p:cNvSpPr txBox="1"/>
            <p:nvPr/>
          </p:nvSpPr>
          <p:spPr>
            <a:xfrm>
              <a:off x="3654922" y="6406655"/>
              <a:ext cx="981635" cy="307777"/>
            </a:xfrm>
            <a:prstGeom prst="rect">
              <a:avLst/>
            </a:prstGeom>
            <a:noFill/>
          </p:spPr>
          <p:txBody>
            <a:bodyPr wrap="square" lIns="0" tIns="0" rIns="0" bIns="0" rtlCol="0">
              <a:spAutoFit/>
            </a:bodyPr>
            <a:lstStyle/>
            <a:p>
              <a:pPr algn="ctr" defTabSz="228554"/>
              <a:r>
                <a:rPr lang="en-SG" sz="1000" dirty="0">
                  <a:solidFill>
                    <a:srgbClr val="000000"/>
                  </a:solidFill>
                  <a:latin typeface="Arial" panose="020B0604020202020204"/>
                  <a:ea typeface="Roboto" panose="02000000000000000000" pitchFamily="2" charset="0"/>
                  <a:cs typeface="Roboto" panose="02000000000000000000" pitchFamily="2" charset="0"/>
                </a:rPr>
                <a:t>Existing </a:t>
              </a:r>
            </a:p>
            <a:p>
              <a:pPr algn="ctr" defTabSz="228554"/>
              <a:r>
                <a:rPr lang="en-SG" sz="1000" dirty="0">
                  <a:solidFill>
                    <a:srgbClr val="000000"/>
                  </a:solidFill>
                  <a:latin typeface="Arial" panose="020B0604020202020204"/>
                  <a:ea typeface="Roboto" panose="02000000000000000000" pitchFamily="2" charset="0"/>
                  <a:cs typeface="Roboto" panose="02000000000000000000" pitchFamily="2" charset="0"/>
                </a:rPr>
                <a:t>national system</a:t>
              </a:r>
            </a:p>
          </p:txBody>
        </p:sp>
      </p:grpSp>
      <p:grpSp>
        <p:nvGrpSpPr>
          <p:cNvPr id="107" name="Group 106">
            <a:extLst>
              <a:ext uri="{FF2B5EF4-FFF2-40B4-BE49-F238E27FC236}">
                <a16:creationId xmlns:a16="http://schemas.microsoft.com/office/drawing/2014/main" id="{2EEF46BF-7657-E26E-7DF6-CF44B63A2C03}"/>
              </a:ext>
            </a:extLst>
          </p:cNvPr>
          <p:cNvGrpSpPr/>
          <p:nvPr/>
        </p:nvGrpSpPr>
        <p:grpSpPr>
          <a:xfrm>
            <a:off x="4004116" y="1868359"/>
            <a:ext cx="2752688" cy="1650045"/>
            <a:chOff x="2866418" y="1820281"/>
            <a:chExt cx="2752688" cy="1650045"/>
          </a:xfrm>
        </p:grpSpPr>
        <p:sp>
          <p:nvSpPr>
            <p:cNvPr id="108" name="Rectangle: Rounded Corners 107">
              <a:extLst>
                <a:ext uri="{FF2B5EF4-FFF2-40B4-BE49-F238E27FC236}">
                  <a16:creationId xmlns:a16="http://schemas.microsoft.com/office/drawing/2014/main" id="{2D86A618-CFBA-1A89-35CB-68ED4295F5F0}"/>
                </a:ext>
              </a:extLst>
            </p:cNvPr>
            <p:cNvSpPr/>
            <p:nvPr/>
          </p:nvSpPr>
          <p:spPr>
            <a:xfrm>
              <a:off x="2960146" y="1820281"/>
              <a:ext cx="2658960" cy="16500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228554"/>
              <a:endParaRPr lang="en-SG" sz="1466" b="1" dirty="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109" name="TextBox 108">
              <a:extLst>
                <a:ext uri="{FF2B5EF4-FFF2-40B4-BE49-F238E27FC236}">
                  <a16:creationId xmlns:a16="http://schemas.microsoft.com/office/drawing/2014/main" id="{D03DD9FD-3B0F-2484-D105-62B80BFB25F5}"/>
                </a:ext>
              </a:extLst>
            </p:cNvPr>
            <p:cNvSpPr txBox="1"/>
            <p:nvPr/>
          </p:nvSpPr>
          <p:spPr>
            <a:xfrm>
              <a:off x="2866418" y="2892147"/>
              <a:ext cx="1091204" cy="461665"/>
            </a:xfrm>
            <a:prstGeom prst="rect">
              <a:avLst/>
            </a:prstGeom>
            <a:noFill/>
          </p:spPr>
          <p:txBody>
            <a:bodyPr wrap="square" rtlCol="0">
              <a:spAutoFit/>
            </a:bodyPr>
            <a:lstStyle/>
            <a:p>
              <a:pPr algn="ctr" defTabSz="228554"/>
              <a:r>
                <a:rPr lang="en-SG" sz="1200" dirty="0">
                  <a:solidFill>
                    <a:srgbClr val="000000"/>
                  </a:solidFill>
                  <a:latin typeface="Roboto" panose="02000000000000000000" pitchFamily="2" charset="0"/>
                  <a:ea typeface="Roboto" panose="02000000000000000000" pitchFamily="2" charset="0"/>
                  <a:cs typeface="Roboto" panose="02000000000000000000" pitchFamily="2" charset="0"/>
                </a:rPr>
                <a:t>FRMS /</a:t>
              </a:r>
            </a:p>
            <a:p>
              <a:pPr algn="ctr" defTabSz="228554"/>
              <a:r>
                <a:rPr lang="en-SG" sz="1200" dirty="0">
                  <a:solidFill>
                    <a:srgbClr val="000000"/>
                  </a:solidFill>
                  <a:latin typeface="Roboto" panose="02000000000000000000" pitchFamily="2" charset="0"/>
                  <a:ea typeface="Roboto" panose="02000000000000000000" pitchFamily="2" charset="0"/>
                  <a:cs typeface="Roboto" panose="02000000000000000000" pitchFamily="2" charset="0"/>
                </a:rPr>
                <a:t>eCommerce</a:t>
              </a:r>
            </a:p>
          </p:txBody>
        </p:sp>
        <p:grpSp>
          <p:nvGrpSpPr>
            <p:cNvPr id="110" name="Group 109">
              <a:extLst>
                <a:ext uri="{FF2B5EF4-FFF2-40B4-BE49-F238E27FC236}">
                  <a16:creationId xmlns:a16="http://schemas.microsoft.com/office/drawing/2014/main" id="{33DB9A00-AB01-DCCC-5A6B-EEB035A55337}"/>
                </a:ext>
              </a:extLst>
            </p:cNvPr>
            <p:cNvGrpSpPr/>
            <p:nvPr/>
          </p:nvGrpSpPr>
          <p:grpSpPr>
            <a:xfrm>
              <a:off x="4782874" y="2804858"/>
              <a:ext cx="563139" cy="529623"/>
              <a:chOff x="3186065" y="2533888"/>
              <a:chExt cx="422409" cy="397269"/>
            </a:xfrm>
          </p:grpSpPr>
          <p:grpSp>
            <p:nvGrpSpPr>
              <p:cNvPr id="123" name="Group 122">
                <a:extLst>
                  <a:ext uri="{FF2B5EF4-FFF2-40B4-BE49-F238E27FC236}">
                    <a16:creationId xmlns:a16="http://schemas.microsoft.com/office/drawing/2014/main" id="{69EFFDB0-7AD5-094F-FE77-EC18BBB0C770}"/>
                  </a:ext>
                </a:extLst>
              </p:cNvPr>
              <p:cNvGrpSpPr/>
              <p:nvPr/>
            </p:nvGrpSpPr>
            <p:grpSpPr>
              <a:xfrm>
                <a:off x="3186065" y="2533888"/>
                <a:ext cx="360000" cy="360000"/>
                <a:chOff x="3653155" y="3887469"/>
                <a:chExt cx="360000" cy="360000"/>
              </a:xfrm>
            </p:grpSpPr>
            <p:pic>
              <p:nvPicPr>
                <p:cNvPr id="126" name="Graphic 125" descr="Single gear with solid fill">
                  <a:extLst>
                    <a:ext uri="{FF2B5EF4-FFF2-40B4-BE49-F238E27FC236}">
                      <a16:creationId xmlns:a16="http://schemas.microsoft.com/office/drawing/2014/main" id="{15480ABB-64B1-F224-D893-4DE5891016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3155" y="3887469"/>
                  <a:ext cx="360000" cy="360000"/>
                </a:xfrm>
                <a:prstGeom prst="rect">
                  <a:avLst/>
                </a:prstGeom>
              </p:spPr>
            </p:pic>
            <p:sp>
              <p:nvSpPr>
                <p:cNvPr id="127" name="Oval 126">
                  <a:extLst>
                    <a:ext uri="{FF2B5EF4-FFF2-40B4-BE49-F238E27FC236}">
                      <a16:creationId xmlns:a16="http://schemas.microsoft.com/office/drawing/2014/main" id="{DF15EAB5-B6CB-2806-9340-8E12874CB25C}"/>
                    </a:ext>
                  </a:extLst>
                </p:cNvPr>
                <p:cNvSpPr/>
                <p:nvPr/>
              </p:nvSpPr>
              <p:spPr>
                <a:xfrm>
                  <a:off x="3658235" y="3897629"/>
                  <a:ext cx="341630" cy="34163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endParaRPr lang="en-SG" sz="2400">
                    <a:solidFill>
                      <a:srgbClr val="FFFFFF"/>
                    </a:solidFill>
                    <a:latin typeface="Roboto" panose="02000000000000000000" pitchFamily="2" charset="0"/>
                    <a:ea typeface="Roboto" panose="02000000000000000000" pitchFamily="2" charset="0"/>
                    <a:cs typeface="Roboto" panose="02000000000000000000" pitchFamily="2" charset="0"/>
                  </a:endParaRPr>
                </a:p>
              </p:txBody>
            </p:sp>
          </p:grpSp>
          <p:sp>
            <p:nvSpPr>
              <p:cNvPr id="124" name="Oval 123">
                <a:extLst>
                  <a:ext uri="{FF2B5EF4-FFF2-40B4-BE49-F238E27FC236}">
                    <a16:creationId xmlns:a16="http://schemas.microsoft.com/office/drawing/2014/main" id="{B9E5AD5D-6A11-B739-0A76-F621D3FB6435}"/>
                  </a:ext>
                </a:extLst>
              </p:cNvPr>
              <p:cNvSpPr/>
              <p:nvPr/>
            </p:nvSpPr>
            <p:spPr>
              <a:xfrm>
                <a:off x="3392474" y="2715157"/>
                <a:ext cx="216000" cy="216000"/>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endParaRPr lang="en-SG" sz="1400">
                  <a:solidFill>
                    <a:srgbClr val="000000"/>
                  </a:solidFill>
                  <a:latin typeface="Roboto" panose="02000000000000000000" pitchFamily="2" charset="0"/>
                  <a:ea typeface="Roboto" panose="02000000000000000000" pitchFamily="2" charset="0"/>
                  <a:cs typeface="Roboto" panose="02000000000000000000" pitchFamily="2" charset="0"/>
                </a:endParaRPr>
              </a:p>
            </p:txBody>
          </p:sp>
          <p:pic>
            <p:nvPicPr>
              <p:cNvPr id="125" name="Graphic 124" descr="Magnifying glass with solid fill">
                <a:extLst>
                  <a:ext uri="{FF2B5EF4-FFF2-40B4-BE49-F238E27FC236}">
                    <a16:creationId xmlns:a16="http://schemas.microsoft.com/office/drawing/2014/main" id="{F51B1B7A-413B-425D-34F1-E124167DB49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52537" y="2776622"/>
                <a:ext cx="108000" cy="108000"/>
              </a:xfrm>
              <a:prstGeom prst="rect">
                <a:avLst/>
              </a:prstGeom>
            </p:spPr>
          </p:pic>
        </p:grpSp>
        <p:cxnSp>
          <p:nvCxnSpPr>
            <p:cNvPr id="111" name="Straight Connector 110">
              <a:extLst>
                <a:ext uri="{FF2B5EF4-FFF2-40B4-BE49-F238E27FC236}">
                  <a16:creationId xmlns:a16="http://schemas.microsoft.com/office/drawing/2014/main" id="{74257D6D-EC4E-677A-6082-AC245BF2FAED}"/>
                </a:ext>
              </a:extLst>
            </p:cNvPr>
            <p:cNvCxnSpPr>
              <a:cxnSpLocks/>
            </p:cNvCxnSpPr>
            <p:nvPr/>
          </p:nvCxnSpPr>
          <p:spPr>
            <a:xfrm>
              <a:off x="4228209" y="2726860"/>
              <a:ext cx="92580" cy="88307"/>
            </a:xfrm>
            <a:prstGeom prst="line">
              <a:avLst/>
            </a:prstGeom>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E2A69E7D-5097-A5D9-4267-634B7ACFA91E}"/>
                </a:ext>
              </a:extLst>
            </p:cNvPr>
            <p:cNvGrpSpPr/>
            <p:nvPr/>
          </p:nvGrpSpPr>
          <p:grpSpPr>
            <a:xfrm>
              <a:off x="3461007" y="1870645"/>
              <a:ext cx="871326" cy="856215"/>
              <a:chOff x="3653157" y="3887469"/>
              <a:chExt cx="360000" cy="360000"/>
            </a:xfrm>
          </p:grpSpPr>
          <p:pic>
            <p:nvPicPr>
              <p:cNvPr id="121" name="Graphic 120" descr="Single gear with solid fill">
                <a:extLst>
                  <a:ext uri="{FF2B5EF4-FFF2-40B4-BE49-F238E27FC236}">
                    <a16:creationId xmlns:a16="http://schemas.microsoft.com/office/drawing/2014/main" id="{BDAB53E3-CB1F-CDA6-A6DB-739EC77207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3157" y="3887469"/>
                <a:ext cx="360000" cy="360000"/>
              </a:xfrm>
              <a:prstGeom prst="rect">
                <a:avLst/>
              </a:prstGeom>
            </p:spPr>
          </p:pic>
          <p:sp>
            <p:nvSpPr>
              <p:cNvPr id="122" name="Oval 121">
                <a:extLst>
                  <a:ext uri="{FF2B5EF4-FFF2-40B4-BE49-F238E27FC236}">
                    <a16:creationId xmlns:a16="http://schemas.microsoft.com/office/drawing/2014/main" id="{AAD04AA4-E401-2362-482B-38EB210F0384}"/>
                  </a:ext>
                </a:extLst>
              </p:cNvPr>
              <p:cNvSpPr/>
              <p:nvPr/>
            </p:nvSpPr>
            <p:spPr>
              <a:xfrm>
                <a:off x="3658235" y="3897629"/>
                <a:ext cx="341630" cy="34163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endParaRPr lang="en-SG" sz="2400">
                  <a:solidFill>
                    <a:srgbClr val="FFFFFF"/>
                  </a:solidFill>
                  <a:latin typeface="Roboto" panose="02000000000000000000" pitchFamily="2" charset="0"/>
                  <a:ea typeface="Roboto" panose="02000000000000000000" pitchFamily="2" charset="0"/>
                  <a:cs typeface="Roboto" panose="02000000000000000000" pitchFamily="2" charset="0"/>
                </a:endParaRPr>
              </a:p>
            </p:txBody>
          </p:sp>
        </p:grpSp>
        <p:sp>
          <p:nvSpPr>
            <p:cNvPr id="113" name="TextBox 112">
              <a:extLst>
                <a:ext uri="{FF2B5EF4-FFF2-40B4-BE49-F238E27FC236}">
                  <a16:creationId xmlns:a16="http://schemas.microsoft.com/office/drawing/2014/main" id="{F75F4373-695A-BCE1-A27B-7D76EB51F03E}"/>
                </a:ext>
              </a:extLst>
            </p:cNvPr>
            <p:cNvSpPr txBox="1"/>
            <p:nvPr/>
          </p:nvSpPr>
          <p:spPr>
            <a:xfrm>
              <a:off x="4228209" y="2042332"/>
              <a:ext cx="1091204" cy="461665"/>
            </a:xfrm>
            <a:prstGeom prst="rect">
              <a:avLst/>
            </a:prstGeom>
            <a:noFill/>
          </p:spPr>
          <p:txBody>
            <a:bodyPr wrap="square" rtlCol="0">
              <a:spAutoFit/>
            </a:bodyPr>
            <a:lstStyle/>
            <a:p>
              <a:pPr algn="ctr" defTabSz="228554"/>
              <a:r>
                <a:rPr lang="en-SG" sz="1200" b="1" dirty="0">
                  <a:solidFill>
                    <a:srgbClr val="000000"/>
                  </a:solidFill>
                  <a:latin typeface="Roboto" panose="02000000000000000000" pitchFamily="2" charset="0"/>
                  <a:ea typeface="Roboto" panose="02000000000000000000" pitchFamily="2" charset="0"/>
                  <a:cs typeface="Roboto" panose="02000000000000000000" pitchFamily="2" charset="0"/>
                </a:rPr>
                <a:t>Regional</a:t>
              </a:r>
            </a:p>
            <a:p>
              <a:pPr algn="ctr" defTabSz="228554"/>
              <a:r>
                <a:rPr lang="en-SG" sz="1200" b="1" dirty="0">
                  <a:solidFill>
                    <a:srgbClr val="000000"/>
                  </a:solidFill>
                  <a:latin typeface="Roboto" panose="02000000000000000000" pitchFamily="2" charset="0"/>
                  <a:ea typeface="Roboto" panose="02000000000000000000" pitchFamily="2" charset="0"/>
                  <a:cs typeface="Roboto" panose="02000000000000000000" pitchFamily="2" charset="0"/>
                </a:rPr>
                <a:t>IIPS</a:t>
              </a:r>
            </a:p>
          </p:txBody>
        </p:sp>
        <p:grpSp>
          <p:nvGrpSpPr>
            <p:cNvPr id="114" name="Group 113">
              <a:extLst>
                <a:ext uri="{FF2B5EF4-FFF2-40B4-BE49-F238E27FC236}">
                  <a16:creationId xmlns:a16="http://schemas.microsoft.com/office/drawing/2014/main" id="{A7A9F600-E1FB-7027-8B03-F384C6855401}"/>
                </a:ext>
              </a:extLst>
            </p:cNvPr>
            <p:cNvGrpSpPr/>
            <p:nvPr/>
          </p:nvGrpSpPr>
          <p:grpSpPr>
            <a:xfrm>
              <a:off x="4162599" y="2866928"/>
              <a:ext cx="563139" cy="529623"/>
              <a:chOff x="3186065" y="2533888"/>
              <a:chExt cx="422409" cy="397269"/>
            </a:xfrm>
          </p:grpSpPr>
          <p:grpSp>
            <p:nvGrpSpPr>
              <p:cNvPr id="116" name="Group 115">
                <a:extLst>
                  <a:ext uri="{FF2B5EF4-FFF2-40B4-BE49-F238E27FC236}">
                    <a16:creationId xmlns:a16="http://schemas.microsoft.com/office/drawing/2014/main" id="{564CE931-4369-F839-4ACB-2BB4F11C4470}"/>
                  </a:ext>
                </a:extLst>
              </p:cNvPr>
              <p:cNvGrpSpPr/>
              <p:nvPr/>
            </p:nvGrpSpPr>
            <p:grpSpPr>
              <a:xfrm>
                <a:off x="3186065" y="2533888"/>
                <a:ext cx="360000" cy="360000"/>
                <a:chOff x="3653155" y="3887469"/>
                <a:chExt cx="360000" cy="360000"/>
              </a:xfrm>
            </p:grpSpPr>
            <p:pic>
              <p:nvPicPr>
                <p:cNvPr id="119" name="Graphic 118" descr="Single gear with solid fill">
                  <a:extLst>
                    <a:ext uri="{FF2B5EF4-FFF2-40B4-BE49-F238E27FC236}">
                      <a16:creationId xmlns:a16="http://schemas.microsoft.com/office/drawing/2014/main" id="{ABE97BE2-DE13-9CDC-E97B-4AF986007A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3155" y="3887469"/>
                  <a:ext cx="360000" cy="360000"/>
                </a:xfrm>
                <a:prstGeom prst="rect">
                  <a:avLst/>
                </a:prstGeom>
              </p:spPr>
            </p:pic>
            <p:sp>
              <p:nvSpPr>
                <p:cNvPr id="120" name="Oval 119">
                  <a:extLst>
                    <a:ext uri="{FF2B5EF4-FFF2-40B4-BE49-F238E27FC236}">
                      <a16:creationId xmlns:a16="http://schemas.microsoft.com/office/drawing/2014/main" id="{2345F878-F234-0419-E04D-D4243CDAA3A4}"/>
                    </a:ext>
                  </a:extLst>
                </p:cNvPr>
                <p:cNvSpPr/>
                <p:nvPr/>
              </p:nvSpPr>
              <p:spPr>
                <a:xfrm>
                  <a:off x="3658235" y="3897629"/>
                  <a:ext cx="341630" cy="34163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endParaRPr lang="en-SG" sz="2400">
                    <a:solidFill>
                      <a:srgbClr val="FFFFFF"/>
                    </a:solidFill>
                    <a:latin typeface="Roboto" panose="02000000000000000000" pitchFamily="2" charset="0"/>
                    <a:ea typeface="Roboto" panose="02000000000000000000" pitchFamily="2" charset="0"/>
                    <a:cs typeface="Roboto" panose="02000000000000000000" pitchFamily="2" charset="0"/>
                  </a:endParaRPr>
                </a:p>
              </p:txBody>
            </p:sp>
          </p:grpSp>
          <p:sp>
            <p:nvSpPr>
              <p:cNvPr id="117" name="Oval 116">
                <a:extLst>
                  <a:ext uri="{FF2B5EF4-FFF2-40B4-BE49-F238E27FC236}">
                    <a16:creationId xmlns:a16="http://schemas.microsoft.com/office/drawing/2014/main" id="{2D9C854C-5B1D-CE1B-1C80-C3CCE2D9A7FF}"/>
                  </a:ext>
                </a:extLst>
              </p:cNvPr>
              <p:cNvSpPr/>
              <p:nvPr/>
            </p:nvSpPr>
            <p:spPr>
              <a:xfrm>
                <a:off x="3392474" y="2715157"/>
                <a:ext cx="216000" cy="216000"/>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endParaRPr lang="en-SG" sz="1400">
                  <a:solidFill>
                    <a:srgbClr val="000000"/>
                  </a:solidFill>
                  <a:latin typeface="Roboto" panose="02000000000000000000" pitchFamily="2" charset="0"/>
                  <a:ea typeface="Roboto" panose="02000000000000000000" pitchFamily="2" charset="0"/>
                  <a:cs typeface="Roboto" panose="02000000000000000000" pitchFamily="2" charset="0"/>
                </a:endParaRPr>
              </a:p>
            </p:txBody>
          </p:sp>
          <p:pic>
            <p:nvPicPr>
              <p:cNvPr id="118" name="Graphic 117" descr="Magnifying glass with solid fill">
                <a:extLst>
                  <a:ext uri="{FF2B5EF4-FFF2-40B4-BE49-F238E27FC236}">
                    <a16:creationId xmlns:a16="http://schemas.microsoft.com/office/drawing/2014/main" id="{BD854D45-FF79-BA88-F3A7-F77C1CCD24E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52537" y="2776622"/>
                <a:ext cx="108000" cy="108000"/>
              </a:xfrm>
              <a:prstGeom prst="rect">
                <a:avLst/>
              </a:prstGeom>
            </p:spPr>
          </p:pic>
        </p:grpSp>
        <p:cxnSp>
          <p:nvCxnSpPr>
            <p:cNvPr id="115" name="Straight Connector 114">
              <a:extLst>
                <a:ext uri="{FF2B5EF4-FFF2-40B4-BE49-F238E27FC236}">
                  <a16:creationId xmlns:a16="http://schemas.microsoft.com/office/drawing/2014/main" id="{E0DAD909-D8FC-6DF8-7380-7DBD344D03C4}"/>
                </a:ext>
              </a:extLst>
            </p:cNvPr>
            <p:cNvCxnSpPr>
              <a:cxnSpLocks/>
            </p:cNvCxnSpPr>
            <p:nvPr/>
          </p:nvCxnSpPr>
          <p:spPr>
            <a:xfrm>
              <a:off x="4380609" y="2569876"/>
              <a:ext cx="448273" cy="28115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8" name="Group 127">
            <a:extLst>
              <a:ext uri="{FF2B5EF4-FFF2-40B4-BE49-F238E27FC236}">
                <a16:creationId xmlns:a16="http://schemas.microsoft.com/office/drawing/2014/main" id="{7ADE035E-F5D9-510E-32DD-F1E24CCD4197}"/>
              </a:ext>
            </a:extLst>
          </p:cNvPr>
          <p:cNvGrpSpPr/>
          <p:nvPr/>
        </p:nvGrpSpPr>
        <p:grpSpPr>
          <a:xfrm>
            <a:off x="1067516" y="1962454"/>
            <a:ext cx="2244745" cy="934850"/>
            <a:chOff x="2311808" y="2183671"/>
            <a:chExt cx="2244745" cy="934850"/>
          </a:xfrm>
        </p:grpSpPr>
        <p:pic>
          <p:nvPicPr>
            <p:cNvPr id="129" name="Graphic 128" descr="Bank with solid fill">
              <a:extLst>
                <a:ext uri="{FF2B5EF4-FFF2-40B4-BE49-F238E27FC236}">
                  <a16:creationId xmlns:a16="http://schemas.microsoft.com/office/drawing/2014/main" id="{9271491D-6BF9-2D2C-9306-4ACE569E40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244770" y="2183671"/>
              <a:ext cx="497775" cy="497775"/>
            </a:xfrm>
            <a:prstGeom prst="rect">
              <a:avLst/>
            </a:prstGeom>
          </p:spPr>
        </p:pic>
        <p:sp>
          <p:nvSpPr>
            <p:cNvPr id="130" name="TextBox 129">
              <a:extLst>
                <a:ext uri="{FF2B5EF4-FFF2-40B4-BE49-F238E27FC236}">
                  <a16:creationId xmlns:a16="http://schemas.microsoft.com/office/drawing/2014/main" id="{DB8EC191-15F6-3855-F07E-196CFBB4D656}"/>
                </a:ext>
              </a:extLst>
            </p:cNvPr>
            <p:cNvSpPr txBox="1"/>
            <p:nvPr/>
          </p:nvSpPr>
          <p:spPr>
            <a:xfrm>
              <a:off x="2311808" y="2656856"/>
              <a:ext cx="2244745" cy="461665"/>
            </a:xfrm>
            <a:prstGeom prst="rect">
              <a:avLst/>
            </a:prstGeom>
            <a:noFill/>
          </p:spPr>
          <p:txBody>
            <a:bodyPr wrap="square" rtlCol="0">
              <a:spAutoFit/>
            </a:bodyPr>
            <a:lstStyle/>
            <a:p>
              <a:pPr algn="ctr" defTabSz="228554"/>
              <a:r>
                <a:rPr lang="en-SG" sz="1200" dirty="0">
                  <a:solidFill>
                    <a:schemeClr val="bg1">
                      <a:lumMod val="85000"/>
                    </a:schemeClr>
                  </a:solidFill>
                  <a:latin typeface="Roboto" panose="02000000000000000000" pitchFamily="2" charset="0"/>
                  <a:ea typeface="Roboto" panose="02000000000000000000" pitchFamily="2" charset="0"/>
                  <a:cs typeface="Roboto" panose="02000000000000000000" pitchFamily="2" charset="0"/>
                </a:rPr>
                <a:t>Regional Central Bank</a:t>
              </a:r>
            </a:p>
            <a:p>
              <a:pPr algn="ctr" defTabSz="228554"/>
              <a:r>
                <a:rPr lang="en-SG" sz="1200" dirty="0">
                  <a:solidFill>
                    <a:schemeClr val="bg1">
                      <a:lumMod val="85000"/>
                    </a:schemeClr>
                  </a:solidFill>
                  <a:latin typeface="Roboto" panose="02000000000000000000" pitchFamily="2" charset="0"/>
                  <a:ea typeface="Roboto" panose="02000000000000000000" pitchFamily="2" charset="0"/>
                  <a:cs typeface="Roboto" panose="02000000000000000000" pitchFamily="2" charset="0"/>
                </a:rPr>
                <a:t>Settlement Provider</a:t>
              </a:r>
            </a:p>
          </p:txBody>
        </p:sp>
      </p:grpSp>
      <p:cxnSp>
        <p:nvCxnSpPr>
          <p:cNvPr id="131" name="Straight Connector 130">
            <a:extLst>
              <a:ext uri="{FF2B5EF4-FFF2-40B4-BE49-F238E27FC236}">
                <a16:creationId xmlns:a16="http://schemas.microsoft.com/office/drawing/2014/main" id="{75D8FD28-57C1-0132-AB92-A57A928F35AA}"/>
              </a:ext>
            </a:extLst>
          </p:cNvPr>
          <p:cNvCxnSpPr>
            <a:cxnSpLocks/>
          </p:cNvCxnSpPr>
          <p:nvPr/>
        </p:nvCxnSpPr>
        <p:spPr>
          <a:xfrm>
            <a:off x="2933207" y="2321242"/>
            <a:ext cx="70318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98B1B267-4379-33A9-7669-3C515E7A3AF1}"/>
              </a:ext>
            </a:extLst>
          </p:cNvPr>
          <p:cNvGrpSpPr/>
          <p:nvPr/>
        </p:nvGrpSpPr>
        <p:grpSpPr>
          <a:xfrm>
            <a:off x="3283974" y="3631684"/>
            <a:ext cx="1015150" cy="797156"/>
            <a:chOff x="3269856" y="3420657"/>
            <a:chExt cx="1015150" cy="797156"/>
          </a:xfrm>
        </p:grpSpPr>
        <p:grpSp>
          <p:nvGrpSpPr>
            <p:cNvPr id="133" name="Group 132">
              <a:extLst>
                <a:ext uri="{FF2B5EF4-FFF2-40B4-BE49-F238E27FC236}">
                  <a16:creationId xmlns:a16="http://schemas.microsoft.com/office/drawing/2014/main" id="{61111DD0-7216-BFFF-1F06-F75A28FFDEFF}"/>
                </a:ext>
              </a:extLst>
            </p:cNvPr>
            <p:cNvGrpSpPr/>
            <p:nvPr/>
          </p:nvGrpSpPr>
          <p:grpSpPr>
            <a:xfrm>
              <a:off x="3600336" y="3420657"/>
              <a:ext cx="479938" cy="479938"/>
              <a:chOff x="3653155" y="3887469"/>
              <a:chExt cx="360000" cy="360000"/>
            </a:xfrm>
          </p:grpSpPr>
          <p:pic>
            <p:nvPicPr>
              <p:cNvPr id="135" name="Graphic 134" descr="Acquisition with solid fill">
                <a:extLst>
                  <a:ext uri="{FF2B5EF4-FFF2-40B4-BE49-F238E27FC236}">
                    <a16:creationId xmlns:a16="http://schemas.microsoft.com/office/drawing/2014/main" id="{1E817168-EF84-DAD6-B9F6-68256D9B88B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3653155" y="3887469"/>
                <a:ext cx="360000" cy="360000"/>
              </a:xfrm>
              <a:prstGeom prst="rect">
                <a:avLst/>
              </a:prstGeom>
            </p:spPr>
          </p:pic>
          <p:sp>
            <p:nvSpPr>
              <p:cNvPr id="136" name="Oval 135">
                <a:extLst>
                  <a:ext uri="{FF2B5EF4-FFF2-40B4-BE49-F238E27FC236}">
                    <a16:creationId xmlns:a16="http://schemas.microsoft.com/office/drawing/2014/main" id="{A9B217B2-89E4-B86D-FFE5-10FA6C8F3ED9}"/>
                  </a:ext>
                </a:extLst>
              </p:cNvPr>
              <p:cNvSpPr/>
              <p:nvPr/>
            </p:nvSpPr>
            <p:spPr>
              <a:xfrm>
                <a:off x="3658235" y="3897629"/>
                <a:ext cx="341630" cy="34163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endParaRPr lang="en-SG" sz="2400">
                  <a:solidFill>
                    <a:srgbClr val="FFFFFF"/>
                  </a:solidFill>
                  <a:latin typeface="Roboto" panose="02000000000000000000" pitchFamily="2" charset="0"/>
                  <a:ea typeface="Roboto" panose="02000000000000000000" pitchFamily="2" charset="0"/>
                  <a:cs typeface="Roboto" panose="02000000000000000000" pitchFamily="2" charset="0"/>
                </a:endParaRPr>
              </a:p>
            </p:txBody>
          </p:sp>
        </p:grpSp>
        <p:sp>
          <p:nvSpPr>
            <p:cNvPr id="134" name="TextBox 133">
              <a:extLst>
                <a:ext uri="{FF2B5EF4-FFF2-40B4-BE49-F238E27FC236}">
                  <a16:creationId xmlns:a16="http://schemas.microsoft.com/office/drawing/2014/main" id="{B0A3B157-C94C-89B4-2427-7C4802DB9FD7}"/>
                </a:ext>
              </a:extLst>
            </p:cNvPr>
            <p:cNvSpPr txBox="1"/>
            <p:nvPr/>
          </p:nvSpPr>
          <p:spPr>
            <a:xfrm>
              <a:off x="3269856" y="3940814"/>
              <a:ext cx="1015150" cy="276999"/>
            </a:xfrm>
            <a:prstGeom prst="rect">
              <a:avLst/>
            </a:prstGeom>
            <a:noFill/>
          </p:spPr>
          <p:txBody>
            <a:bodyPr wrap="square" rtlCol="0">
              <a:spAutoFit/>
            </a:bodyPr>
            <a:lstStyle/>
            <a:p>
              <a:pPr algn="ctr" defTabSz="228554"/>
              <a:r>
                <a:rPr lang="en-SG" sz="1200">
                  <a:solidFill>
                    <a:srgbClr val="000000"/>
                  </a:solidFill>
                  <a:latin typeface="Roboto" panose="02000000000000000000" pitchFamily="2" charset="0"/>
                  <a:ea typeface="Roboto" panose="02000000000000000000" pitchFamily="2" charset="0"/>
                  <a:cs typeface="Roboto" panose="02000000000000000000" pitchFamily="2" charset="0"/>
                </a:rPr>
                <a:t>Proxy</a:t>
              </a:r>
            </a:p>
          </p:txBody>
        </p:sp>
      </p:grpSp>
      <p:cxnSp>
        <p:nvCxnSpPr>
          <p:cNvPr id="137" name="Straight Connector 136">
            <a:extLst>
              <a:ext uri="{FF2B5EF4-FFF2-40B4-BE49-F238E27FC236}">
                <a16:creationId xmlns:a16="http://schemas.microsoft.com/office/drawing/2014/main" id="{9069AA71-D800-3584-5B1E-271B176A78D2}"/>
              </a:ext>
            </a:extLst>
          </p:cNvPr>
          <p:cNvCxnSpPr>
            <a:cxnSpLocks/>
          </p:cNvCxnSpPr>
          <p:nvPr/>
        </p:nvCxnSpPr>
        <p:spPr>
          <a:xfrm>
            <a:off x="2932381" y="3864313"/>
            <a:ext cx="6090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F4ECF77-0D15-F64E-D8DE-7597FBA7B07B}"/>
              </a:ext>
            </a:extLst>
          </p:cNvPr>
          <p:cNvCxnSpPr>
            <a:cxnSpLocks/>
          </p:cNvCxnSpPr>
          <p:nvPr/>
        </p:nvCxnSpPr>
        <p:spPr>
          <a:xfrm>
            <a:off x="7258638" y="3880853"/>
            <a:ext cx="6090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3BFD80D-CADF-8268-45F4-1F75D0992B33}"/>
              </a:ext>
            </a:extLst>
          </p:cNvPr>
          <p:cNvCxnSpPr>
            <a:cxnSpLocks/>
          </p:cNvCxnSpPr>
          <p:nvPr/>
        </p:nvCxnSpPr>
        <p:spPr>
          <a:xfrm>
            <a:off x="7054475" y="2321242"/>
            <a:ext cx="703185" cy="0"/>
          </a:xfrm>
          <a:prstGeom prst="line">
            <a:avLst/>
          </a:prstGeom>
        </p:spPr>
        <p:style>
          <a:lnRef idx="1">
            <a:schemeClr val="accent1"/>
          </a:lnRef>
          <a:fillRef idx="0">
            <a:schemeClr val="accent1"/>
          </a:fillRef>
          <a:effectRef idx="0">
            <a:schemeClr val="accent1"/>
          </a:effectRef>
          <a:fontRef idx="minor">
            <a:schemeClr val="tx1"/>
          </a:fontRef>
        </p:style>
      </p:cxnSp>
      <p:pic>
        <p:nvPicPr>
          <p:cNvPr id="140" name="Google Shape;339;p32">
            <a:extLst>
              <a:ext uri="{FF2B5EF4-FFF2-40B4-BE49-F238E27FC236}">
                <a16:creationId xmlns:a16="http://schemas.microsoft.com/office/drawing/2014/main" id="{1E30C945-EA76-A8CE-A0AC-9C12C8AD116C}"/>
              </a:ext>
            </a:extLst>
          </p:cNvPr>
          <p:cNvPicPr preferRelativeResize="0">
            <a:picLocks noChangeAspect="1"/>
          </p:cNvPicPr>
          <p:nvPr/>
        </p:nvPicPr>
        <p:blipFill>
          <a:blip r:embed="rId17">
            <a:alphaModFix/>
          </a:blip>
          <a:stretch>
            <a:fillRect/>
          </a:stretch>
        </p:blipFill>
        <p:spPr>
          <a:xfrm>
            <a:off x="1336613" y="6006334"/>
            <a:ext cx="682632" cy="309116"/>
          </a:xfrm>
          <a:prstGeom prst="rect">
            <a:avLst/>
          </a:prstGeom>
          <a:noFill/>
          <a:ln>
            <a:noFill/>
          </a:ln>
        </p:spPr>
      </p:pic>
      <p:pic>
        <p:nvPicPr>
          <p:cNvPr id="141" name="Google Shape;338;p32">
            <a:extLst>
              <a:ext uri="{FF2B5EF4-FFF2-40B4-BE49-F238E27FC236}">
                <a16:creationId xmlns:a16="http://schemas.microsoft.com/office/drawing/2014/main" id="{3C87206D-7AF6-7F13-9836-EDDC5B4106C0}"/>
              </a:ext>
            </a:extLst>
          </p:cNvPr>
          <p:cNvPicPr preferRelativeResize="0">
            <a:picLocks noChangeAspect="1"/>
          </p:cNvPicPr>
          <p:nvPr/>
        </p:nvPicPr>
        <p:blipFill>
          <a:blip r:embed="rId18">
            <a:alphaModFix/>
          </a:blip>
          <a:stretch>
            <a:fillRect/>
          </a:stretch>
        </p:blipFill>
        <p:spPr>
          <a:xfrm>
            <a:off x="8570489" y="6036918"/>
            <a:ext cx="806963" cy="184451"/>
          </a:xfrm>
          <a:prstGeom prst="rect">
            <a:avLst/>
          </a:prstGeom>
          <a:noFill/>
          <a:ln>
            <a:noFill/>
          </a:ln>
        </p:spPr>
      </p:pic>
      <p:pic>
        <p:nvPicPr>
          <p:cNvPr id="142" name="Google Shape;343;p32">
            <a:extLst>
              <a:ext uri="{FF2B5EF4-FFF2-40B4-BE49-F238E27FC236}">
                <a16:creationId xmlns:a16="http://schemas.microsoft.com/office/drawing/2014/main" id="{A8FA6C41-62AE-DEA3-CDD2-03FFCAD74E0C}"/>
              </a:ext>
            </a:extLst>
          </p:cNvPr>
          <p:cNvPicPr preferRelativeResize="0"/>
          <p:nvPr/>
        </p:nvPicPr>
        <p:blipFill>
          <a:blip r:embed="rId19">
            <a:alphaModFix/>
          </a:blip>
          <a:stretch>
            <a:fillRect/>
          </a:stretch>
        </p:blipFill>
        <p:spPr>
          <a:xfrm>
            <a:off x="8496392" y="1798156"/>
            <a:ext cx="521125" cy="521125"/>
          </a:xfrm>
          <a:prstGeom prst="rect">
            <a:avLst/>
          </a:prstGeom>
          <a:noFill/>
          <a:ln>
            <a:noFill/>
          </a:ln>
        </p:spPr>
      </p:pic>
    </p:spTree>
    <p:extLst>
      <p:ext uri="{BB962C8B-B14F-4D97-AF65-F5344CB8AC3E}">
        <p14:creationId xmlns:p14="http://schemas.microsoft.com/office/powerpoint/2010/main" val="1683184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3"/>
          <p:cNvSpPr txBox="1">
            <a:spLocks noGrp="1"/>
          </p:cNvSpPr>
          <p:nvPr>
            <p:ph type="title"/>
          </p:nvPr>
        </p:nvSpPr>
        <p:spPr>
          <a:xfrm>
            <a:off x="1709967" y="92400"/>
            <a:ext cx="8399600" cy="763600"/>
          </a:xfrm>
          <a:prstGeom prst="rect">
            <a:avLst/>
          </a:prstGeom>
        </p:spPr>
        <p:txBody>
          <a:bodyPr spcFirstLastPara="1" wrap="square" lIns="121900" tIns="121900" rIns="121900" bIns="121900" anchor="t" anchorCtr="0">
            <a:normAutofit/>
          </a:bodyPr>
          <a:lstStyle/>
          <a:p>
            <a:r>
              <a:rPr lang="en"/>
              <a:t>Mojaloop ISO 20022 for IIPS</a:t>
            </a:r>
            <a:endParaRPr/>
          </a:p>
        </p:txBody>
      </p:sp>
      <p:sp>
        <p:nvSpPr>
          <p:cNvPr id="308" name="Google Shape;308;p33"/>
          <p:cNvSpPr/>
          <p:nvPr/>
        </p:nvSpPr>
        <p:spPr>
          <a:xfrm>
            <a:off x="5812433" y="1252267"/>
            <a:ext cx="1236400" cy="2272000"/>
          </a:xfrm>
          <a:prstGeom prst="rect">
            <a:avLst/>
          </a:prstGeom>
          <a:solidFill>
            <a:schemeClr val="accent1"/>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defTabSz="1219170">
              <a:buClr>
                <a:srgbClr val="000000"/>
              </a:buClr>
            </a:pPr>
            <a:r>
              <a:rPr lang="en" sz="1867" b="1" kern="0">
                <a:solidFill>
                  <a:srgbClr val="FFFFFF"/>
                </a:solidFill>
                <a:latin typeface="Nunito"/>
                <a:ea typeface="Nunito"/>
                <a:cs typeface="Nunito"/>
                <a:sym typeface="Nunito"/>
              </a:rPr>
              <a:t>Mojaloop</a:t>
            </a:r>
            <a:endParaRPr sz="1867" b="1" kern="0">
              <a:solidFill>
                <a:srgbClr val="FFFFFF"/>
              </a:solidFill>
              <a:latin typeface="Nunito"/>
              <a:ea typeface="Nunito"/>
              <a:cs typeface="Nunito"/>
              <a:sym typeface="Nunito"/>
            </a:endParaRPr>
          </a:p>
        </p:txBody>
      </p:sp>
      <p:sp>
        <p:nvSpPr>
          <p:cNvPr id="309" name="Google Shape;309;p33"/>
          <p:cNvSpPr/>
          <p:nvPr/>
        </p:nvSpPr>
        <p:spPr>
          <a:xfrm>
            <a:off x="305133" y="947467"/>
            <a:ext cx="3346800" cy="3898800"/>
          </a:xfrm>
          <a:prstGeom prst="rect">
            <a:avLst/>
          </a:prstGeom>
          <a:solidFill>
            <a:schemeClr val="lt2"/>
          </a:solidFill>
          <a:ln>
            <a:noFill/>
          </a:ln>
          <a:effectLst>
            <a:outerShdw blurRad="57150" dist="19050" dir="5400000" algn="bl" rotWithShape="0">
              <a:srgbClr val="000000">
                <a:alpha val="50000"/>
              </a:srgbClr>
            </a:outerShdw>
          </a:effectLst>
        </p:spPr>
        <p:txBody>
          <a:bodyPr spcFirstLastPara="1" wrap="square" lIns="121900" tIns="121900" rIns="121900" bIns="121900" anchor="b" anchorCtr="0">
            <a:noAutofit/>
          </a:bodyPr>
          <a:lstStyle/>
          <a:p>
            <a:pPr algn="ctr" defTabSz="1219170">
              <a:buClr>
                <a:srgbClr val="000000"/>
              </a:buClr>
            </a:pPr>
            <a:r>
              <a:rPr lang="en" sz="1867" b="1" kern="0">
                <a:solidFill>
                  <a:srgbClr val="000000"/>
                </a:solidFill>
                <a:latin typeface="Arial"/>
                <a:cs typeface="Arial"/>
                <a:sym typeface="Arial"/>
              </a:rPr>
              <a:t>Payer DFSP</a:t>
            </a:r>
            <a:endParaRPr sz="1867" b="1" kern="0">
              <a:solidFill>
                <a:srgbClr val="000000"/>
              </a:solidFill>
              <a:latin typeface="Arial"/>
              <a:cs typeface="Arial"/>
              <a:sym typeface="Arial"/>
            </a:endParaRPr>
          </a:p>
        </p:txBody>
      </p:sp>
      <p:sp>
        <p:nvSpPr>
          <p:cNvPr id="310" name="Google Shape;310;p33"/>
          <p:cNvSpPr/>
          <p:nvPr/>
        </p:nvSpPr>
        <p:spPr>
          <a:xfrm>
            <a:off x="9046067" y="947467"/>
            <a:ext cx="2913600" cy="4596000"/>
          </a:xfrm>
          <a:prstGeom prst="rect">
            <a:avLst/>
          </a:prstGeom>
          <a:solidFill>
            <a:schemeClr val="lt2"/>
          </a:solidFill>
          <a:ln>
            <a:noFill/>
          </a:ln>
          <a:effectLst>
            <a:outerShdw blurRad="57150" dist="19050" dir="5400000" algn="bl" rotWithShape="0">
              <a:srgbClr val="000000">
                <a:alpha val="50000"/>
              </a:srgbClr>
            </a:outerShdw>
          </a:effectLst>
        </p:spPr>
        <p:txBody>
          <a:bodyPr spcFirstLastPara="1" wrap="square" lIns="121900" tIns="121900" rIns="121900" bIns="121900" anchor="b" anchorCtr="0">
            <a:noAutofit/>
          </a:bodyPr>
          <a:lstStyle/>
          <a:p>
            <a:pPr algn="ctr" defTabSz="1219170">
              <a:buClr>
                <a:srgbClr val="000000"/>
              </a:buClr>
            </a:pPr>
            <a:r>
              <a:rPr lang="en" sz="1867" b="1" kern="0">
                <a:solidFill>
                  <a:srgbClr val="000000"/>
                </a:solidFill>
                <a:latin typeface="Arial"/>
                <a:cs typeface="Arial"/>
                <a:sym typeface="Arial"/>
              </a:rPr>
              <a:t>Payee DFSP</a:t>
            </a:r>
            <a:endParaRPr sz="1867" b="1" kern="0">
              <a:solidFill>
                <a:srgbClr val="000000"/>
              </a:solidFill>
              <a:latin typeface="Arial"/>
              <a:cs typeface="Arial"/>
              <a:sym typeface="Arial"/>
            </a:endParaRPr>
          </a:p>
        </p:txBody>
      </p:sp>
      <p:grpSp>
        <p:nvGrpSpPr>
          <p:cNvPr id="311" name="Google Shape;311;p33"/>
          <p:cNvGrpSpPr/>
          <p:nvPr/>
        </p:nvGrpSpPr>
        <p:grpSpPr>
          <a:xfrm>
            <a:off x="3694329" y="1126500"/>
            <a:ext cx="5351740" cy="576133"/>
            <a:chOff x="2770746" y="844875"/>
            <a:chExt cx="4013805" cy="432100"/>
          </a:xfrm>
        </p:grpSpPr>
        <p:sp>
          <p:nvSpPr>
            <p:cNvPr id="312" name="Google Shape;312;p33"/>
            <p:cNvSpPr/>
            <p:nvPr/>
          </p:nvSpPr>
          <p:spPr>
            <a:xfrm>
              <a:off x="2770746" y="844875"/>
              <a:ext cx="1556700" cy="417300"/>
            </a:xfrm>
            <a:prstGeom prst="leftRightArrow">
              <a:avLst>
                <a:gd name="adj1" fmla="val 50000"/>
                <a:gd name="adj2" fmla="val 50000"/>
              </a:avLst>
            </a:prstGeom>
            <a:solidFill>
              <a:srgbClr val="E69138"/>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Discovery</a:t>
              </a:r>
              <a:endParaRPr sz="1867" kern="0">
                <a:solidFill>
                  <a:srgbClr val="000000"/>
                </a:solidFill>
                <a:latin typeface="Arial"/>
                <a:cs typeface="Arial"/>
                <a:sym typeface="Arial"/>
              </a:endParaRPr>
            </a:p>
          </p:txBody>
        </p:sp>
        <p:sp>
          <p:nvSpPr>
            <p:cNvPr id="313" name="Google Shape;313;p33"/>
            <p:cNvSpPr/>
            <p:nvPr/>
          </p:nvSpPr>
          <p:spPr>
            <a:xfrm>
              <a:off x="5286651" y="859675"/>
              <a:ext cx="1497900" cy="417300"/>
            </a:xfrm>
            <a:prstGeom prst="leftRightArrow">
              <a:avLst>
                <a:gd name="adj1" fmla="val 50000"/>
                <a:gd name="adj2" fmla="val 50000"/>
              </a:avLst>
            </a:prstGeom>
            <a:solidFill>
              <a:srgbClr val="E69138"/>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Discovery</a:t>
              </a:r>
              <a:endParaRPr sz="1867" kern="0">
                <a:solidFill>
                  <a:srgbClr val="000000"/>
                </a:solidFill>
                <a:latin typeface="Arial"/>
                <a:cs typeface="Arial"/>
                <a:sym typeface="Arial"/>
              </a:endParaRPr>
            </a:p>
          </p:txBody>
        </p:sp>
      </p:grpSp>
      <p:sp>
        <p:nvSpPr>
          <p:cNvPr id="314" name="Google Shape;314;p33"/>
          <p:cNvSpPr/>
          <p:nvPr/>
        </p:nvSpPr>
        <p:spPr>
          <a:xfrm>
            <a:off x="452233" y="1146233"/>
            <a:ext cx="3199600" cy="389200"/>
          </a:xfrm>
          <a:prstGeom prst="homePlate">
            <a:avLst>
              <a:gd name="adj" fmla="val 50000"/>
            </a:avLst>
          </a:prstGeom>
          <a:solidFill>
            <a:srgbClr val="E69138"/>
          </a:solidFill>
          <a:ln>
            <a:noFill/>
          </a:ln>
        </p:spPr>
        <p:txBody>
          <a:bodyPr spcFirstLastPara="1" wrap="square" lIns="121900" tIns="121900" rIns="121900" bIns="121900" anchor="ctr" anchorCtr="0">
            <a:noAutofit/>
          </a:bodyPr>
          <a:lstStyle/>
          <a:p>
            <a:pPr algn="ctr" defTabSz="1219170">
              <a:buClr>
                <a:srgbClr val="000000"/>
              </a:buClr>
            </a:pPr>
            <a:r>
              <a:rPr lang="en" sz="1733" b="1" kern="0">
                <a:solidFill>
                  <a:srgbClr val="FFFFFF"/>
                </a:solidFill>
                <a:latin typeface="Roboto"/>
                <a:ea typeface="Roboto"/>
                <a:cs typeface="Roboto"/>
                <a:sym typeface="Roboto"/>
              </a:rPr>
              <a:t>GET</a:t>
            </a:r>
            <a:r>
              <a:rPr lang="en" sz="1733" kern="0">
                <a:solidFill>
                  <a:srgbClr val="FFFFFF"/>
                </a:solidFill>
                <a:latin typeface="Roboto"/>
                <a:ea typeface="Roboto"/>
                <a:cs typeface="Roboto"/>
                <a:sym typeface="Roboto"/>
              </a:rPr>
              <a:t> /parties</a:t>
            </a:r>
            <a:r>
              <a:rPr lang="en" sz="1867" kern="0">
                <a:solidFill>
                  <a:srgbClr val="FFFFFF"/>
                </a:solidFill>
                <a:latin typeface="Roboto"/>
                <a:ea typeface="Roboto"/>
                <a:cs typeface="Roboto"/>
                <a:sym typeface="Roboto"/>
              </a:rPr>
              <a:t> (no payload)</a:t>
            </a:r>
            <a:endParaRPr sz="1867" kern="0">
              <a:solidFill>
                <a:srgbClr val="FFFFFF"/>
              </a:solidFill>
              <a:latin typeface="Roboto"/>
              <a:ea typeface="Roboto"/>
              <a:cs typeface="Roboto"/>
              <a:sym typeface="Roboto"/>
            </a:endParaRPr>
          </a:p>
        </p:txBody>
      </p:sp>
      <p:sp>
        <p:nvSpPr>
          <p:cNvPr id="315" name="Google Shape;315;p33"/>
          <p:cNvSpPr/>
          <p:nvPr/>
        </p:nvSpPr>
        <p:spPr>
          <a:xfrm flipH="1">
            <a:off x="9046200" y="1096833"/>
            <a:ext cx="3050800" cy="673600"/>
          </a:xfrm>
          <a:prstGeom prst="homePlate">
            <a:avLst>
              <a:gd name="adj" fmla="val 50000"/>
            </a:avLst>
          </a:prstGeom>
          <a:solidFill>
            <a:srgbClr val="E69138"/>
          </a:solidFill>
          <a:ln>
            <a:noFill/>
          </a:ln>
        </p:spPr>
        <p:txBody>
          <a:bodyPr spcFirstLastPara="1" wrap="square" lIns="121900" tIns="121900" rIns="121900" bIns="121900" anchor="ctr" anchorCtr="0">
            <a:noAutofit/>
          </a:bodyPr>
          <a:lstStyle/>
          <a:p>
            <a:pPr algn="ctr" defTabSz="1219170">
              <a:buClr>
                <a:srgbClr val="000000"/>
              </a:buClr>
            </a:pPr>
            <a:r>
              <a:rPr lang="en" sz="1733" b="1" kern="0">
                <a:solidFill>
                  <a:srgbClr val="FFFFFF"/>
                </a:solidFill>
                <a:latin typeface="Roboto"/>
                <a:ea typeface="Roboto"/>
                <a:cs typeface="Roboto"/>
                <a:sym typeface="Roboto"/>
              </a:rPr>
              <a:t>PUT</a:t>
            </a:r>
            <a:r>
              <a:rPr lang="en" sz="1733" kern="0">
                <a:solidFill>
                  <a:srgbClr val="FFFFFF"/>
                </a:solidFill>
                <a:latin typeface="Roboto"/>
                <a:ea typeface="Roboto"/>
                <a:cs typeface="Roboto"/>
                <a:sym typeface="Roboto"/>
              </a:rPr>
              <a:t> /parties</a:t>
            </a:r>
            <a:r>
              <a:rPr lang="en" sz="1867" kern="0">
                <a:solidFill>
                  <a:srgbClr val="FFFFFF"/>
                </a:solidFill>
                <a:latin typeface="Roboto"/>
                <a:ea typeface="Roboto"/>
                <a:cs typeface="Roboto"/>
                <a:sym typeface="Roboto"/>
              </a:rPr>
              <a:t> </a:t>
            </a:r>
            <a:r>
              <a:rPr lang="en" sz="1867" b="1" kern="0">
                <a:solidFill>
                  <a:srgbClr val="FFFFFF"/>
                </a:solidFill>
                <a:latin typeface="Roboto"/>
                <a:ea typeface="Roboto"/>
                <a:cs typeface="Roboto"/>
                <a:sym typeface="Roboto"/>
              </a:rPr>
              <a:t>acmt.024.001.04</a:t>
            </a:r>
            <a:endParaRPr sz="1867" b="1" kern="0">
              <a:solidFill>
                <a:srgbClr val="FFFFFF"/>
              </a:solidFill>
              <a:latin typeface="Roboto"/>
              <a:ea typeface="Roboto"/>
              <a:cs typeface="Roboto"/>
              <a:sym typeface="Roboto"/>
            </a:endParaRPr>
          </a:p>
        </p:txBody>
      </p:sp>
      <p:sp>
        <p:nvSpPr>
          <p:cNvPr id="316" name="Google Shape;316;p33"/>
          <p:cNvSpPr/>
          <p:nvPr/>
        </p:nvSpPr>
        <p:spPr>
          <a:xfrm>
            <a:off x="4307233" y="4964200"/>
            <a:ext cx="4246800" cy="1660000"/>
          </a:xfrm>
          <a:prstGeom prst="rect">
            <a:avLst/>
          </a:prstGeom>
          <a:solidFill>
            <a:schemeClr val="lt2"/>
          </a:solidFill>
          <a:ln>
            <a:noFill/>
          </a:ln>
          <a:effectLst>
            <a:outerShdw blurRad="57150" dist="19050" dir="5400000" algn="bl" rotWithShape="0">
              <a:srgbClr val="000000">
                <a:alpha val="50000"/>
              </a:srgbClr>
            </a:outerShdw>
          </a:effectLst>
        </p:spPr>
        <p:txBody>
          <a:bodyPr spcFirstLastPara="1" wrap="square" lIns="121900" tIns="121900" rIns="121900" bIns="121900" anchor="b" anchorCtr="0">
            <a:noAutofit/>
          </a:bodyPr>
          <a:lstStyle/>
          <a:p>
            <a:pPr defTabSz="1219170">
              <a:buClr>
                <a:srgbClr val="000000"/>
              </a:buClr>
            </a:pPr>
            <a:r>
              <a:rPr lang="en" sz="1867" b="1" kern="0">
                <a:solidFill>
                  <a:srgbClr val="000000"/>
                </a:solidFill>
                <a:latin typeface="Arial"/>
                <a:cs typeface="Arial"/>
                <a:sym typeface="Arial"/>
              </a:rPr>
              <a:t>Foreign </a:t>
            </a:r>
            <a:endParaRPr sz="1867" b="1" kern="0">
              <a:solidFill>
                <a:srgbClr val="000000"/>
              </a:solidFill>
              <a:latin typeface="Arial"/>
              <a:cs typeface="Arial"/>
              <a:sym typeface="Arial"/>
            </a:endParaRPr>
          </a:p>
          <a:p>
            <a:pPr defTabSz="1219170">
              <a:buClr>
                <a:srgbClr val="000000"/>
              </a:buClr>
            </a:pPr>
            <a:r>
              <a:rPr lang="en" sz="1867" b="1" kern="0">
                <a:solidFill>
                  <a:srgbClr val="000000"/>
                </a:solidFill>
                <a:latin typeface="Arial"/>
                <a:cs typeface="Arial"/>
                <a:sym typeface="Arial"/>
              </a:rPr>
              <a:t>Exchange</a:t>
            </a:r>
            <a:endParaRPr sz="1867" b="1" kern="0">
              <a:solidFill>
                <a:srgbClr val="000000"/>
              </a:solidFill>
              <a:latin typeface="Arial"/>
              <a:cs typeface="Arial"/>
              <a:sym typeface="Arial"/>
            </a:endParaRPr>
          </a:p>
          <a:p>
            <a:pPr defTabSz="1219170">
              <a:buClr>
                <a:srgbClr val="000000"/>
              </a:buClr>
            </a:pPr>
            <a:r>
              <a:rPr lang="en" sz="1867" b="1" kern="0">
                <a:solidFill>
                  <a:srgbClr val="000000"/>
                </a:solidFill>
                <a:latin typeface="Arial"/>
                <a:cs typeface="Arial"/>
                <a:sym typeface="Arial"/>
              </a:rPr>
              <a:t>Provider</a:t>
            </a:r>
            <a:endParaRPr sz="1867" b="1" kern="0">
              <a:solidFill>
                <a:srgbClr val="000000"/>
              </a:solidFill>
              <a:latin typeface="Arial"/>
              <a:cs typeface="Arial"/>
              <a:sym typeface="Arial"/>
            </a:endParaRPr>
          </a:p>
        </p:txBody>
      </p:sp>
      <p:grpSp>
        <p:nvGrpSpPr>
          <p:cNvPr id="317" name="Google Shape;317;p33"/>
          <p:cNvGrpSpPr/>
          <p:nvPr/>
        </p:nvGrpSpPr>
        <p:grpSpPr>
          <a:xfrm>
            <a:off x="3694329" y="2101067"/>
            <a:ext cx="5351740" cy="2936767"/>
            <a:chOff x="2770746" y="1575800"/>
            <a:chExt cx="4013805" cy="2202575"/>
          </a:xfrm>
        </p:grpSpPr>
        <p:sp>
          <p:nvSpPr>
            <p:cNvPr id="318" name="Google Shape;318;p33"/>
            <p:cNvSpPr/>
            <p:nvPr/>
          </p:nvSpPr>
          <p:spPr>
            <a:xfrm>
              <a:off x="2770746" y="1579700"/>
              <a:ext cx="1556700" cy="417300"/>
            </a:xfrm>
            <a:prstGeom prst="leftRightArrow">
              <a:avLst>
                <a:gd name="adj1" fmla="val 50000"/>
                <a:gd name="adj2" fmla="val 50000"/>
              </a:avLst>
            </a:prstGeom>
            <a:solidFill>
              <a:srgbClr val="6D9EEB"/>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Agreement</a:t>
              </a:r>
              <a:endParaRPr sz="1867" kern="0">
                <a:solidFill>
                  <a:srgbClr val="000000"/>
                </a:solidFill>
                <a:latin typeface="Arial"/>
                <a:cs typeface="Arial"/>
                <a:sym typeface="Arial"/>
              </a:endParaRPr>
            </a:p>
          </p:txBody>
        </p:sp>
        <p:sp>
          <p:nvSpPr>
            <p:cNvPr id="319" name="Google Shape;319;p33"/>
            <p:cNvSpPr/>
            <p:nvPr/>
          </p:nvSpPr>
          <p:spPr>
            <a:xfrm>
              <a:off x="5286651" y="1575800"/>
              <a:ext cx="1497900" cy="417300"/>
            </a:xfrm>
            <a:prstGeom prst="leftRightArrow">
              <a:avLst>
                <a:gd name="adj1" fmla="val 50000"/>
                <a:gd name="adj2" fmla="val 50000"/>
              </a:avLst>
            </a:prstGeom>
            <a:solidFill>
              <a:srgbClr val="6D9EEB"/>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Agreement</a:t>
              </a:r>
              <a:endParaRPr sz="1867" kern="0">
                <a:solidFill>
                  <a:srgbClr val="000000"/>
                </a:solidFill>
                <a:latin typeface="Arial"/>
                <a:cs typeface="Arial"/>
                <a:sym typeface="Arial"/>
              </a:endParaRPr>
            </a:p>
          </p:txBody>
        </p:sp>
        <p:sp>
          <p:nvSpPr>
            <p:cNvPr id="320" name="Google Shape;320;p33"/>
            <p:cNvSpPr/>
            <p:nvPr/>
          </p:nvSpPr>
          <p:spPr>
            <a:xfrm rot="5400000">
              <a:off x="4032288" y="3007975"/>
              <a:ext cx="1123500" cy="417300"/>
            </a:xfrm>
            <a:prstGeom prst="leftRightArrow">
              <a:avLst>
                <a:gd name="adj1" fmla="val 50000"/>
                <a:gd name="adj2" fmla="val 50000"/>
              </a:avLst>
            </a:prstGeom>
            <a:solidFill>
              <a:srgbClr val="6D9EEB"/>
            </a:solidFill>
            <a:ln>
              <a:noFill/>
            </a:ln>
          </p:spPr>
          <p:txBody>
            <a:bodyPr spcFirstLastPara="1" wrap="square" lIns="121900" tIns="121900" rIns="121900" bIns="121900" anchor="ctr" anchorCtr="0">
              <a:noAutofit/>
            </a:bodyPr>
            <a:lstStyle/>
            <a:p>
              <a:pPr algn="ctr" defTabSz="1219170">
                <a:buClr>
                  <a:srgbClr val="000000"/>
                </a:buClr>
              </a:pPr>
              <a:r>
                <a:rPr lang="en" sz="1333" kern="0">
                  <a:solidFill>
                    <a:srgbClr val="000000"/>
                  </a:solidFill>
                  <a:latin typeface="Arial"/>
                  <a:cs typeface="Arial"/>
                  <a:sym typeface="Arial"/>
                </a:rPr>
                <a:t>Agreement</a:t>
              </a:r>
              <a:endParaRPr sz="1333" kern="0">
                <a:solidFill>
                  <a:srgbClr val="000000"/>
                </a:solidFill>
                <a:latin typeface="Arial"/>
                <a:cs typeface="Arial"/>
                <a:sym typeface="Arial"/>
              </a:endParaRPr>
            </a:p>
          </p:txBody>
        </p:sp>
      </p:grpSp>
      <p:sp>
        <p:nvSpPr>
          <p:cNvPr id="321" name="Google Shape;321;p33"/>
          <p:cNvSpPr/>
          <p:nvPr/>
        </p:nvSpPr>
        <p:spPr>
          <a:xfrm>
            <a:off x="452233" y="1655267"/>
            <a:ext cx="3238800" cy="556400"/>
          </a:xfrm>
          <a:prstGeom prst="homePlate">
            <a:avLst>
              <a:gd name="adj" fmla="val 50000"/>
            </a:avLst>
          </a:prstGeom>
          <a:gradFill>
            <a:gsLst>
              <a:gs pos="0">
                <a:srgbClr val="DFEAFB"/>
              </a:gs>
              <a:gs pos="100000">
                <a:srgbClr val="6E9CE7"/>
              </a:gs>
            </a:gsLst>
            <a:path path="circle">
              <a:fillToRect l="50000" t="50000" r="50000" b="50000"/>
            </a:path>
            <a:tileRect/>
          </a:gradFill>
          <a:ln>
            <a:noFill/>
          </a:ln>
        </p:spPr>
        <p:txBody>
          <a:bodyPr spcFirstLastPara="1" wrap="square" lIns="121900" tIns="121900" rIns="121900" bIns="121900" anchor="ctr" anchorCtr="0">
            <a:noAutofit/>
          </a:bodyPr>
          <a:lstStyle/>
          <a:p>
            <a:pPr algn="ctr" defTabSz="1219170">
              <a:buClr>
                <a:srgbClr val="000000"/>
              </a:buClr>
            </a:pPr>
            <a:r>
              <a:rPr lang="en" sz="1733" b="1" kern="0">
                <a:solidFill>
                  <a:srgbClr val="FFFFFF"/>
                </a:solidFill>
                <a:latin typeface="Roboto"/>
                <a:ea typeface="Roboto"/>
                <a:cs typeface="Roboto"/>
                <a:sym typeface="Roboto"/>
              </a:rPr>
              <a:t>POST</a:t>
            </a:r>
            <a:r>
              <a:rPr lang="en" sz="1733" kern="0">
                <a:solidFill>
                  <a:srgbClr val="FFFFFF"/>
                </a:solidFill>
                <a:latin typeface="Roboto"/>
                <a:ea typeface="Roboto"/>
                <a:cs typeface="Roboto"/>
                <a:sym typeface="Roboto"/>
              </a:rPr>
              <a:t> /fxQuotes </a:t>
            </a:r>
            <a:r>
              <a:rPr lang="en" sz="1867" b="1" kern="0">
                <a:solidFill>
                  <a:srgbClr val="FFFFFF"/>
                </a:solidFill>
                <a:latin typeface="Roboto"/>
                <a:ea typeface="Roboto"/>
                <a:cs typeface="Roboto"/>
                <a:sym typeface="Roboto"/>
              </a:rPr>
              <a:t>pacs.091.001</a:t>
            </a:r>
            <a:endParaRPr sz="1867" kern="0">
              <a:solidFill>
                <a:srgbClr val="FFFFFF"/>
              </a:solidFill>
              <a:latin typeface="Roboto"/>
              <a:ea typeface="Roboto"/>
              <a:cs typeface="Roboto"/>
              <a:sym typeface="Roboto"/>
            </a:endParaRPr>
          </a:p>
        </p:txBody>
      </p:sp>
      <p:sp>
        <p:nvSpPr>
          <p:cNvPr id="322" name="Google Shape;322;p33"/>
          <p:cNvSpPr/>
          <p:nvPr/>
        </p:nvSpPr>
        <p:spPr>
          <a:xfrm rot="-5400000">
            <a:off x="5127000" y="5594833"/>
            <a:ext cx="1833600" cy="719600"/>
          </a:xfrm>
          <a:prstGeom prst="homePlate">
            <a:avLst>
              <a:gd name="adj" fmla="val 50000"/>
            </a:avLst>
          </a:prstGeom>
          <a:gradFill>
            <a:gsLst>
              <a:gs pos="0">
                <a:srgbClr val="DFEAFB"/>
              </a:gs>
              <a:gs pos="100000">
                <a:srgbClr val="6E9CE7"/>
              </a:gs>
            </a:gsLst>
            <a:path path="circle">
              <a:fillToRect l="50000" t="50000" r="50000" b="50000"/>
            </a:path>
            <a:tileRect/>
          </a:gradFill>
          <a:ln>
            <a:noFill/>
          </a:ln>
        </p:spPr>
        <p:txBody>
          <a:bodyPr spcFirstLastPara="1" wrap="square" lIns="121900" tIns="121900" rIns="121900" bIns="121900" anchor="ctr" anchorCtr="0">
            <a:noAutofit/>
          </a:bodyPr>
          <a:lstStyle/>
          <a:p>
            <a:pPr algn="ctr" defTabSz="1219170">
              <a:buClr>
                <a:srgbClr val="000000"/>
              </a:buClr>
            </a:pPr>
            <a:r>
              <a:rPr lang="en" sz="1467" b="1" kern="0">
                <a:solidFill>
                  <a:srgbClr val="FFFFFF"/>
                </a:solidFill>
                <a:latin typeface="Roboto"/>
                <a:ea typeface="Roboto"/>
                <a:cs typeface="Roboto"/>
                <a:sym typeface="Roboto"/>
              </a:rPr>
              <a:t>PUT </a:t>
            </a:r>
            <a:r>
              <a:rPr lang="en" sz="1467" kern="0">
                <a:solidFill>
                  <a:srgbClr val="FFFFFF"/>
                </a:solidFill>
                <a:latin typeface="Roboto"/>
                <a:ea typeface="Roboto"/>
                <a:cs typeface="Roboto"/>
                <a:sym typeface="Roboto"/>
              </a:rPr>
              <a:t>/fxQuote</a:t>
            </a:r>
            <a:r>
              <a:rPr lang="en" sz="1333" kern="0">
                <a:solidFill>
                  <a:srgbClr val="FFFFFF"/>
                </a:solidFill>
                <a:latin typeface="Roboto"/>
                <a:ea typeface="Roboto"/>
                <a:cs typeface="Roboto"/>
                <a:sym typeface="Roboto"/>
              </a:rPr>
              <a:t> </a:t>
            </a:r>
            <a:r>
              <a:rPr lang="en" sz="1733" b="1" kern="0">
                <a:solidFill>
                  <a:srgbClr val="FFFFFF"/>
                </a:solidFill>
                <a:latin typeface="Roboto"/>
                <a:ea typeface="Roboto"/>
                <a:cs typeface="Roboto"/>
                <a:sym typeface="Roboto"/>
              </a:rPr>
              <a:t>pacs.092.001</a:t>
            </a:r>
            <a:endParaRPr sz="1733" kern="0">
              <a:solidFill>
                <a:srgbClr val="FFFFFF"/>
              </a:solidFill>
              <a:latin typeface="Roboto"/>
              <a:ea typeface="Roboto"/>
              <a:cs typeface="Roboto"/>
              <a:sym typeface="Roboto"/>
            </a:endParaRPr>
          </a:p>
        </p:txBody>
      </p:sp>
      <p:sp>
        <p:nvSpPr>
          <p:cNvPr id="323" name="Google Shape;323;p33"/>
          <p:cNvSpPr/>
          <p:nvPr/>
        </p:nvSpPr>
        <p:spPr>
          <a:xfrm flipH="1">
            <a:off x="9046100" y="2011267"/>
            <a:ext cx="3050800" cy="745200"/>
          </a:xfrm>
          <a:prstGeom prst="homePlate">
            <a:avLst>
              <a:gd name="adj" fmla="val 50000"/>
            </a:avLst>
          </a:prstGeom>
          <a:gradFill>
            <a:gsLst>
              <a:gs pos="0">
                <a:srgbClr val="DFEAFB"/>
              </a:gs>
              <a:gs pos="100000">
                <a:srgbClr val="6E9CE7"/>
              </a:gs>
            </a:gsLst>
            <a:path path="circle">
              <a:fillToRect l="50000" t="50000" r="50000" b="50000"/>
            </a:path>
            <a:tileRect/>
          </a:gradFill>
          <a:ln>
            <a:noFill/>
          </a:ln>
        </p:spPr>
        <p:txBody>
          <a:bodyPr spcFirstLastPara="1" wrap="square" lIns="121900" tIns="121900" rIns="121900" bIns="121900" anchor="ctr" anchorCtr="0">
            <a:noAutofit/>
          </a:bodyPr>
          <a:lstStyle/>
          <a:p>
            <a:pPr algn="ctr" defTabSz="1219170">
              <a:buClr>
                <a:srgbClr val="000000"/>
              </a:buClr>
            </a:pPr>
            <a:r>
              <a:rPr lang="en" sz="1733" b="1" kern="0">
                <a:solidFill>
                  <a:srgbClr val="FFFFFF"/>
                </a:solidFill>
                <a:latin typeface="Roboto"/>
                <a:ea typeface="Roboto"/>
                <a:cs typeface="Roboto"/>
                <a:sym typeface="Roboto"/>
              </a:rPr>
              <a:t>PUT </a:t>
            </a:r>
            <a:r>
              <a:rPr lang="en" sz="1733" kern="0">
                <a:solidFill>
                  <a:srgbClr val="FFFFFF"/>
                </a:solidFill>
                <a:latin typeface="Roboto"/>
                <a:ea typeface="Roboto"/>
                <a:cs typeface="Roboto"/>
                <a:sym typeface="Roboto"/>
              </a:rPr>
              <a:t>/quotes </a:t>
            </a:r>
            <a:endParaRPr sz="1733" kern="0">
              <a:solidFill>
                <a:srgbClr val="FFFFFF"/>
              </a:solidFill>
              <a:latin typeface="Roboto"/>
              <a:ea typeface="Roboto"/>
              <a:cs typeface="Roboto"/>
              <a:sym typeface="Roboto"/>
            </a:endParaRPr>
          </a:p>
          <a:p>
            <a:pPr algn="ctr" defTabSz="1219170">
              <a:buClr>
                <a:srgbClr val="000000"/>
              </a:buClr>
            </a:pPr>
            <a:r>
              <a:rPr lang="en" sz="1867" b="1" kern="0">
                <a:solidFill>
                  <a:srgbClr val="FFFFFF"/>
                </a:solidFill>
                <a:latin typeface="Roboto"/>
                <a:ea typeface="Roboto"/>
                <a:cs typeface="Roboto"/>
                <a:sym typeface="Roboto"/>
              </a:rPr>
              <a:t>pacs.082.001</a:t>
            </a:r>
            <a:endParaRPr sz="1867" kern="0">
              <a:solidFill>
                <a:srgbClr val="FFFFFF"/>
              </a:solidFill>
              <a:latin typeface="Roboto"/>
              <a:ea typeface="Roboto"/>
              <a:cs typeface="Roboto"/>
              <a:sym typeface="Roboto"/>
            </a:endParaRPr>
          </a:p>
        </p:txBody>
      </p:sp>
      <p:sp>
        <p:nvSpPr>
          <p:cNvPr id="324" name="Google Shape;324;p33"/>
          <p:cNvSpPr/>
          <p:nvPr/>
        </p:nvSpPr>
        <p:spPr>
          <a:xfrm rot="-430">
            <a:off x="452233" y="3007933"/>
            <a:ext cx="3199600" cy="518400"/>
          </a:xfrm>
          <a:prstGeom prst="homePlate">
            <a:avLst>
              <a:gd name="adj" fmla="val 50000"/>
            </a:avLst>
          </a:prstGeom>
          <a:solidFill>
            <a:srgbClr val="6AA84F"/>
          </a:solidFill>
          <a:ln>
            <a:noFill/>
          </a:ln>
        </p:spPr>
        <p:txBody>
          <a:bodyPr spcFirstLastPara="1" wrap="square" lIns="121900" tIns="121900" rIns="121900" bIns="121900" anchor="ctr" anchorCtr="0">
            <a:noAutofit/>
          </a:bodyPr>
          <a:lstStyle/>
          <a:p>
            <a:pPr algn="ctr" defTabSz="1219170">
              <a:buClr>
                <a:srgbClr val="000000"/>
              </a:buClr>
            </a:pPr>
            <a:r>
              <a:rPr lang="en" sz="1733" b="1" kern="0">
                <a:solidFill>
                  <a:srgbClr val="FFFFFF"/>
                </a:solidFill>
                <a:latin typeface="Roboto"/>
                <a:ea typeface="Roboto"/>
                <a:cs typeface="Roboto"/>
                <a:sym typeface="Roboto"/>
              </a:rPr>
              <a:t>POST</a:t>
            </a:r>
            <a:r>
              <a:rPr lang="en" sz="1733" kern="0">
                <a:solidFill>
                  <a:srgbClr val="FFFFFF"/>
                </a:solidFill>
                <a:latin typeface="Roboto"/>
                <a:ea typeface="Roboto"/>
                <a:cs typeface="Roboto"/>
                <a:sym typeface="Roboto"/>
              </a:rPr>
              <a:t> /fxTransfers </a:t>
            </a:r>
            <a:r>
              <a:rPr lang="en" sz="1867" b="1" kern="0">
                <a:solidFill>
                  <a:srgbClr val="FFFFFF"/>
                </a:solidFill>
                <a:latin typeface="Roboto"/>
                <a:ea typeface="Roboto"/>
                <a:cs typeface="Roboto"/>
                <a:sym typeface="Roboto"/>
              </a:rPr>
              <a:t>pacs.009.001.12</a:t>
            </a:r>
            <a:endParaRPr sz="1867" kern="0">
              <a:solidFill>
                <a:srgbClr val="FFFFFF"/>
              </a:solidFill>
              <a:latin typeface="Roboto"/>
              <a:ea typeface="Roboto"/>
              <a:cs typeface="Roboto"/>
              <a:sym typeface="Roboto"/>
            </a:endParaRPr>
          </a:p>
        </p:txBody>
      </p:sp>
      <p:sp>
        <p:nvSpPr>
          <p:cNvPr id="325" name="Google Shape;325;p33"/>
          <p:cNvSpPr/>
          <p:nvPr/>
        </p:nvSpPr>
        <p:spPr>
          <a:xfrm flipH="1">
            <a:off x="9046167" y="2997300"/>
            <a:ext cx="3050800" cy="673600"/>
          </a:xfrm>
          <a:prstGeom prst="homePlate">
            <a:avLst>
              <a:gd name="adj" fmla="val 50000"/>
            </a:avLst>
          </a:prstGeom>
          <a:solidFill>
            <a:srgbClr val="6AA84F"/>
          </a:solidFill>
          <a:ln>
            <a:noFill/>
          </a:ln>
        </p:spPr>
        <p:txBody>
          <a:bodyPr spcFirstLastPara="1" wrap="square" lIns="121900" tIns="121900" rIns="121900" bIns="121900" anchor="ctr" anchorCtr="0">
            <a:noAutofit/>
          </a:bodyPr>
          <a:lstStyle/>
          <a:p>
            <a:pPr algn="ctr" defTabSz="1219170">
              <a:buClr>
                <a:srgbClr val="000000"/>
              </a:buClr>
            </a:pPr>
            <a:r>
              <a:rPr lang="en" sz="1733" b="1" kern="0">
                <a:solidFill>
                  <a:srgbClr val="FFFFFF"/>
                </a:solidFill>
                <a:latin typeface="Roboto"/>
                <a:ea typeface="Roboto"/>
                <a:cs typeface="Roboto"/>
                <a:sym typeface="Roboto"/>
              </a:rPr>
              <a:t>PUT</a:t>
            </a:r>
            <a:r>
              <a:rPr lang="en" sz="1733" kern="0">
                <a:solidFill>
                  <a:srgbClr val="FFFFFF"/>
                </a:solidFill>
                <a:latin typeface="Roboto"/>
                <a:ea typeface="Roboto"/>
                <a:cs typeface="Roboto"/>
                <a:sym typeface="Roboto"/>
              </a:rPr>
              <a:t> /transfers </a:t>
            </a:r>
            <a:r>
              <a:rPr lang="en" sz="1867" b="1" kern="0">
                <a:solidFill>
                  <a:srgbClr val="FFFFFF"/>
                </a:solidFill>
                <a:latin typeface="Roboto"/>
                <a:ea typeface="Roboto"/>
                <a:cs typeface="Roboto"/>
                <a:sym typeface="Roboto"/>
              </a:rPr>
              <a:t>pacs.002.015</a:t>
            </a:r>
            <a:endParaRPr sz="1867" b="1" kern="0">
              <a:solidFill>
                <a:srgbClr val="FFFFFF"/>
              </a:solidFill>
              <a:latin typeface="Roboto"/>
              <a:ea typeface="Roboto"/>
              <a:cs typeface="Roboto"/>
              <a:sym typeface="Roboto"/>
            </a:endParaRPr>
          </a:p>
        </p:txBody>
      </p:sp>
      <p:sp>
        <p:nvSpPr>
          <p:cNvPr id="326" name="Google Shape;326;p33"/>
          <p:cNvSpPr/>
          <p:nvPr/>
        </p:nvSpPr>
        <p:spPr>
          <a:xfrm rot="-5400000">
            <a:off x="6039967" y="5617833"/>
            <a:ext cx="1789600" cy="673600"/>
          </a:xfrm>
          <a:prstGeom prst="homePlate">
            <a:avLst>
              <a:gd name="adj" fmla="val 50000"/>
            </a:avLst>
          </a:prstGeom>
          <a:solidFill>
            <a:srgbClr val="6AA84F"/>
          </a:solidFill>
          <a:ln>
            <a:noFill/>
          </a:ln>
        </p:spPr>
        <p:txBody>
          <a:bodyPr spcFirstLastPara="1" wrap="square" lIns="121900" tIns="121900" rIns="121900" bIns="121900" anchor="ctr" anchorCtr="0">
            <a:noAutofit/>
          </a:bodyPr>
          <a:lstStyle/>
          <a:p>
            <a:pPr algn="ctr" defTabSz="1219170">
              <a:buClr>
                <a:srgbClr val="000000"/>
              </a:buClr>
            </a:pPr>
            <a:r>
              <a:rPr lang="en" sz="1333" b="1" kern="0">
                <a:solidFill>
                  <a:srgbClr val="FFFFFF"/>
                </a:solidFill>
                <a:latin typeface="Roboto"/>
                <a:ea typeface="Roboto"/>
                <a:cs typeface="Roboto"/>
                <a:sym typeface="Roboto"/>
              </a:rPr>
              <a:t>PUT</a:t>
            </a:r>
            <a:r>
              <a:rPr lang="en" sz="1333" kern="0">
                <a:solidFill>
                  <a:srgbClr val="FFFFFF"/>
                </a:solidFill>
                <a:latin typeface="Roboto"/>
                <a:ea typeface="Roboto"/>
                <a:cs typeface="Roboto"/>
                <a:sym typeface="Roboto"/>
              </a:rPr>
              <a:t> /fxTransfers </a:t>
            </a:r>
            <a:r>
              <a:rPr lang="en" sz="1333" b="1" kern="0">
                <a:solidFill>
                  <a:srgbClr val="FFFFFF"/>
                </a:solidFill>
                <a:latin typeface="Roboto"/>
                <a:ea typeface="Roboto"/>
                <a:cs typeface="Roboto"/>
                <a:sym typeface="Roboto"/>
              </a:rPr>
              <a:t>pacs.002.015</a:t>
            </a:r>
            <a:endParaRPr sz="1333" b="1" kern="0">
              <a:solidFill>
                <a:srgbClr val="FFFFFF"/>
              </a:solidFill>
              <a:latin typeface="Roboto"/>
              <a:ea typeface="Roboto"/>
              <a:cs typeface="Roboto"/>
              <a:sym typeface="Roboto"/>
            </a:endParaRPr>
          </a:p>
        </p:txBody>
      </p:sp>
      <p:grpSp>
        <p:nvGrpSpPr>
          <p:cNvPr id="327" name="Google Shape;327;p33"/>
          <p:cNvGrpSpPr/>
          <p:nvPr/>
        </p:nvGrpSpPr>
        <p:grpSpPr>
          <a:xfrm>
            <a:off x="3694329" y="3036167"/>
            <a:ext cx="5351761" cy="2017067"/>
            <a:chOff x="2770746" y="2277125"/>
            <a:chExt cx="4013821" cy="1512800"/>
          </a:xfrm>
        </p:grpSpPr>
        <p:sp>
          <p:nvSpPr>
            <p:cNvPr id="328" name="Google Shape;328;p33"/>
            <p:cNvSpPr/>
            <p:nvPr/>
          </p:nvSpPr>
          <p:spPr>
            <a:xfrm>
              <a:off x="2770746" y="2277125"/>
              <a:ext cx="1556700" cy="417300"/>
            </a:xfrm>
            <a:prstGeom prst="leftRightArrow">
              <a:avLst>
                <a:gd name="adj1" fmla="val 50000"/>
                <a:gd name="adj2" fmla="val 50000"/>
              </a:avLst>
            </a:prstGeom>
            <a:solidFill>
              <a:srgbClr val="93C47D"/>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Transfers</a:t>
              </a:r>
              <a:endParaRPr sz="1867" kern="0">
                <a:solidFill>
                  <a:srgbClr val="000000"/>
                </a:solidFill>
                <a:latin typeface="Arial"/>
                <a:cs typeface="Arial"/>
                <a:sym typeface="Arial"/>
              </a:endParaRPr>
            </a:p>
          </p:txBody>
        </p:sp>
        <p:sp>
          <p:nvSpPr>
            <p:cNvPr id="329" name="Google Shape;329;p33"/>
            <p:cNvSpPr/>
            <p:nvPr/>
          </p:nvSpPr>
          <p:spPr>
            <a:xfrm>
              <a:off x="5286667" y="2291925"/>
              <a:ext cx="1497900" cy="417300"/>
            </a:xfrm>
            <a:prstGeom prst="leftRightArrow">
              <a:avLst>
                <a:gd name="adj1" fmla="val 50000"/>
                <a:gd name="adj2" fmla="val 50000"/>
              </a:avLst>
            </a:prstGeom>
            <a:solidFill>
              <a:srgbClr val="93C47D"/>
            </a:solidFill>
            <a:ln>
              <a:noFill/>
            </a:ln>
          </p:spPr>
          <p:txBody>
            <a:bodyPr spcFirstLastPara="1" wrap="square" lIns="121900" tIns="121900" rIns="121900" bIns="121900" anchor="ctr" anchorCtr="0">
              <a:noAutofit/>
            </a:bodyPr>
            <a:lstStyle/>
            <a:p>
              <a:pPr algn="ctr" defTabSz="1219170">
                <a:buClr>
                  <a:srgbClr val="000000"/>
                </a:buClr>
              </a:pPr>
              <a:r>
                <a:rPr lang="en" sz="1867" kern="0">
                  <a:solidFill>
                    <a:srgbClr val="000000"/>
                  </a:solidFill>
                  <a:latin typeface="Arial"/>
                  <a:cs typeface="Arial"/>
                  <a:sym typeface="Arial"/>
                </a:rPr>
                <a:t>Transfers</a:t>
              </a:r>
              <a:endParaRPr sz="1867" kern="0">
                <a:solidFill>
                  <a:srgbClr val="000000"/>
                </a:solidFill>
                <a:latin typeface="Arial"/>
                <a:cs typeface="Arial"/>
                <a:sym typeface="Arial"/>
              </a:endParaRPr>
            </a:p>
          </p:txBody>
        </p:sp>
        <p:sp>
          <p:nvSpPr>
            <p:cNvPr id="330" name="Google Shape;330;p33"/>
            <p:cNvSpPr/>
            <p:nvPr/>
          </p:nvSpPr>
          <p:spPr>
            <a:xfrm rot="5400000">
              <a:off x="4495963" y="3007975"/>
              <a:ext cx="1146600" cy="417300"/>
            </a:xfrm>
            <a:prstGeom prst="leftRightArrow">
              <a:avLst>
                <a:gd name="adj1" fmla="val 50000"/>
                <a:gd name="adj2" fmla="val 50000"/>
              </a:avLst>
            </a:prstGeom>
            <a:solidFill>
              <a:srgbClr val="93C47D"/>
            </a:solidFill>
            <a:ln>
              <a:noFill/>
            </a:ln>
          </p:spPr>
          <p:txBody>
            <a:bodyPr spcFirstLastPara="1" wrap="square" lIns="121900" tIns="121900" rIns="121900" bIns="121900" anchor="ctr" anchorCtr="0">
              <a:noAutofit/>
            </a:bodyPr>
            <a:lstStyle/>
            <a:p>
              <a:pPr algn="ctr" defTabSz="1219170">
                <a:buClr>
                  <a:srgbClr val="000000"/>
                </a:buClr>
              </a:pPr>
              <a:r>
                <a:rPr lang="en" sz="1467" kern="0">
                  <a:solidFill>
                    <a:srgbClr val="000000"/>
                  </a:solidFill>
                  <a:latin typeface="Arial"/>
                  <a:cs typeface="Arial"/>
                  <a:sym typeface="Arial"/>
                </a:rPr>
                <a:t>Transfers</a:t>
              </a:r>
              <a:endParaRPr sz="1467" kern="0">
                <a:solidFill>
                  <a:srgbClr val="000000"/>
                </a:solidFill>
                <a:latin typeface="Arial"/>
                <a:cs typeface="Arial"/>
                <a:sym typeface="Arial"/>
              </a:endParaRPr>
            </a:p>
          </p:txBody>
        </p:sp>
      </p:grpSp>
      <p:sp>
        <p:nvSpPr>
          <p:cNvPr id="331" name="Google Shape;331;p33"/>
          <p:cNvSpPr/>
          <p:nvPr/>
        </p:nvSpPr>
        <p:spPr>
          <a:xfrm>
            <a:off x="491267" y="5220133"/>
            <a:ext cx="2830000" cy="237800"/>
          </a:xfrm>
          <a:prstGeom prst="flowChartPreparation">
            <a:avLst/>
          </a:prstGeom>
          <a:solidFill>
            <a:srgbClr val="1780AD"/>
          </a:solidFill>
          <a:ln>
            <a:noFill/>
          </a:ln>
        </p:spPr>
        <p:txBody>
          <a:bodyPr spcFirstLastPara="1" wrap="square" lIns="121900" tIns="121900" rIns="121900" bIns="121900" anchor="ctr" anchorCtr="0">
            <a:noAutofit/>
          </a:bodyPr>
          <a:lstStyle/>
          <a:p>
            <a:pPr algn="ctr" defTabSz="1219170">
              <a:buClr>
                <a:srgbClr val="000000"/>
              </a:buClr>
            </a:pPr>
            <a:r>
              <a:rPr lang="en" sz="1333" b="1" kern="0" dirty="0">
                <a:solidFill>
                  <a:srgbClr val="FFFFFF"/>
                </a:solidFill>
                <a:latin typeface="Arial"/>
                <a:cs typeface="Arial"/>
                <a:sym typeface="Arial"/>
              </a:rPr>
              <a:t>ISO20022 for IIPS</a:t>
            </a:r>
            <a:endParaRPr sz="1333" b="1" kern="0" dirty="0">
              <a:solidFill>
                <a:srgbClr val="FFFFFF"/>
              </a:solidFill>
              <a:latin typeface="Arial"/>
              <a:cs typeface="Arial"/>
              <a:sym typeface="Arial"/>
            </a:endParaRPr>
          </a:p>
        </p:txBody>
      </p:sp>
      <p:sp>
        <p:nvSpPr>
          <p:cNvPr id="332" name="Google Shape;332;p33"/>
          <p:cNvSpPr/>
          <p:nvPr/>
        </p:nvSpPr>
        <p:spPr>
          <a:xfrm>
            <a:off x="452233" y="2331500"/>
            <a:ext cx="3199600" cy="556400"/>
          </a:xfrm>
          <a:prstGeom prst="homePlate">
            <a:avLst>
              <a:gd name="adj" fmla="val 50000"/>
            </a:avLst>
          </a:prstGeom>
          <a:gradFill>
            <a:gsLst>
              <a:gs pos="0">
                <a:srgbClr val="DFEAFB"/>
              </a:gs>
              <a:gs pos="100000">
                <a:srgbClr val="6E9CE7"/>
              </a:gs>
            </a:gsLst>
            <a:path path="circle">
              <a:fillToRect l="50000" t="50000" r="50000" b="50000"/>
            </a:path>
            <a:tileRect/>
          </a:gradFill>
          <a:ln>
            <a:noFill/>
          </a:ln>
        </p:spPr>
        <p:txBody>
          <a:bodyPr spcFirstLastPara="1" wrap="square" lIns="121900" tIns="121900" rIns="121900" bIns="121900" anchor="ctr" anchorCtr="0">
            <a:noAutofit/>
          </a:bodyPr>
          <a:lstStyle/>
          <a:p>
            <a:pPr algn="ctr" defTabSz="1219170">
              <a:buClr>
                <a:srgbClr val="000000"/>
              </a:buClr>
            </a:pPr>
            <a:r>
              <a:rPr lang="en" sz="1733" b="1" kern="0">
                <a:solidFill>
                  <a:srgbClr val="FFFFFF"/>
                </a:solidFill>
                <a:latin typeface="Roboto"/>
                <a:ea typeface="Roboto"/>
                <a:cs typeface="Roboto"/>
                <a:sym typeface="Roboto"/>
              </a:rPr>
              <a:t>POST</a:t>
            </a:r>
            <a:r>
              <a:rPr lang="en" sz="1733" kern="0">
                <a:solidFill>
                  <a:srgbClr val="FFFFFF"/>
                </a:solidFill>
                <a:latin typeface="Roboto"/>
                <a:ea typeface="Roboto"/>
                <a:cs typeface="Roboto"/>
                <a:sym typeface="Roboto"/>
              </a:rPr>
              <a:t> /quotes</a:t>
            </a:r>
            <a:r>
              <a:rPr lang="en" sz="1867" kern="0">
                <a:solidFill>
                  <a:srgbClr val="FFFFFF"/>
                </a:solidFill>
                <a:latin typeface="Roboto"/>
                <a:ea typeface="Roboto"/>
                <a:cs typeface="Roboto"/>
                <a:sym typeface="Roboto"/>
              </a:rPr>
              <a:t> </a:t>
            </a:r>
            <a:endParaRPr sz="1867" kern="0">
              <a:solidFill>
                <a:srgbClr val="FFFFFF"/>
              </a:solidFill>
              <a:latin typeface="Roboto"/>
              <a:ea typeface="Roboto"/>
              <a:cs typeface="Roboto"/>
              <a:sym typeface="Roboto"/>
            </a:endParaRPr>
          </a:p>
          <a:p>
            <a:pPr algn="ctr" defTabSz="1219170">
              <a:buClr>
                <a:srgbClr val="000000"/>
              </a:buClr>
            </a:pPr>
            <a:r>
              <a:rPr lang="en" sz="1867" b="1" kern="0">
                <a:solidFill>
                  <a:srgbClr val="FFFFFF"/>
                </a:solidFill>
                <a:latin typeface="Roboto"/>
                <a:ea typeface="Roboto"/>
                <a:cs typeface="Roboto"/>
                <a:sym typeface="Roboto"/>
              </a:rPr>
              <a:t>pacs.081.001</a:t>
            </a:r>
            <a:endParaRPr sz="1867" kern="0">
              <a:solidFill>
                <a:srgbClr val="FFFFFF"/>
              </a:solidFill>
              <a:latin typeface="Roboto"/>
              <a:ea typeface="Roboto"/>
              <a:cs typeface="Roboto"/>
              <a:sym typeface="Roboto"/>
            </a:endParaRPr>
          </a:p>
        </p:txBody>
      </p:sp>
      <p:sp>
        <p:nvSpPr>
          <p:cNvPr id="333" name="Google Shape;333;p33"/>
          <p:cNvSpPr/>
          <p:nvPr/>
        </p:nvSpPr>
        <p:spPr>
          <a:xfrm rot="-430">
            <a:off x="452233" y="3646567"/>
            <a:ext cx="3199600" cy="556000"/>
          </a:xfrm>
          <a:prstGeom prst="homePlate">
            <a:avLst>
              <a:gd name="adj" fmla="val 50000"/>
            </a:avLst>
          </a:prstGeom>
          <a:solidFill>
            <a:srgbClr val="6AA84F"/>
          </a:solidFill>
          <a:ln>
            <a:noFill/>
          </a:ln>
        </p:spPr>
        <p:txBody>
          <a:bodyPr spcFirstLastPara="1" wrap="square" lIns="121900" tIns="121900" rIns="121900" bIns="121900" anchor="ctr" anchorCtr="0">
            <a:noAutofit/>
          </a:bodyPr>
          <a:lstStyle/>
          <a:p>
            <a:pPr algn="ctr" defTabSz="1219170">
              <a:buClr>
                <a:srgbClr val="000000"/>
              </a:buClr>
            </a:pPr>
            <a:r>
              <a:rPr lang="en" sz="1733" b="1" kern="0">
                <a:solidFill>
                  <a:srgbClr val="FFFFFF"/>
                </a:solidFill>
                <a:latin typeface="Roboto"/>
                <a:ea typeface="Roboto"/>
                <a:cs typeface="Roboto"/>
                <a:sym typeface="Roboto"/>
              </a:rPr>
              <a:t>POST</a:t>
            </a:r>
            <a:r>
              <a:rPr lang="en" sz="1733" kern="0">
                <a:solidFill>
                  <a:srgbClr val="FFFFFF"/>
                </a:solidFill>
                <a:latin typeface="Roboto"/>
                <a:ea typeface="Roboto"/>
                <a:cs typeface="Roboto"/>
                <a:sym typeface="Roboto"/>
              </a:rPr>
              <a:t> /transfers </a:t>
            </a:r>
            <a:r>
              <a:rPr lang="en" sz="1867" b="1" kern="0">
                <a:solidFill>
                  <a:srgbClr val="FFFFFF"/>
                </a:solidFill>
                <a:latin typeface="Roboto"/>
                <a:ea typeface="Roboto"/>
                <a:cs typeface="Roboto"/>
                <a:sym typeface="Roboto"/>
              </a:rPr>
              <a:t>pacs.008.013</a:t>
            </a:r>
            <a:endParaRPr sz="1867" kern="0">
              <a:solidFill>
                <a:srgbClr val="FFFFFF"/>
              </a:solidFill>
              <a:latin typeface="Roboto"/>
              <a:ea typeface="Roboto"/>
              <a:cs typeface="Roboto"/>
              <a:sym typeface="Roboto"/>
            </a:endParaRPr>
          </a:p>
        </p:txBody>
      </p:sp>
      <p:grpSp>
        <p:nvGrpSpPr>
          <p:cNvPr id="334" name="Google Shape;334;p33"/>
          <p:cNvGrpSpPr/>
          <p:nvPr/>
        </p:nvGrpSpPr>
        <p:grpSpPr>
          <a:xfrm>
            <a:off x="7388034" y="4216534"/>
            <a:ext cx="4495967" cy="2514900"/>
            <a:chOff x="5541025" y="3162400"/>
            <a:chExt cx="3371975" cy="1886175"/>
          </a:xfrm>
        </p:grpSpPr>
        <p:sp>
          <p:nvSpPr>
            <p:cNvPr id="335" name="Google Shape;335;p33"/>
            <p:cNvSpPr/>
            <p:nvPr/>
          </p:nvSpPr>
          <p:spPr>
            <a:xfrm>
              <a:off x="6944400" y="3162400"/>
              <a:ext cx="1968600" cy="505200"/>
            </a:xfrm>
            <a:prstGeom prst="homePlate">
              <a:avLst>
                <a:gd name="adj" fmla="val 50000"/>
              </a:avLst>
            </a:prstGeom>
            <a:solidFill>
              <a:srgbClr val="6AA84F"/>
            </a:solidFill>
            <a:ln>
              <a:noFill/>
            </a:ln>
          </p:spPr>
          <p:txBody>
            <a:bodyPr spcFirstLastPara="1" wrap="square" lIns="121900" tIns="121900" rIns="121900" bIns="121900" anchor="ctr" anchorCtr="0">
              <a:noAutofit/>
            </a:bodyPr>
            <a:lstStyle/>
            <a:p>
              <a:pPr algn="ctr" defTabSz="1219170">
                <a:buClr>
                  <a:srgbClr val="000000"/>
                </a:buClr>
              </a:pPr>
              <a:r>
                <a:rPr lang="en" sz="1733" b="1" kern="0">
                  <a:solidFill>
                    <a:srgbClr val="FFFFFF"/>
                  </a:solidFill>
                  <a:latin typeface="Roboto"/>
                  <a:ea typeface="Roboto"/>
                  <a:cs typeface="Roboto"/>
                  <a:sym typeface="Roboto"/>
                </a:rPr>
                <a:t>PATCH</a:t>
              </a:r>
              <a:r>
                <a:rPr lang="en" sz="1733" kern="0">
                  <a:solidFill>
                    <a:srgbClr val="FFFFFF"/>
                  </a:solidFill>
                  <a:latin typeface="Roboto"/>
                  <a:ea typeface="Roboto"/>
                  <a:cs typeface="Roboto"/>
                  <a:sym typeface="Roboto"/>
                </a:rPr>
                <a:t> /transfers</a:t>
              </a:r>
              <a:r>
                <a:rPr lang="en" sz="1867" kern="0">
                  <a:solidFill>
                    <a:srgbClr val="FFFFFF"/>
                  </a:solidFill>
                  <a:latin typeface="Roboto"/>
                  <a:ea typeface="Roboto"/>
                  <a:cs typeface="Roboto"/>
                  <a:sym typeface="Roboto"/>
                </a:rPr>
                <a:t> </a:t>
              </a:r>
              <a:br>
                <a:rPr lang="en" sz="1867" kern="0">
                  <a:solidFill>
                    <a:srgbClr val="FFFFFF"/>
                  </a:solidFill>
                  <a:latin typeface="Roboto"/>
                  <a:ea typeface="Roboto"/>
                  <a:cs typeface="Roboto"/>
                  <a:sym typeface="Roboto"/>
                </a:rPr>
              </a:br>
              <a:r>
                <a:rPr lang="en" sz="1867" b="1" kern="0">
                  <a:solidFill>
                    <a:srgbClr val="FFFFFF"/>
                  </a:solidFill>
                  <a:latin typeface="Roboto"/>
                  <a:ea typeface="Roboto"/>
                  <a:cs typeface="Roboto"/>
                  <a:sym typeface="Roboto"/>
                </a:rPr>
                <a:t>pacs.002.015</a:t>
              </a:r>
              <a:endParaRPr sz="1867" b="1" kern="0">
                <a:solidFill>
                  <a:srgbClr val="FFFFFF"/>
                </a:solidFill>
                <a:latin typeface="Roboto"/>
                <a:ea typeface="Roboto"/>
                <a:cs typeface="Roboto"/>
                <a:sym typeface="Roboto"/>
              </a:endParaRPr>
            </a:p>
          </p:txBody>
        </p:sp>
        <p:sp>
          <p:nvSpPr>
            <p:cNvPr id="336" name="Google Shape;336;p33"/>
            <p:cNvSpPr/>
            <p:nvPr/>
          </p:nvSpPr>
          <p:spPr>
            <a:xfrm rot="5400000">
              <a:off x="5211025" y="4213375"/>
              <a:ext cx="1165200" cy="505200"/>
            </a:xfrm>
            <a:prstGeom prst="homePlate">
              <a:avLst>
                <a:gd name="adj" fmla="val 50000"/>
              </a:avLst>
            </a:prstGeom>
            <a:solidFill>
              <a:srgbClr val="6AA84F"/>
            </a:solidFill>
            <a:ln>
              <a:noFill/>
            </a:ln>
          </p:spPr>
          <p:txBody>
            <a:bodyPr spcFirstLastPara="1" wrap="square" lIns="121900" tIns="121900" rIns="121900" bIns="121900" anchor="ctr" anchorCtr="0">
              <a:noAutofit/>
            </a:bodyPr>
            <a:lstStyle/>
            <a:p>
              <a:pPr algn="ctr" defTabSz="1219170">
                <a:buClr>
                  <a:srgbClr val="000000"/>
                </a:buClr>
              </a:pPr>
              <a:r>
                <a:rPr lang="en" sz="1333" b="1" kern="0">
                  <a:solidFill>
                    <a:srgbClr val="FFFFFF"/>
                  </a:solidFill>
                  <a:latin typeface="Roboto"/>
                  <a:ea typeface="Roboto"/>
                  <a:cs typeface="Roboto"/>
                  <a:sym typeface="Roboto"/>
                </a:rPr>
                <a:t>PATCH</a:t>
              </a:r>
              <a:r>
                <a:rPr lang="en" sz="1333" kern="0">
                  <a:solidFill>
                    <a:srgbClr val="FFFFFF"/>
                  </a:solidFill>
                  <a:latin typeface="Roboto"/>
                  <a:ea typeface="Roboto"/>
                  <a:cs typeface="Roboto"/>
                  <a:sym typeface="Roboto"/>
                </a:rPr>
                <a:t> /fxTransfers </a:t>
              </a:r>
              <a:br>
                <a:rPr lang="en" sz="1333" kern="0">
                  <a:solidFill>
                    <a:srgbClr val="FFFFFF"/>
                  </a:solidFill>
                  <a:latin typeface="Roboto"/>
                  <a:ea typeface="Roboto"/>
                  <a:cs typeface="Roboto"/>
                  <a:sym typeface="Roboto"/>
                </a:rPr>
              </a:br>
              <a:r>
                <a:rPr lang="en" sz="1333" b="1" kern="0">
                  <a:solidFill>
                    <a:srgbClr val="FFFFFF"/>
                  </a:solidFill>
                  <a:latin typeface="Roboto"/>
                  <a:ea typeface="Roboto"/>
                  <a:cs typeface="Roboto"/>
                  <a:sym typeface="Roboto"/>
                </a:rPr>
                <a:t>pacs.002.015</a:t>
              </a:r>
              <a:endParaRPr sz="1333" b="1" kern="0">
                <a:solidFill>
                  <a:srgbClr val="FFFFFF"/>
                </a:solidFill>
                <a:latin typeface="Roboto"/>
                <a:ea typeface="Roboto"/>
                <a:cs typeface="Roboto"/>
                <a:sym typeface="Roboto"/>
              </a:endParaRPr>
            </a:p>
          </p:txBody>
        </p:sp>
      </p:grpSp>
      <p:sp>
        <p:nvSpPr>
          <p:cNvPr id="337" name="Google Shape;337;p33"/>
          <p:cNvSpPr/>
          <p:nvPr/>
        </p:nvSpPr>
        <p:spPr>
          <a:xfrm>
            <a:off x="305133" y="1173084"/>
            <a:ext cx="324000" cy="3024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200" b="1" kern="0">
                <a:solidFill>
                  <a:srgbClr val="000000"/>
                </a:solidFill>
                <a:latin typeface="Roboto"/>
                <a:ea typeface="Roboto"/>
                <a:cs typeface="Roboto"/>
                <a:sym typeface="Roboto"/>
              </a:rPr>
              <a:t>1</a:t>
            </a:r>
            <a:endParaRPr sz="1200" b="1" kern="0">
              <a:solidFill>
                <a:srgbClr val="000000"/>
              </a:solidFill>
              <a:latin typeface="Roboto"/>
              <a:ea typeface="Roboto"/>
              <a:cs typeface="Roboto"/>
              <a:sym typeface="Roboto"/>
            </a:endParaRPr>
          </a:p>
        </p:txBody>
      </p:sp>
      <p:sp>
        <p:nvSpPr>
          <p:cNvPr id="338" name="Google Shape;338;p33"/>
          <p:cNvSpPr/>
          <p:nvPr/>
        </p:nvSpPr>
        <p:spPr>
          <a:xfrm>
            <a:off x="305133" y="1752284"/>
            <a:ext cx="324000" cy="3024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200" b="1" kern="0">
                <a:solidFill>
                  <a:srgbClr val="000000"/>
                </a:solidFill>
                <a:latin typeface="Roboto"/>
                <a:ea typeface="Roboto"/>
                <a:cs typeface="Roboto"/>
                <a:sym typeface="Roboto"/>
              </a:rPr>
              <a:t>2</a:t>
            </a:r>
            <a:endParaRPr sz="1200" b="1" kern="0">
              <a:solidFill>
                <a:srgbClr val="000000"/>
              </a:solidFill>
              <a:latin typeface="Roboto"/>
              <a:ea typeface="Roboto"/>
              <a:cs typeface="Roboto"/>
              <a:sym typeface="Roboto"/>
            </a:endParaRPr>
          </a:p>
        </p:txBody>
      </p:sp>
      <p:sp>
        <p:nvSpPr>
          <p:cNvPr id="339" name="Google Shape;339;p33"/>
          <p:cNvSpPr/>
          <p:nvPr/>
        </p:nvSpPr>
        <p:spPr>
          <a:xfrm>
            <a:off x="305133" y="2458500"/>
            <a:ext cx="324000" cy="3024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200" b="1" kern="0">
                <a:solidFill>
                  <a:srgbClr val="000000"/>
                </a:solidFill>
                <a:latin typeface="Roboto"/>
                <a:ea typeface="Roboto"/>
                <a:cs typeface="Roboto"/>
                <a:sym typeface="Roboto"/>
              </a:rPr>
              <a:t>3</a:t>
            </a:r>
            <a:endParaRPr sz="1200" b="1" kern="0">
              <a:solidFill>
                <a:srgbClr val="000000"/>
              </a:solidFill>
              <a:latin typeface="Roboto"/>
              <a:ea typeface="Roboto"/>
              <a:cs typeface="Roboto"/>
              <a:sym typeface="Roboto"/>
            </a:endParaRPr>
          </a:p>
        </p:txBody>
      </p:sp>
      <p:sp>
        <p:nvSpPr>
          <p:cNvPr id="340" name="Google Shape;340;p33"/>
          <p:cNvSpPr/>
          <p:nvPr/>
        </p:nvSpPr>
        <p:spPr>
          <a:xfrm>
            <a:off x="305133" y="3115933"/>
            <a:ext cx="324000" cy="302400"/>
          </a:xfrm>
          <a:prstGeom prst="flowChartConnector">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defTabSz="1219170">
              <a:buClr>
                <a:srgbClr val="000000"/>
              </a:buClr>
            </a:pPr>
            <a:r>
              <a:rPr lang="en" sz="1200" b="1" kern="0">
                <a:solidFill>
                  <a:srgbClr val="000000"/>
                </a:solidFill>
                <a:latin typeface="Roboto"/>
                <a:ea typeface="Roboto"/>
                <a:cs typeface="Roboto"/>
                <a:sym typeface="Roboto"/>
              </a:rPr>
              <a:t>4</a:t>
            </a:r>
            <a:endParaRPr sz="1200" b="1" kern="0">
              <a:solidFill>
                <a:srgbClr val="000000"/>
              </a:solidFill>
              <a:latin typeface="Roboto"/>
              <a:ea typeface="Roboto"/>
              <a:cs typeface="Roboto"/>
              <a:sym typeface="Roboto"/>
            </a:endParaRPr>
          </a:p>
        </p:txBody>
      </p:sp>
      <p:pic>
        <p:nvPicPr>
          <p:cNvPr id="341" name="Google Shape;341;p33"/>
          <p:cNvPicPr preferRelativeResize="0"/>
          <p:nvPr/>
        </p:nvPicPr>
        <p:blipFill rotWithShape="1">
          <a:blip r:embed="rId3">
            <a:alphaModFix/>
          </a:blip>
          <a:srcRect l="34986" r="34223" b="34015"/>
          <a:stretch/>
        </p:blipFill>
        <p:spPr>
          <a:xfrm>
            <a:off x="6130469" y="2621119"/>
            <a:ext cx="600315" cy="673600"/>
          </a:xfrm>
          <a:prstGeom prst="rect">
            <a:avLst/>
          </a:prstGeom>
          <a:noFill/>
          <a:ln>
            <a:noFill/>
          </a:ln>
        </p:spPr>
      </p:pic>
      <p:sp>
        <p:nvSpPr>
          <p:cNvPr id="3" name="TextBox 2">
            <a:extLst>
              <a:ext uri="{FF2B5EF4-FFF2-40B4-BE49-F238E27FC236}">
                <a16:creationId xmlns:a16="http://schemas.microsoft.com/office/drawing/2014/main" id="{CA4C6E7C-E739-4C0A-E230-941CB1823373}"/>
              </a:ext>
            </a:extLst>
          </p:cNvPr>
          <p:cNvSpPr txBox="1"/>
          <p:nvPr/>
        </p:nvSpPr>
        <p:spPr>
          <a:xfrm>
            <a:off x="3047427" y="3077611"/>
            <a:ext cx="6094854" cy="369332"/>
          </a:xfrm>
          <a:prstGeom prst="rect">
            <a:avLst/>
          </a:prstGeom>
          <a:noFill/>
        </p:spPr>
        <p:txBody>
          <a:bodyPr wrap="square">
            <a:spAutoFit/>
          </a:bodyPr>
          <a:lstStyle/>
          <a:p>
            <a:r>
              <a:rPr lang="en-GB" b="0" dirty="0">
                <a:effectLst/>
              </a:rPr>
              <a:t> </a:t>
            </a:r>
            <a:endParaRPr lang="en-GB"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B05DB4-D9BF-1778-7A2F-96377DBD781D}"/>
              </a:ext>
            </a:extLst>
          </p:cNvPr>
          <p:cNvSpPr>
            <a:spLocks noGrp="1"/>
          </p:cNvSpPr>
          <p:nvPr>
            <p:ph type="title"/>
          </p:nvPr>
        </p:nvSpPr>
        <p:spPr/>
        <p:txBody>
          <a:bodyPr/>
          <a:lstStyle/>
          <a:p>
            <a:r>
              <a:rPr lang="en" dirty="0"/>
              <a:t>Why is DRPP a valuable offering?</a:t>
            </a:r>
            <a:endParaRPr lang="en-GB" dirty="0"/>
          </a:p>
        </p:txBody>
      </p:sp>
      <p:grpSp>
        <p:nvGrpSpPr>
          <p:cNvPr id="4" name="Group 3">
            <a:extLst>
              <a:ext uri="{FF2B5EF4-FFF2-40B4-BE49-F238E27FC236}">
                <a16:creationId xmlns:a16="http://schemas.microsoft.com/office/drawing/2014/main" id="{F59386DA-2F52-F5CC-2C0C-F30A64C1F0E6}"/>
              </a:ext>
            </a:extLst>
          </p:cNvPr>
          <p:cNvGrpSpPr>
            <a:grpSpLocks noChangeAspect="1"/>
          </p:cNvGrpSpPr>
          <p:nvPr/>
        </p:nvGrpSpPr>
        <p:grpSpPr>
          <a:xfrm>
            <a:off x="118780" y="6012570"/>
            <a:ext cx="11938029" cy="769144"/>
            <a:chOff x="165805" y="92797"/>
            <a:chExt cx="11938029" cy="769144"/>
          </a:xfrm>
        </p:grpSpPr>
        <p:pic>
          <p:nvPicPr>
            <p:cNvPr id="5" name="Picture 4">
              <a:extLst>
                <a:ext uri="{FF2B5EF4-FFF2-40B4-BE49-F238E27FC236}">
                  <a16:creationId xmlns:a16="http://schemas.microsoft.com/office/drawing/2014/main" id="{2E976138-8BD9-8CCF-6647-D3C33F9D5D03}"/>
                </a:ext>
              </a:extLst>
            </p:cNvPr>
            <p:cNvPicPr>
              <a:picLocks noChangeAspect="1"/>
            </p:cNvPicPr>
            <p:nvPr/>
          </p:nvPicPr>
          <p:blipFill>
            <a:blip r:embed="rId3" cstate="screen">
              <a:extLst>
                <a:ext uri="{28A0092B-C50C-407E-A947-70E740481C1C}">
                  <a14:useLocalDpi xmlns:a14="http://schemas.microsoft.com/office/drawing/2010/main"/>
                </a:ext>
              </a:extLst>
            </a:blip>
            <a:srcRect t="5728" b="16015"/>
            <a:stretch/>
          </p:blipFill>
          <p:spPr>
            <a:xfrm>
              <a:off x="165805" y="138517"/>
              <a:ext cx="1280223" cy="708269"/>
            </a:xfrm>
            <a:prstGeom prst="rect">
              <a:avLst/>
            </a:prstGeom>
          </p:spPr>
        </p:pic>
        <p:pic>
          <p:nvPicPr>
            <p:cNvPr id="6" name="Picture 5">
              <a:extLst>
                <a:ext uri="{FF2B5EF4-FFF2-40B4-BE49-F238E27FC236}">
                  <a16:creationId xmlns:a16="http://schemas.microsoft.com/office/drawing/2014/main" id="{EE5BCDEB-7559-1A43-F993-E99A6733CBA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31831" y="92797"/>
              <a:ext cx="772003" cy="769144"/>
            </a:xfrm>
            <a:prstGeom prst="rect">
              <a:avLst/>
            </a:prstGeom>
          </p:spPr>
        </p:pic>
      </p:grpSp>
      <p:sp>
        <p:nvSpPr>
          <p:cNvPr id="7" name="Google Shape;715;p97">
            <a:extLst>
              <a:ext uri="{FF2B5EF4-FFF2-40B4-BE49-F238E27FC236}">
                <a16:creationId xmlns:a16="http://schemas.microsoft.com/office/drawing/2014/main" id="{3DD54F78-B7D7-62BB-39FF-3A2BB9667E17}"/>
              </a:ext>
            </a:extLst>
          </p:cNvPr>
          <p:cNvSpPr/>
          <p:nvPr/>
        </p:nvSpPr>
        <p:spPr>
          <a:xfrm>
            <a:off x="1784800" y="1565417"/>
            <a:ext cx="8399600" cy="763600"/>
          </a:xfrm>
          <a:prstGeom prst="homePlate">
            <a:avLst>
              <a:gd name="adj" fmla="val 50000"/>
            </a:avLst>
          </a:prstGeom>
          <a:solidFill>
            <a:srgbClr val="04436E"/>
          </a:solidFill>
          <a:ln>
            <a:noFill/>
          </a:ln>
        </p:spPr>
        <p:txBody>
          <a:bodyPr spcFirstLastPara="1" wrap="square" lIns="121900" tIns="121900" rIns="121900" bIns="121900" anchor="ctr" anchorCtr="0">
            <a:noAutofit/>
          </a:bodyPr>
          <a:lstStyle/>
          <a:p>
            <a:pPr algn="ctr" defTabSz="1219170">
              <a:buClr>
                <a:srgbClr val="000000"/>
              </a:buClr>
            </a:pPr>
            <a:r>
              <a:rPr lang="en" sz="1600" b="1" kern="0">
                <a:solidFill>
                  <a:srgbClr val="FFFFFF"/>
                </a:solidFill>
                <a:latin typeface="Arial"/>
                <a:cs typeface="Arial"/>
                <a:sym typeface="Arial"/>
              </a:rPr>
              <a:t>Inclusive Instant Payment System</a:t>
            </a:r>
            <a:endParaRPr sz="1600" b="1" kern="0">
              <a:solidFill>
                <a:srgbClr val="FFFFFF"/>
              </a:solidFill>
              <a:latin typeface="Arial"/>
              <a:cs typeface="Arial"/>
              <a:sym typeface="Arial"/>
            </a:endParaRPr>
          </a:p>
          <a:p>
            <a:pPr algn="ctr" defTabSz="1219170">
              <a:buClr>
                <a:srgbClr val="000000"/>
              </a:buClr>
            </a:pPr>
            <a:r>
              <a:rPr lang="en" sz="1200" kern="0">
                <a:solidFill>
                  <a:srgbClr val="FFFFFF"/>
                </a:solidFill>
                <a:latin typeface="Arial"/>
                <a:cs typeface="Arial"/>
                <a:sym typeface="Arial"/>
              </a:rPr>
              <a:t>Process irrevocable push payments, in less than a minute, at a very low-cost and extremely securely, supporting discovery and agreement phases with a cryptographic lock. </a:t>
            </a:r>
            <a:endParaRPr sz="1867" kern="0">
              <a:solidFill>
                <a:srgbClr val="000000"/>
              </a:solidFill>
              <a:latin typeface="Roboto"/>
              <a:ea typeface="Roboto"/>
              <a:cs typeface="Roboto"/>
              <a:sym typeface="Roboto"/>
            </a:endParaRPr>
          </a:p>
        </p:txBody>
      </p:sp>
      <p:sp>
        <p:nvSpPr>
          <p:cNvPr id="8" name="Google Shape;716;p97">
            <a:extLst>
              <a:ext uri="{FF2B5EF4-FFF2-40B4-BE49-F238E27FC236}">
                <a16:creationId xmlns:a16="http://schemas.microsoft.com/office/drawing/2014/main" id="{C78615F0-675F-B554-D6EF-A9661BD795FE}"/>
              </a:ext>
            </a:extLst>
          </p:cNvPr>
          <p:cNvSpPr/>
          <p:nvPr/>
        </p:nvSpPr>
        <p:spPr>
          <a:xfrm>
            <a:off x="1784800" y="3311579"/>
            <a:ext cx="8399600" cy="763600"/>
          </a:xfrm>
          <a:prstGeom prst="homePlate">
            <a:avLst>
              <a:gd name="adj" fmla="val 50000"/>
            </a:avLst>
          </a:prstGeom>
          <a:solidFill>
            <a:srgbClr val="04436E">
              <a:alpha val="73580"/>
            </a:srgbClr>
          </a:solidFill>
          <a:ln>
            <a:noFill/>
          </a:ln>
        </p:spPr>
        <p:txBody>
          <a:bodyPr spcFirstLastPara="1" wrap="square" lIns="121900" tIns="121900" rIns="121900" bIns="121900" anchor="ctr" anchorCtr="0">
            <a:noAutofit/>
          </a:bodyPr>
          <a:lstStyle/>
          <a:p>
            <a:pPr algn="ctr" defTabSz="1219170">
              <a:buClr>
                <a:srgbClr val="000000"/>
              </a:buClr>
              <a:buSzPts val="1100"/>
            </a:pPr>
            <a:r>
              <a:rPr lang="en" sz="1600" b="1" kern="0" dirty="0">
                <a:solidFill>
                  <a:srgbClr val="FFFFFF"/>
                </a:solidFill>
                <a:latin typeface="Arial"/>
                <a:cs typeface="Arial"/>
                <a:sym typeface="Arial"/>
              </a:rPr>
              <a:t>Competitive Foreign Exchange rates</a:t>
            </a:r>
            <a:endParaRPr sz="1600" b="1" kern="0" dirty="0">
              <a:solidFill>
                <a:srgbClr val="FFFFFF"/>
              </a:solidFill>
              <a:latin typeface="Arial"/>
              <a:cs typeface="Arial"/>
              <a:sym typeface="Arial"/>
            </a:endParaRPr>
          </a:p>
          <a:p>
            <a:pPr algn="ctr" defTabSz="1219170">
              <a:buClr>
                <a:srgbClr val="000000"/>
              </a:buClr>
            </a:pPr>
            <a:r>
              <a:rPr lang="en" sz="1200" kern="0" dirty="0">
                <a:solidFill>
                  <a:srgbClr val="FFFFFF"/>
                </a:solidFill>
                <a:latin typeface="Arial"/>
                <a:cs typeface="Arial"/>
                <a:sym typeface="Arial"/>
              </a:rPr>
              <a:t>Create a competitive Market place, with settlement done in Central Bank RTGS, reducing the operating complexity and settlement risks for FXPs thereby contributing to lower costs.</a:t>
            </a:r>
            <a:endParaRPr sz="1600" b="1" kern="0" dirty="0">
              <a:solidFill>
                <a:srgbClr val="FFFFFF"/>
              </a:solidFill>
              <a:latin typeface="Arial"/>
              <a:cs typeface="Arial"/>
              <a:sym typeface="Arial"/>
            </a:endParaRPr>
          </a:p>
        </p:txBody>
      </p:sp>
      <p:sp>
        <p:nvSpPr>
          <p:cNvPr id="9" name="Google Shape;717;p97">
            <a:extLst>
              <a:ext uri="{FF2B5EF4-FFF2-40B4-BE49-F238E27FC236}">
                <a16:creationId xmlns:a16="http://schemas.microsoft.com/office/drawing/2014/main" id="{A7225F16-7045-630F-62EA-F54B7382E322}"/>
              </a:ext>
            </a:extLst>
          </p:cNvPr>
          <p:cNvSpPr/>
          <p:nvPr/>
        </p:nvSpPr>
        <p:spPr>
          <a:xfrm>
            <a:off x="1784800" y="5017241"/>
            <a:ext cx="8399600" cy="763600"/>
          </a:xfrm>
          <a:prstGeom prst="homePlate">
            <a:avLst>
              <a:gd name="adj" fmla="val 50000"/>
            </a:avLst>
          </a:prstGeom>
          <a:solidFill>
            <a:schemeClr val="lt2"/>
          </a:solidFill>
          <a:ln>
            <a:noFill/>
          </a:ln>
        </p:spPr>
        <p:txBody>
          <a:bodyPr spcFirstLastPara="1" wrap="square" lIns="121900" tIns="121900" rIns="121900" bIns="121900" anchor="ctr" anchorCtr="0">
            <a:noAutofit/>
          </a:bodyPr>
          <a:lstStyle/>
          <a:p>
            <a:pPr algn="ctr" defTabSz="1219170">
              <a:buClr>
                <a:srgbClr val="000000"/>
              </a:buClr>
            </a:pPr>
            <a:r>
              <a:rPr lang="en" sz="1600" b="1" kern="0" dirty="0">
                <a:solidFill>
                  <a:srgbClr val="B7B7B7"/>
                </a:solidFill>
                <a:latin typeface="Arial"/>
                <a:cs typeface="Arial"/>
                <a:sym typeface="Arial"/>
              </a:rPr>
              <a:t>A fraud and risk management service</a:t>
            </a:r>
            <a:endParaRPr sz="1600" b="1" kern="0" dirty="0">
              <a:solidFill>
                <a:srgbClr val="B7B7B7"/>
              </a:solidFill>
              <a:latin typeface="Arial"/>
              <a:cs typeface="Arial"/>
              <a:sym typeface="Arial"/>
            </a:endParaRPr>
          </a:p>
          <a:p>
            <a:pPr algn="ctr" defTabSz="1219170">
              <a:buClr>
                <a:srgbClr val="000000"/>
              </a:buClr>
            </a:pPr>
            <a:r>
              <a:rPr lang="en" sz="1200" kern="0" dirty="0">
                <a:solidFill>
                  <a:srgbClr val="B7B7B7"/>
                </a:solidFill>
                <a:latin typeface="Arial"/>
                <a:cs typeface="Arial"/>
                <a:sym typeface="Arial"/>
              </a:rPr>
              <a:t>Process Personal Identifiable Information (PII), using the Tazama Payment Platform Adapter to perform extra risk assessment on top of the DFSPs’ own internal sanction and compliance checks.</a:t>
            </a:r>
            <a:endParaRPr sz="1200" kern="0" dirty="0">
              <a:solidFill>
                <a:srgbClr val="B7B7B7"/>
              </a:solidFill>
              <a:latin typeface="Arial"/>
              <a:cs typeface="Arial"/>
              <a:sym typeface="Arial"/>
            </a:endParaRPr>
          </a:p>
        </p:txBody>
      </p:sp>
      <p:sp>
        <p:nvSpPr>
          <p:cNvPr id="10" name="Google Shape;718;p97">
            <a:extLst>
              <a:ext uri="{FF2B5EF4-FFF2-40B4-BE49-F238E27FC236}">
                <a16:creationId xmlns:a16="http://schemas.microsoft.com/office/drawing/2014/main" id="{BBE67A20-CD71-95CC-FA10-3FBFD595FFF5}"/>
              </a:ext>
            </a:extLst>
          </p:cNvPr>
          <p:cNvSpPr/>
          <p:nvPr/>
        </p:nvSpPr>
        <p:spPr>
          <a:xfrm>
            <a:off x="1784800" y="4164403"/>
            <a:ext cx="8399600" cy="763600"/>
          </a:xfrm>
          <a:prstGeom prst="homePlate">
            <a:avLst>
              <a:gd name="adj" fmla="val 50000"/>
            </a:avLst>
          </a:prstGeom>
          <a:solidFill>
            <a:srgbClr val="1780AD"/>
          </a:solidFill>
          <a:ln>
            <a:noFill/>
          </a:ln>
        </p:spPr>
        <p:txBody>
          <a:bodyPr spcFirstLastPara="1" wrap="square" lIns="121900" tIns="121900" rIns="121900" bIns="121900" anchor="ctr" anchorCtr="0">
            <a:noAutofit/>
          </a:bodyPr>
          <a:lstStyle/>
          <a:p>
            <a:pPr algn="ctr" defTabSz="1219170">
              <a:buClr>
                <a:srgbClr val="000000"/>
              </a:buClr>
            </a:pPr>
            <a:r>
              <a:rPr lang="en" sz="1600" b="1" kern="0">
                <a:solidFill>
                  <a:srgbClr val="FFFFFF"/>
                </a:solidFill>
                <a:latin typeface="Arial"/>
                <a:cs typeface="Arial"/>
                <a:sym typeface="Arial"/>
              </a:rPr>
              <a:t>High Quality Inter-Scheme Interoperability </a:t>
            </a:r>
            <a:endParaRPr sz="1067" kern="0">
              <a:solidFill>
                <a:srgbClr val="000000"/>
              </a:solidFill>
              <a:latin typeface="Arial"/>
              <a:cs typeface="Arial"/>
              <a:sym typeface="Arial"/>
            </a:endParaRPr>
          </a:p>
          <a:p>
            <a:pPr algn="ctr" defTabSz="1219170">
              <a:buClr>
                <a:srgbClr val="000000"/>
              </a:buClr>
            </a:pPr>
            <a:r>
              <a:rPr lang="en" sz="1200" kern="0">
                <a:solidFill>
                  <a:srgbClr val="FFFFFF"/>
                </a:solidFill>
                <a:latin typeface="Arial"/>
                <a:cs typeface="Arial"/>
                <a:sym typeface="Arial"/>
              </a:rPr>
              <a:t>Facilitate interoperability between various payment schemes that are engaged in the processing of the payment transfer, maintaining the non-repudiation of a transaction and reducing settlement risk through pre-funding.</a:t>
            </a:r>
            <a:endParaRPr sz="1600" b="1" kern="0">
              <a:solidFill>
                <a:srgbClr val="FFFFFF"/>
              </a:solidFill>
              <a:latin typeface="Arial"/>
              <a:cs typeface="Arial"/>
              <a:sym typeface="Arial"/>
            </a:endParaRPr>
          </a:p>
        </p:txBody>
      </p:sp>
      <p:sp>
        <p:nvSpPr>
          <p:cNvPr id="11" name="Google Shape;719;p97">
            <a:extLst>
              <a:ext uri="{FF2B5EF4-FFF2-40B4-BE49-F238E27FC236}">
                <a16:creationId xmlns:a16="http://schemas.microsoft.com/office/drawing/2014/main" id="{E437A776-407F-8362-0B12-40406DB62023}"/>
              </a:ext>
            </a:extLst>
          </p:cNvPr>
          <p:cNvSpPr/>
          <p:nvPr/>
        </p:nvSpPr>
        <p:spPr>
          <a:xfrm>
            <a:off x="1784800" y="2447316"/>
            <a:ext cx="8399600" cy="763600"/>
          </a:xfrm>
          <a:prstGeom prst="homePlate">
            <a:avLst>
              <a:gd name="adj" fmla="val 50000"/>
            </a:avLst>
          </a:prstGeom>
          <a:solidFill>
            <a:srgbClr val="1780AD">
              <a:alpha val="74210"/>
            </a:srgbClr>
          </a:solidFill>
          <a:ln>
            <a:noFill/>
          </a:ln>
        </p:spPr>
        <p:txBody>
          <a:bodyPr spcFirstLastPara="1" wrap="square" lIns="121900" tIns="121900" rIns="121900" bIns="121900" anchor="ctr" anchorCtr="0">
            <a:noAutofit/>
          </a:bodyPr>
          <a:lstStyle/>
          <a:p>
            <a:pPr algn="ctr" defTabSz="1219170">
              <a:buClr>
                <a:srgbClr val="000000"/>
              </a:buClr>
              <a:buSzPts val="1100"/>
            </a:pPr>
            <a:r>
              <a:rPr lang="en" sz="1600" b="1" kern="0" dirty="0">
                <a:solidFill>
                  <a:srgbClr val="FFFFFF"/>
                </a:solidFill>
                <a:latin typeface="Arial"/>
                <a:cs typeface="Arial"/>
                <a:sym typeface="Arial"/>
              </a:rPr>
              <a:t>Optermised Participation of DFSPs, FXPs and National IIPS</a:t>
            </a:r>
            <a:endParaRPr sz="1600" b="1" kern="0" dirty="0">
              <a:solidFill>
                <a:srgbClr val="FFFFFF"/>
              </a:solidFill>
              <a:latin typeface="Arial"/>
              <a:cs typeface="Arial"/>
              <a:sym typeface="Arial"/>
            </a:endParaRPr>
          </a:p>
          <a:p>
            <a:pPr algn="ctr" defTabSz="1219170">
              <a:buClr>
                <a:srgbClr val="000000"/>
              </a:buClr>
            </a:pPr>
            <a:r>
              <a:rPr lang="en" sz="1200" kern="0" dirty="0">
                <a:solidFill>
                  <a:srgbClr val="FFFFFF"/>
                </a:solidFill>
                <a:latin typeface="Arial"/>
                <a:cs typeface="Arial"/>
                <a:sym typeface="Arial"/>
              </a:rPr>
              <a:t>Connect to DRPP with minimal on-boarding and participation costs, providing FIs with a common tools to operate with secure and standard interaction with minimal reconcilliation effort</a:t>
            </a:r>
            <a:endParaRPr sz="1600" b="1" kern="0" dirty="0">
              <a:solidFill>
                <a:srgbClr val="FFFFFF"/>
              </a:solidFill>
              <a:latin typeface="Arial"/>
              <a:cs typeface="Arial"/>
              <a:sym typeface="Arial"/>
            </a:endParaRPr>
          </a:p>
        </p:txBody>
      </p:sp>
    </p:spTree>
    <p:extLst>
      <p:ext uri="{BB962C8B-B14F-4D97-AF65-F5344CB8AC3E}">
        <p14:creationId xmlns:p14="http://schemas.microsoft.com/office/powerpoint/2010/main" val="2648449367"/>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5"/>
          <p:cNvSpPr txBox="1">
            <a:spLocks noGrp="1"/>
          </p:cNvSpPr>
          <p:nvPr>
            <p:ph type="title"/>
          </p:nvPr>
        </p:nvSpPr>
        <p:spPr>
          <a:xfrm>
            <a:off x="1272367" y="0"/>
            <a:ext cx="6532400" cy="615600"/>
          </a:xfrm>
          <a:prstGeom prst="rect">
            <a:avLst/>
          </a:prstGeom>
        </p:spPr>
        <p:txBody>
          <a:bodyPr spcFirstLastPara="1" wrap="square" lIns="121900" tIns="121900" rIns="121900" bIns="121900" anchor="t" anchorCtr="0">
            <a:normAutofit fontScale="90000"/>
          </a:bodyPr>
          <a:lstStyle/>
          <a:p>
            <a:r>
              <a:rPr lang="en" b="1">
                <a:solidFill>
                  <a:schemeClr val="dk2"/>
                </a:solidFill>
                <a:latin typeface="Montserrat"/>
                <a:ea typeface="Montserrat"/>
                <a:cs typeface="Montserrat"/>
                <a:sym typeface="Montserrat"/>
              </a:rPr>
              <a:t>Milestone #2 Project Progress</a:t>
            </a:r>
            <a:endParaRPr b="1">
              <a:solidFill>
                <a:schemeClr val="dk2"/>
              </a:solidFill>
              <a:latin typeface="Montserrat"/>
              <a:ea typeface="Montserrat"/>
              <a:cs typeface="Montserrat"/>
              <a:sym typeface="Montserrat"/>
            </a:endParaRPr>
          </a:p>
          <a:p>
            <a:endParaRPr sz="2340">
              <a:solidFill>
                <a:schemeClr val="dk2"/>
              </a:solidFill>
              <a:latin typeface="Montserrat Medium"/>
              <a:ea typeface="Montserrat Medium"/>
              <a:cs typeface="Montserrat Medium"/>
              <a:sym typeface="Montserrat Medium"/>
            </a:endParaRPr>
          </a:p>
        </p:txBody>
      </p:sp>
      <p:sp>
        <p:nvSpPr>
          <p:cNvPr id="565" name="Google Shape;565;p45"/>
          <p:cNvSpPr txBox="1">
            <a:spLocks noGrp="1"/>
          </p:cNvSpPr>
          <p:nvPr>
            <p:ph type="body" idx="4294967295"/>
          </p:nvPr>
        </p:nvSpPr>
        <p:spPr>
          <a:xfrm>
            <a:off x="189667" y="615600"/>
            <a:ext cx="7615200" cy="5903600"/>
          </a:xfrm>
          <a:prstGeom prst="rect">
            <a:avLst/>
          </a:prstGeom>
        </p:spPr>
        <p:txBody>
          <a:bodyPr spcFirstLastPara="1" wrap="square" lIns="121900" tIns="121900" rIns="121900" bIns="121900" anchor="t" anchorCtr="0">
            <a:normAutofit fontScale="77500" lnSpcReduction="20000"/>
          </a:bodyPr>
          <a:lstStyle/>
          <a:p>
            <a:pPr marL="0" indent="0">
              <a:buNone/>
            </a:pPr>
            <a:r>
              <a:rPr lang="en" sz="2061">
                <a:latin typeface="Montserrat Medium"/>
                <a:ea typeface="Montserrat Medium"/>
                <a:cs typeface="Montserrat Medium"/>
                <a:sym typeface="Montserrat Medium"/>
              </a:rPr>
              <a:t>The demonstration today has shown the full end-to-end clearance flows on a on-premise staging environment</a:t>
            </a:r>
            <a:endParaRPr sz="2061">
              <a:latin typeface="Montserrat Medium"/>
              <a:ea typeface="Montserrat Medium"/>
              <a:cs typeface="Montserrat Medium"/>
              <a:sym typeface="Montserrat Medium"/>
            </a:endParaRPr>
          </a:p>
          <a:p>
            <a:pPr marL="0" indent="0">
              <a:buNone/>
            </a:pPr>
            <a:endParaRPr sz="1607">
              <a:latin typeface="Montserrat Medium"/>
              <a:ea typeface="Montserrat Medium"/>
              <a:cs typeface="Montserrat Medium"/>
              <a:sym typeface="Montserrat Medium"/>
            </a:endParaRPr>
          </a:p>
          <a:p>
            <a:pPr marL="380990" indent="-300600">
              <a:buSzPct val="80198"/>
              <a:buFont typeface="Montserrat Medium"/>
              <a:buAutoNum type="arabicPeriod"/>
            </a:pPr>
            <a:r>
              <a:rPr lang="en" sz="2020" b="1">
                <a:latin typeface="Montserrat"/>
                <a:ea typeface="Montserrat"/>
                <a:cs typeface="Montserrat"/>
                <a:sym typeface="Montserrat"/>
              </a:rPr>
              <a:t>Repeatable COMESA Configuration Deploys</a:t>
            </a:r>
            <a:endParaRPr sz="2020" b="1">
              <a:latin typeface="Montserrat"/>
              <a:ea typeface="Montserrat"/>
              <a:cs typeface="Montserrat"/>
              <a:sym typeface="Montserrat"/>
            </a:endParaRPr>
          </a:p>
          <a:p>
            <a:pPr marL="380990" indent="0">
              <a:buNone/>
            </a:pPr>
            <a:r>
              <a:rPr lang="en" sz="1333">
                <a:latin typeface="Montserrat Medium"/>
                <a:ea typeface="Montserrat Medium"/>
                <a:cs typeface="Montserrat Medium"/>
                <a:sym typeface="Montserrat Medium"/>
              </a:rPr>
              <a:t>The control center has resilience and profiling enhancements that allow deployment and management of the DRPP Administrative Boundary, and has been used to deploy environments including: </a:t>
            </a:r>
            <a:endParaRPr sz="1333">
              <a:latin typeface="Montserrat Medium"/>
              <a:ea typeface="Montserrat Medium"/>
              <a:cs typeface="Montserrat Medium"/>
              <a:sym typeface="Montserrat Medium"/>
            </a:endParaRPr>
          </a:p>
          <a:p>
            <a:pPr marL="914377" indent="-364058">
              <a:buSzPct val="100000"/>
              <a:buFont typeface="Montserrat Medium"/>
              <a:buAutoNum type="alphaLcPeriod"/>
            </a:pPr>
            <a:r>
              <a:rPr lang="en" sz="1333">
                <a:latin typeface="Montserrat Medium"/>
                <a:ea typeface="Montserrat Medium"/>
                <a:cs typeface="Montserrat Medium"/>
                <a:sym typeface="Montserrat Medium"/>
              </a:rPr>
              <a:t>Regional Multi-currency hub (region-stg)</a:t>
            </a:r>
            <a:endParaRPr sz="1333">
              <a:latin typeface="Montserrat Medium"/>
              <a:ea typeface="Montserrat Medium"/>
              <a:cs typeface="Montserrat Medium"/>
              <a:sym typeface="Montserrat Medium"/>
            </a:endParaRPr>
          </a:p>
          <a:p>
            <a:pPr marL="914377" indent="-364058">
              <a:buSzPct val="100000"/>
              <a:buFont typeface="Montserrat Medium"/>
              <a:buAutoNum type="alphaLcPeriod"/>
            </a:pPr>
            <a:r>
              <a:rPr lang="en" sz="1333">
                <a:latin typeface="Montserrat Medium"/>
                <a:ea typeface="Montserrat Medium"/>
                <a:cs typeface="Montserrat Medium"/>
                <a:sym typeface="Montserrat Medium"/>
              </a:rPr>
              <a:t>Two Jurisdictional “Single-Currency” emulated NIIPS (eNIIPS) for</a:t>
            </a:r>
            <a:endParaRPr sz="1333">
              <a:latin typeface="Montserrat Medium"/>
              <a:ea typeface="Montserrat Medium"/>
              <a:cs typeface="Montserrat Medium"/>
              <a:sym typeface="Montserrat Medium"/>
            </a:endParaRPr>
          </a:p>
          <a:p>
            <a:pPr marL="1333467" lvl="1" indent="-364058">
              <a:buSzPct val="100000"/>
              <a:buFont typeface="Montserrat Medium"/>
              <a:buAutoNum type="romanLcPeriod"/>
            </a:pPr>
            <a:r>
              <a:rPr lang="en" sz="1333">
                <a:latin typeface="Montserrat Medium"/>
                <a:ea typeface="Montserrat Medium"/>
                <a:cs typeface="Montserrat Medium"/>
                <a:sym typeface="Montserrat Medium"/>
              </a:rPr>
              <a:t>Mawali - mwk-stg</a:t>
            </a:r>
            <a:endParaRPr sz="1333">
              <a:latin typeface="Montserrat Medium"/>
              <a:ea typeface="Montserrat Medium"/>
              <a:cs typeface="Montserrat Medium"/>
              <a:sym typeface="Montserrat Medium"/>
            </a:endParaRPr>
          </a:p>
          <a:p>
            <a:pPr marL="1333467" lvl="1" indent="-364058">
              <a:buSzPct val="100000"/>
              <a:buFont typeface="Montserrat Medium"/>
              <a:buAutoNum type="romanLcPeriod"/>
            </a:pPr>
            <a:r>
              <a:rPr lang="en" sz="1333">
                <a:latin typeface="Montserrat Medium"/>
                <a:ea typeface="Montserrat Medium"/>
                <a:cs typeface="Montserrat Medium"/>
                <a:sym typeface="Montserrat Medium"/>
              </a:rPr>
              <a:t>Zambia - zmw-stg, </a:t>
            </a:r>
            <a:endParaRPr sz="1333">
              <a:latin typeface="Montserrat Medium"/>
              <a:ea typeface="Montserrat Medium"/>
              <a:cs typeface="Montserrat Medium"/>
              <a:sym typeface="Montserrat Medium"/>
            </a:endParaRPr>
          </a:p>
          <a:p>
            <a:pPr marL="914377" indent="-364058">
              <a:buSzPct val="100000"/>
              <a:buFont typeface="Montserrat Medium"/>
              <a:buAutoNum type="alphaLcPeriod"/>
            </a:pPr>
            <a:r>
              <a:rPr lang="en" sz="1333">
                <a:latin typeface="Montserrat Medium"/>
                <a:ea typeface="Montserrat Medium"/>
                <a:cs typeface="Montserrat Medium"/>
                <a:sym typeface="Montserrat Medium"/>
              </a:rPr>
              <a:t>An aggregate environment for DFSP connectivity through Payment Managers</a:t>
            </a:r>
            <a:endParaRPr sz="1333">
              <a:latin typeface="Montserrat Medium"/>
              <a:ea typeface="Montserrat Medium"/>
              <a:cs typeface="Montserrat Medium"/>
              <a:sym typeface="Montserrat Medium"/>
            </a:endParaRPr>
          </a:p>
          <a:p>
            <a:pPr marL="1333467" lvl="1" indent="-364058">
              <a:buSzPct val="100000"/>
              <a:buFont typeface="Montserrat Medium"/>
              <a:buAutoNum type="romanLcPeriod"/>
            </a:pPr>
            <a:r>
              <a:rPr lang="en" sz="1333">
                <a:latin typeface="Montserrat Medium"/>
                <a:ea typeface="Montserrat Medium"/>
                <a:cs typeface="Montserrat Medium"/>
                <a:sym typeface="Montserrat Medium"/>
              </a:rPr>
              <a:t>pm-stg</a:t>
            </a:r>
            <a:endParaRPr sz="1333">
              <a:latin typeface="Montserrat Medium"/>
              <a:ea typeface="Montserrat Medium"/>
              <a:cs typeface="Montserrat Medium"/>
              <a:sym typeface="Montserrat Medium"/>
            </a:endParaRPr>
          </a:p>
          <a:p>
            <a:pPr marL="380990" indent="-300600">
              <a:spcBef>
                <a:spcPts val="1333"/>
              </a:spcBef>
              <a:buSzPct val="80198"/>
              <a:buFont typeface="Montserrat Medium"/>
              <a:buAutoNum type="arabicPeriod"/>
            </a:pPr>
            <a:r>
              <a:rPr lang="en" sz="2020" b="1">
                <a:latin typeface="Montserrat"/>
                <a:ea typeface="Montserrat"/>
                <a:cs typeface="Montserrat"/>
                <a:sym typeface="Montserrat"/>
              </a:rPr>
              <a:t>Mojaloop Inter-scheme Functionality</a:t>
            </a:r>
            <a:endParaRPr sz="2020" b="1">
              <a:latin typeface="Montserrat"/>
              <a:ea typeface="Montserrat"/>
              <a:cs typeface="Montserrat"/>
              <a:sym typeface="Montserrat"/>
            </a:endParaRPr>
          </a:p>
          <a:p>
            <a:pPr marL="380990" indent="0">
              <a:buNone/>
            </a:pPr>
            <a:r>
              <a:rPr lang="en" sz="1425">
                <a:latin typeface="Montserrat Medium"/>
                <a:ea typeface="Montserrat Medium"/>
                <a:cs typeface="Montserrat Medium"/>
                <a:sym typeface="Montserrat Medium"/>
              </a:rPr>
              <a:t>Enhancements to allow interoperability between IIPS enabled switches have been realised in the Core </a:t>
            </a:r>
            <a:r>
              <a:rPr lang="en" sz="1333">
                <a:latin typeface="Montserrat Medium"/>
                <a:ea typeface="Montserrat Medium"/>
                <a:cs typeface="Montserrat Medium"/>
                <a:sym typeface="Montserrat Medium"/>
              </a:rPr>
              <a:t>Mojaloop platform, this includes:</a:t>
            </a:r>
            <a:endParaRPr sz="1333">
              <a:latin typeface="Montserrat Medium"/>
              <a:ea typeface="Montserrat Medium"/>
              <a:cs typeface="Montserrat Medium"/>
              <a:sym typeface="Montserrat Medium"/>
            </a:endParaRPr>
          </a:p>
          <a:p>
            <a:pPr marL="914377" indent="-364058">
              <a:buSzPct val="100000"/>
              <a:buFont typeface="Montserrat Medium"/>
              <a:buAutoNum type="alphaLcPeriod"/>
            </a:pPr>
            <a:r>
              <a:rPr lang="en" sz="1333">
                <a:latin typeface="Montserrat Medium"/>
                <a:ea typeface="Montserrat Medium"/>
                <a:cs typeface="Montserrat Medium"/>
                <a:sym typeface="Montserrat Medium"/>
              </a:rPr>
              <a:t>The Proxy component that provides resilient and secure interconnectivity</a:t>
            </a:r>
            <a:endParaRPr sz="1333">
              <a:latin typeface="Montserrat Medium"/>
              <a:ea typeface="Montserrat Medium"/>
              <a:cs typeface="Montserrat Medium"/>
              <a:sym typeface="Montserrat Medium"/>
            </a:endParaRPr>
          </a:p>
          <a:p>
            <a:pPr marL="914377" indent="-364058">
              <a:buSzPct val="100000"/>
              <a:buFont typeface="Montserrat Medium"/>
              <a:buAutoNum type="alphaLcPeriod"/>
            </a:pPr>
            <a:r>
              <a:rPr lang="en" sz="1333">
                <a:latin typeface="Montserrat Medium"/>
                <a:ea typeface="Montserrat Medium"/>
                <a:cs typeface="Montserrat Medium"/>
                <a:sym typeface="Montserrat Medium"/>
              </a:rPr>
              <a:t>Changes to the core Mojaloop functionality that allows routing via proxies</a:t>
            </a:r>
            <a:endParaRPr sz="1333">
              <a:latin typeface="Montserrat Medium"/>
              <a:ea typeface="Montserrat Medium"/>
              <a:cs typeface="Montserrat Medium"/>
              <a:sym typeface="Montserrat Medium"/>
            </a:endParaRPr>
          </a:p>
          <a:p>
            <a:pPr marL="914377" indent="-364058">
              <a:buSzPct val="100000"/>
              <a:buFont typeface="Montserrat Medium"/>
              <a:buAutoNum type="alphaLcPeriod"/>
            </a:pPr>
            <a:r>
              <a:rPr lang="en" sz="1333">
                <a:latin typeface="Montserrat Medium"/>
                <a:ea typeface="Montserrat Medium"/>
                <a:cs typeface="Montserrat Medium"/>
                <a:sym typeface="Montserrat Medium"/>
              </a:rPr>
              <a:t>This is used to provide interoperability between the Zambia and Malawi eNIIPS and the DRPP Hub.</a:t>
            </a:r>
            <a:endParaRPr sz="1333">
              <a:latin typeface="Montserrat Medium"/>
              <a:ea typeface="Montserrat Medium"/>
              <a:cs typeface="Montserrat Medium"/>
              <a:sym typeface="Montserrat Medium"/>
            </a:endParaRPr>
          </a:p>
          <a:p>
            <a:pPr marL="380990" indent="-228594">
              <a:buNone/>
            </a:pPr>
            <a:endParaRPr sz="1607">
              <a:latin typeface="Montserrat Medium"/>
              <a:ea typeface="Montserrat Medium"/>
              <a:cs typeface="Montserrat Medium"/>
              <a:sym typeface="Montserrat Medium"/>
            </a:endParaRPr>
          </a:p>
          <a:p>
            <a:pPr marL="380990" indent="-300600">
              <a:buSzPct val="80198"/>
              <a:buFont typeface="Montserrat Medium"/>
              <a:buAutoNum type="arabicPeriod"/>
            </a:pPr>
            <a:r>
              <a:rPr lang="en" sz="2020" b="1">
                <a:latin typeface="Montserrat"/>
                <a:ea typeface="Montserrat"/>
                <a:cs typeface="Montserrat"/>
                <a:sym typeface="Montserrat"/>
              </a:rPr>
              <a:t>Mojaloop Currency Conversion Functionality</a:t>
            </a:r>
            <a:endParaRPr sz="2020" b="1">
              <a:latin typeface="Montserrat"/>
              <a:ea typeface="Montserrat"/>
              <a:cs typeface="Montserrat"/>
              <a:sym typeface="Montserrat"/>
            </a:endParaRPr>
          </a:p>
          <a:p>
            <a:pPr marL="380990" indent="0">
              <a:buNone/>
            </a:pPr>
            <a:r>
              <a:rPr lang="en" sz="1333">
                <a:latin typeface="Montserrat Medium"/>
                <a:ea typeface="Montserrat Medium"/>
                <a:cs typeface="Montserrat Medium"/>
                <a:sym typeface="Montserrat Medium"/>
              </a:rPr>
              <a:t>Enhancements to allow the Core and participation tools to process the FX algorithm. In particular, FX Providers are able to connect to the regional hub and service Payer requests for liquidity cover </a:t>
            </a:r>
            <a:endParaRPr sz="1333">
              <a:latin typeface="Montserrat Medium"/>
              <a:ea typeface="Montserrat Medium"/>
              <a:cs typeface="Montserrat Medium"/>
              <a:sym typeface="Montserrat Medium"/>
            </a:endParaRPr>
          </a:p>
          <a:p>
            <a:pPr marL="914377" indent="-364058">
              <a:buSzPct val="100000"/>
              <a:buFont typeface="Montserrat Medium"/>
              <a:buAutoNum type="alphaLcPeriod"/>
            </a:pPr>
            <a:r>
              <a:rPr lang="en" sz="1333">
                <a:latin typeface="Montserrat Medium"/>
                <a:ea typeface="Montserrat Medium"/>
                <a:cs typeface="Montserrat Medium"/>
                <a:sym typeface="Montserrat Medium"/>
              </a:rPr>
              <a:t>Simulated FXP provides liquidity cover to the  </a:t>
            </a:r>
            <a:endParaRPr sz="1333">
              <a:latin typeface="Montserrat Medium"/>
              <a:ea typeface="Montserrat Medium"/>
              <a:cs typeface="Montserrat Medium"/>
              <a:sym typeface="Montserrat Medium"/>
            </a:endParaRPr>
          </a:p>
          <a:p>
            <a:pPr marL="914377" indent="-364058">
              <a:buSzPct val="100000"/>
              <a:buFont typeface="Montserrat Medium"/>
              <a:buAutoNum type="alphaLcPeriod"/>
            </a:pPr>
            <a:r>
              <a:rPr lang="en" sz="1333">
                <a:latin typeface="Montserrat Medium"/>
                <a:ea typeface="Montserrat Medium"/>
                <a:cs typeface="Montserrat Medium"/>
                <a:sym typeface="Montserrat Medium"/>
              </a:rPr>
              <a:t>FXP provides quote to payer DFSP to fix forex rate for transaction</a:t>
            </a:r>
            <a:endParaRPr sz="1333">
              <a:latin typeface="Montserrat Medium"/>
              <a:ea typeface="Montserrat Medium"/>
              <a:cs typeface="Montserrat Medium"/>
              <a:sym typeface="Montserrat Medium"/>
            </a:endParaRPr>
          </a:p>
          <a:p>
            <a:pPr marL="914377" indent="-364058">
              <a:buSzPct val="100000"/>
              <a:buFont typeface="Montserrat Medium"/>
              <a:buAutoNum type="alphaLcPeriod"/>
            </a:pPr>
            <a:r>
              <a:rPr lang="en" sz="1333">
                <a:latin typeface="Montserrat Medium"/>
                <a:ea typeface="Montserrat Medium"/>
                <a:cs typeface="Montserrat Medium"/>
                <a:sym typeface="Montserrat Medium"/>
              </a:rPr>
              <a:t>FXP provides liquidity cover of the </a:t>
            </a:r>
            <a:endParaRPr sz="1333">
              <a:latin typeface="Montserrat Medium"/>
              <a:ea typeface="Montserrat Medium"/>
              <a:cs typeface="Montserrat Medium"/>
              <a:sym typeface="Montserrat Medium"/>
            </a:endParaRPr>
          </a:p>
          <a:p>
            <a:pPr marL="380990" indent="-228594">
              <a:buNone/>
            </a:pPr>
            <a:r>
              <a:rPr lang="en" sz="1607">
                <a:latin typeface="Montserrat Medium"/>
                <a:ea typeface="Montserrat Medium"/>
                <a:cs typeface="Montserrat Medium"/>
                <a:sym typeface="Montserrat Medium"/>
              </a:rPr>
              <a:t>    </a:t>
            </a:r>
            <a:endParaRPr sz="1607">
              <a:latin typeface="Montserrat Medium"/>
              <a:ea typeface="Montserrat Medium"/>
              <a:cs typeface="Montserrat Medium"/>
              <a:sym typeface="Montserrat Medium"/>
            </a:endParaRPr>
          </a:p>
          <a:p>
            <a:pPr marL="380990" indent="-300600">
              <a:buSzPct val="80198"/>
              <a:buFont typeface="Montserrat Medium"/>
              <a:buAutoNum type="arabicPeriod"/>
            </a:pPr>
            <a:r>
              <a:rPr lang="en" sz="2020" b="1">
                <a:latin typeface="Montserrat"/>
                <a:ea typeface="Montserrat"/>
                <a:cs typeface="Montserrat"/>
                <a:sym typeface="Montserrat"/>
              </a:rPr>
              <a:t>DFSP Integration	</a:t>
            </a:r>
            <a:endParaRPr sz="2020" b="1">
              <a:latin typeface="Montserrat"/>
              <a:ea typeface="Montserrat"/>
              <a:cs typeface="Montserrat"/>
              <a:sym typeface="Montserrat"/>
            </a:endParaRPr>
          </a:p>
          <a:p>
            <a:pPr marL="380990" indent="0">
              <a:buNone/>
            </a:pPr>
            <a:r>
              <a:rPr lang="en" sz="1400">
                <a:latin typeface="Montserrat Medium"/>
                <a:ea typeface="Montserrat Medium"/>
                <a:cs typeface="Montserrat Medium"/>
                <a:sym typeface="Montserrat Medium"/>
              </a:rPr>
              <a:t>Local capacity has been built with iZyane and iMoSys being trained up to leverage Mojaloop Participation Tools and the resultant creation of custom core Connectors</a:t>
            </a:r>
            <a:endParaRPr sz="1400">
              <a:latin typeface="Montserrat Medium"/>
              <a:ea typeface="Montserrat Medium"/>
              <a:cs typeface="Montserrat Medium"/>
              <a:sym typeface="Montserrat Medium"/>
            </a:endParaRPr>
          </a:p>
          <a:p>
            <a:pPr marL="914377" indent="-367020">
              <a:buSzPct val="100000"/>
              <a:buFont typeface="Montserrat Medium"/>
              <a:buAutoNum type="alphaLcPeriod"/>
            </a:pPr>
            <a:r>
              <a:rPr lang="en" sz="1400">
                <a:latin typeface="Montserrat Medium"/>
                <a:ea typeface="Montserrat Medium"/>
                <a:cs typeface="Montserrat Medium"/>
                <a:sym typeface="Montserrat Medium"/>
              </a:rPr>
              <a:t>Zambia Airtel: core connector built and integrated with Airtel Staging system</a:t>
            </a:r>
            <a:endParaRPr sz="1400">
              <a:latin typeface="Montserrat Medium"/>
              <a:ea typeface="Montserrat Medium"/>
              <a:cs typeface="Montserrat Medium"/>
              <a:sym typeface="Montserrat Medium"/>
            </a:endParaRPr>
          </a:p>
          <a:p>
            <a:pPr marL="914377" indent="-367020">
              <a:buSzPct val="100000"/>
              <a:buFont typeface="Montserrat Medium"/>
              <a:buAutoNum type="alphaLcPeriod"/>
            </a:pPr>
            <a:r>
              <a:rPr lang="en" sz="1400">
                <a:latin typeface="Montserrat Medium"/>
                <a:ea typeface="Montserrat Medium"/>
                <a:cs typeface="Montserrat Medium"/>
                <a:sym typeface="Montserrat Medium"/>
              </a:rPr>
              <a:t>TNM Malawi: core connector built and backend simulated used TTK, waiting on TNM</a:t>
            </a:r>
            <a:endParaRPr sz="1400">
              <a:latin typeface="Montserrat Medium"/>
              <a:ea typeface="Montserrat Medium"/>
              <a:cs typeface="Montserrat Medium"/>
              <a:sym typeface="Montserrat Medium"/>
            </a:endParaRPr>
          </a:p>
          <a:p>
            <a:pPr marL="914377" indent="-367020">
              <a:buSzPct val="100000"/>
              <a:buFont typeface="Montserrat Medium"/>
              <a:buAutoNum type="alphaLcPeriod"/>
            </a:pPr>
            <a:r>
              <a:rPr lang="en" sz="1400">
                <a:latin typeface="Montserrat Medium"/>
                <a:ea typeface="Montserrat Medium"/>
                <a:cs typeface="Montserrat Medium"/>
                <a:sym typeface="Montserrat Medium"/>
              </a:rPr>
              <a:t>Pipeline to support: MTN, FDH (for FXP too) </a:t>
            </a:r>
            <a:endParaRPr sz="1607">
              <a:latin typeface="Montserrat Medium"/>
              <a:ea typeface="Montserrat Medium"/>
              <a:cs typeface="Montserrat Medium"/>
              <a:sym typeface="Montserrat Medium"/>
            </a:endParaRPr>
          </a:p>
        </p:txBody>
      </p:sp>
      <p:pic>
        <p:nvPicPr>
          <p:cNvPr id="566" name="Google Shape;566;p45" title="File:Eo circle green white checkmark.svg - Wikimedia Commons"/>
          <p:cNvPicPr preferRelativeResize="0"/>
          <p:nvPr/>
        </p:nvPicPr>
        <p:blipFill>
          <a:blip r:embed="rId3">
            <a:alphaModFix/>
          </a:blip>
          <a:stretch>
            <a:fillRect/>
          </a:stretch>
        </p:blipFill>
        <p:spPr>
          <a:xfrm>
            <a:off x="8424436" y="1049303"/>
            <a:ext cx="243664" cy="243664"/>
          </a:xfrm>
          <a:prstGeom prst="rect">
            <a:avLst/>
          </a:prstGeom>
          <a:noFill/>
          <a:ln>
            <a:noFill/>
          </a:ln>
        </p:spPr>
      </p:pic>
      <p:pic>
        <p:nvPicPr>
          <p:cNvPr id="567" name="Google Shape;567;p45" title="File:Eo circle green white checkmark.svg - Wikimedia Commons"/>
          <p:cNvPicPr preferRelativeResize="0"/>
          <p:nvPr/>
        </p:nvPicPr>
        <p:blipFill>
          <a:blip r:embed="rId3">
            <a:alphaModFix/>
          </a:blip>
          <a:stretch>
            <a:fillRect/>
          </a:stretch>
        </p:blipFill>
        <p:spPr>
          <a:xfrm>
            <a:off x="10072567" y="1292967"/>
            <a:ext cx="243664" cy="243664"/>
          </a:xfrm>
          <a:prstGeom prst="rect">
            <a:avLst/>
          </a:prstGeom>
          <a:noFill/>
          <a:ln>
            <a:noFill/>
          </a:ln>
        </p:spPr>
      </p:pic>
      <p:pic>
        <p:nvPicPr>
          <p:cNvPr id="568" name="Google Shape;568;p45" title="File:Eo circle green white checkmark.svg - Wikimedia Commons"/>
          <p:cNvPicPr preferRelativeResize="0"/>
          <p:nvPr/>
        </p:nvPicPr>
        <p:blipFill>
          <a:blip r:embed="rId3">
            <a:alphaModFix/>
          </a:blip>
          <a:stretch>
            <a:fillRect/>
          </a:stretch>
        </p:blipFill>
        <p:spPr>
          <a:xfrm>
            <a:off x="10072569" y="1765736"/>
            <a:ext cx="243664" cy="243664"/>
          </a:xfrm>
          <a:prstGeom prst="rect">
            <a:avLst/>
          </a:prstGeom>
          <a:noFill/>
          <a:ln>
            <a:noFill/>
          </a:ln>
        </p:spPr>
      </p:pic>
      <p:pic>
        <p:nvPicPr>
          <p:cNvPr id="569" name="Google Shape;569;p45" title="File:Eo circle green white checkmark.svg - Wikimedia Commons"/>
          <p:cNvPicPr preferRelativeResize="0"/>
          <p:nvPr/>
        </p:nvPicPr>
        <p:blipFill>
          <a:blip r:embed="rId3">
            <a:alphaModFix/>
          </a:blip>
          <a:stretch>
            <a:fillRect/>
          </a:stretch>
        </p:blipFill>
        <p:spPr>
          <a:xfrm>
            <a:off x="8486503" y="3933203"/>
            <a:ext cx="243664" cy="243664"/>
          </a:xfrm>
          <a:prstGeom prst="rect">
            <a:avLst/>
          </a:prstGeom>
          <a:noFill/>
          <a:ln>
            <a:noFill/>
          </a:ln>
        </p:spPr>
      </p:pic>
      <p:pic>
        <p:nvPicPr>
          <p:cNvPr id="570" name="Google Shape;570;p45" title="File:Eo circle green white checkmark.svg - Wikimedia Commons"/>
          <p:cNvPicPr preferRelativeResize="0"/>
          <p:nvPr/>
        </p:nvPicPr>
        <p:blipFill>
          <a:blip r:embed="rId3">
            <a:alphaModFix/>
          </a:blip>
          <a:stretch>
            <a:fillRect/>
          </a:stretch>
        </p:blipFill>
        <p:spPr>
          <a:xfrm>
            <a:off x="8486503" y="4460969"/>
            <a:ext cx="243664" cy="243664"/>
          </a:xfrm>
          <a:prstGeom prst="rect">
            <a:avLst/>
          </a:prstGeom>
          <a:noFill/>
          <a:ln>
            <a:noFill/>
          </a:ln>
        </p:spPr>
      </p:pic>
      <p:pic>
        <p:nvPicPr>
          <p:cNvPr id="571" name="Google Shape;571;p45" title="File:Eo circle green white checkmark.svg - Wikimedia Commons"/>
          <p:cNvPicPr preferRelativeResize="0"/>
          <p:nvPr/>
        </p:nvPicPr>
        <p:blipFill>
          <a:blip r:embed="rId3">
            <a:alphaModFix/>
          </a:blip>
          <a:stretch>
            <a:fillRect/>
          </a:stretch>
        </p:blipFill>
        <p:spPr>
          <a:xfrm>
            <a:off x="8486503" y="5059303"/>
            <a:ext cx="243664" cy="243664"/>
          </a:xfrm>
          <a:prstGeom prst="rect">
            <a:avLst/>
          </a:prstGeom>
          <a:noFill/>
          <a:ln>
            <a:noFill/>
          </a:ln>
        </p:spPr>
      </p:pic>
      <p:pic>
        <p:nvPicPr>
          <p:cNvPr id="572" name="Google Shape;572;p45" title="File:Eo circle green white checkmark.svg - Wikimedia Commons"/>
          <p:cNvPicPr preferRelativeResize="0"/>
          <p:nvPr/>
        </p:nvPicPr>
        <p:blipFill>
          <a:blip r:embed="rId3">
            <a:alphaModFix/>
          </a:blip>
          <a:stretch>
            <a:fillRect/>
          </a:stretch>
        </p:blipFill>
        <p:spPr>
          <a:xfrm>
            <a:off x="10620103" y="4373503"/>
            <a:ext cx="243664" cy="243664"/>
          </a:xfrm>
          <a:prstGeom prst="rect">
            <a:avLst/>
          </a:prstGeom>
          <a:noFill/>
          <a:ln>
            <a:noFill/>
          </a:ln>
        </p:spPr>
      </p:pic>
      <p:sp>
        <p:nvSpPr>
          <p:cNvPr id="573" name="Google Shape;573;p45"/>
          <p:cNvSpPr/>
          <p:nvPr/>
        </p:nvSpPr>
        <p:spPr>
          <a:xfrm>
            <a:off x="8430067" y="3017500"/>
            <a:ext cx="232400" cy="206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r>
              <a:rPr lang="en" sz="1467" kern="0">
                <a:solidFill>
                  <a:srgbClr val="000000"/>
                </a:solidFill>
                <a:latin typeface="Roboto"/>
                <a:ea typeface="Roboto"/>
                <a:cs typeface="Roboto"/>
                <a:sym typeface="Roboto"/>
              </a:rPr>
              <a:t>/</a:t>
            </a:r>
            <a:endParaRPr sz="1467" kern="0">
              <a:solidFill>
                <a:srgbClr val="000000"/>
              </a:solidFill>
              <a:latin typeface="Roboto"/>
              <a:ea typeface="Roboto"/>
              <a:cs typeface="Roboto"/>
              <a:sym typeface="Roboto"/>
            </a:endParaRPr>
          </a:p>
        </p:txBody>
      </p:sp>
      <p:sp>
        <p:nvSpPr>
          <p:cNvPr id="574" name="Google Shape;574;p45"/>
          <p:cNvSpPr/>
          <p:nvPr/>
        </p:nvSpPr>
        <p:spPr>
          <a:xfrm>
            <a:off x="10132433" y="3017500"/>
            <a:ext cx="232400" cy="206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r>
              <a:rPr lang="en" sz="1467" kern="0">
                <a:solidFill>
                  <a:srgbClr val="000000"/>
                </a:solidFill>
                <a:latin typeface="Roboto"/>
                <a:ea typeface="Roboto"/>
                <a:cs typeface="Roboto"/>
                <a:sym typeface="Roboto"/>
              </a:rPr>
              <a:t>/</a:t>
            </a:r>
            <a:endParaRPr sz="1467" kern="0">
              <a:solidFill>
                <a:srgbClr val="000000"/>
              </a:solidFill>
              <a:latin typeface="Roboto"/>
              <a:ea typeface="Roboto"/>
              <a:cs typeface="Roboto"/>
              <a:sym typeface="Roboto"/>
            </a:endParaRPr>
          </a:p>
        </p:txBody>
      </p:sp>
      <p:sp>
        <p:nvSpPr>
          <p:cNvPr id="575" name="Google Shape;575;p45"/>
          <p:cNvSpPr/>
          <p:nvPr/>
        </p:nvSpPr>
        <p:spPr>
          <a:xfrm>
            <a:off x="10132433" y="2173667"/>
            <a:ext cx="232400" cy="206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r>
              <a:rPr lang="en" sz="1467" kern="0">
                <a:solidFill>
                  <a:srgbClr val="000000"/>
                </a:solidFill>
                <a:latin typeface="Roboto"/>
                <a:ea typeface="Roboto"/>
                <a:cs typeface="Roboto"/>
                <a:sym typeface="Roboto"/>
              </a:rPr>
              <a:t>4</a:t>
            </a:r>
            <a:endParaRPr sz="1467" kern="0">
              <a:solidFill>
                <a:srgbClr val="000000"/>
              </a:solidFill>
              <a:latin typeface="Roboto"/>
              <a:ea typeface="Roboto"/>
              <a:cs typeface="Roboto"/>
              <a:sym typeface="Roboto"/>
            </a:endParaRPr>
          </a:p>
        </p:txBody>
      </p:sp>
      <p:sp>
        <p:nvSpPr>
          <p:cNvPr id="576" name="Google Shape;576;p45"/>
          <p:cNvSpPr/>
          <p:nvPr/>
        </p:nvSpPr>
        <p:spPr>
          <a:xfrm>
            <a:off x="8430067" y="650133"/>
            <a:ext cx="232400" cy="206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r>
              <a:rPr lang="en" sz="1467" kern="0">
                <a:solidFill>
                  <a:srgbClr val="000000"/>
                </a:solidFill>
                <a:latin typeface="Roboto"/>
                <a:ea typeface="Roboto"/>
                <a:cs typeface="Roboto"/>
                <a:sym typeface="Roboto"/>
              </a:rPr>
              <a:t>4</a:t>
            </a:r>
            <a:endParaRPr sz="1467" kern="0">
              <a:solidFill>
                <a:srgbClr val="000000"/>
              </a:solidFill>
              <a:latin typeface="Roboto"/>
              <a:ea typeface="Roboto"/>
              <a:cs typeface="Roboto"/>
              <a:sym typeface="Roboto"/>
            </a:endParaRPr>
          </a:p>
        </p:txBody>
      </p:sp>
      <p:sp>
        <p:nvSpPr>
          <p:cNvPr id="577" name="Google Shape;577;p45"/>
          <p:cNvSpPr/>
          <p:nvPr/>
        </p:nvSpPr>
        <p:spPr>
          <a:xfrm>
            <a:off x="8492133" y="5775067"/>
            <a:ext cx="232400" cy="206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r>
              <a:rPr lang="en" sz="1467" kern="0">
                <a:solidFill>
                  <a:srgbClr val="000000"/>
                </a:solidFill>
                <a:latin typeface="Roboto"/>
                <a:ea typeface="Roboto"/>
                <a:cs typeface="Roboto"/>
                <a:sym typeface="Roboto"/>
              </a:rPr>
              <a:t>3</a:t>
            </a:r>
            <a:endParaRPr sz="1467" kern="0">
              <a:solidFill>
                <a:srgbClr val="000000"/>
              </a:solidFill>
              <a:latin typeface="Roboto"/>
              <a:ea typeface="Roboto"/>
              <a:cs typeface="Roboto"/>
              <a:sym typeface="Roboto"/>
            </a:endParaRPr>
          </a:p>
        </p:txBody>
      </p:sp>
      <p:sp>
        <p:nvSpPr>
          <p:cNvPr id="578" name="Google Shape;578;p45"/>
          <p:cNvSpPr/>
          <p:nvPr/>
        </p:nvSpPr>
        <p:spPr>
          <a:xfrm>
            <a:off x="10078200" y="5775067"/>
            <a:ext cx="232400" cy="206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r>
              <a:rPr lang="en" sz="1467" kern="0">
                <a:solidFill>
                  <a:srgbClr val="000000"/>
                </a:solidFill>
                <a:latin typeface="Roboto"/>
                <a:ea typeface="Roboto"/>
                <a:cs typeface="Roboto"/>
                <a:sym typeface="Roboto"/>
              </a:rPr>
              <a:t>4</a:t>
            </a:r>
            <a:endParaRPr sz="1467" kern="0">
              <a:solidFill>
                <a:srgbClr val="000000"/>
              </a:solidFill>
              <a:latin typeface="Roboto"/>
              <a:ea typeface="Roboto"/>
              <a:cs typeface="Roboto"/>
              <a:sym typeface="Roboto"/>
            </a:endParaRPr>
          </a:p>
        </p:txBody>
      </p:sp>
      <p:sp>
        <p:nvSpPr>
          <p:cNvPr id="579" name="Google Shape;579;p45"/>
          <p:cNvSpPr/>
          <p:nvPr/>
        </p:nvSpPr>
        <p:spPr>
          <a:xfrm>
            <a:off x="8430067" y="1918967"/>
            <a:ext cx="232400" cy="206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r>
              <a:rPr lang="en" sz="1467" kern="0">
                <a:solidFill>
                  <a:srgbClr val="000000"/>
                </a:solidFill>
                <a:latin typeface="Roboto"/>
                <a:ea typeface="Roboto"/>
                <a:cs typeface="Roboto"/>
                <a:sym typeface="Roboto"/>
              </a:rPr>
              <a:t>4</a:t>
            </a:r>
            <a:endParaRPr sz="1467" kern="0">
              <a:solidFill>
                <a:srgbClr val="000000"/>
              </a:solidFill>
              <a:latin typeface="Roboto"/>
              <a:ea typeface="Roboto"/>
              <a:cs typeface="Roboto"/>
              <a:sym typeface="Roboto"/>
            </a:endParaRPr>
          </a:p>
        </p:txBody>
      </p:sp>
      <p:sp>
        <p:nvSpPr>
          <p:cNvPr id="580" name="Google Shape;580;p45"/>
          <p:cNvSpPr/>
          <p:nvPr/>
        </p:nvSpPr>
        <p:spPr>
          <a:xfrm>
            <a:off x="10132433" y="2682433"/>
            <a:ext cx="232400" cy="206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r>
              <a:rPr lang="en" sz="1467" kern="0">
                <a:solidFill>
                  <a:srgbClr val="000000"/>
                </a:solidFill>
                <a:latin typeface="Roboto"/>
                <a:ea typeface="Roboto"/>
                <a:cs typeface="Roboto"/>
                <a:sym typeface="Roboto"/>
              </a:rPr>
              <a:t>4</a:t>
            </a:r>
            <a:endParaRPr sz="1467" kern="0">
              <a:solidFill>
                <a:srgbClr val="000000"/>
              </a:solidFill>
              <a:latin typeface="Roboto"/>
              <a:ea typeface="Roboto"/>
              <a:cs typeface="Roboto"/>
              <a:sym typeface="Roboto"/>
            </a:endParaRPr>
          </a:p>
        </p:txBody>
      </p:sp>
      <p:sp>
        <p:nvSpPr>
          <p:cNvPr id="581" name="Google Shape;581;p45"/>
          <p:cNvSpPr/>
          <p:nvPr/>
        </p:nvSpPr>
        <p:spPr>
          <a:xfrm>
            <a:off x="10078200" y="650133"/>
            <a:ext cx="232400" cy="206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r>
              <a:rPr lang="en" sz="1467" kern="0">
                <a:solidFill>
                  <a:srgbClr val="000000"/>
                </a:solidFill>
                <a:latin typeface="Roboto"/>
                <a:ea typeface="Roboto"/>
                <a:cs typeface="Roboto"/>
                <a:sym typeface="Roboto"/>
              </a:rPr>
              <a:t>4</a:t>
            </a:r>
            <a:endParaRPr sz="1467" kern="0">
              <a:solidFill>
                <a:srgbClr val="000000"/>
              </a:solidFill>
              <a:latin typeface="Roboto"/>
              <a:ea typeface="Roboto"/>
              <a:cs typeface="Roboto"/>
              <a:sym typeface="Roboto"/>
            </a:endParaRPr>
          </a:p>
        </p:txBody>
      </p:sp>
      <p:sp>
        <p:nvSpPr>
          <p:cNvPr id="582" name="Google Shape;582;p45"/>
          <p:cNvSpPr/>
          <p:nvPr/>
        </p:nvSpPr>
        <p:spPr>
          <a:xfrm>
            <a:off x="10672533" y="5237600"/>
            <a:ext cx="232400" cy="206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r>
              <a:rPr lang="en" sz="1467" kern="0">
                <a:solidFill>
                  <a:srgbClr val="000000"/>
                </a:solidFill>
                <a:latin typeface="Roboto"/>
                <a:ea typeface="Roboto"/>
                <a:cs typeface="Roboto"/>
                <a:sym typeface="Roboto"/>
              </a:rPr>
              <a:t>3</a:t>
            </a:r>
            <a:endParaRPr sz="1467" kern="0">
              <a:solidFill>
                <a:srgbClr val="000000"/>
              </a:solidFill>
              <a:latin typeface="Roboto"/>
              <a:ea typeface="Roboto"/>
              <a:cs typeface="Roboto"/>
              <a:sym typeface="Roboto"/>
            </a:endParaRPr>
          </a:p>
        </p:txBody>
      </p:sp>
      <p:sp>
        <p:nvSpPr>
          <p:cNvPr id="583" name="Google Shape;583;p45"/>
          <p:cNvSpPr/>
          <p:nvPr/>
        </p:nvSpPr>
        <p:spPr>
          <a:xfrm>
            <a:off x="10904933" y="5237600"/>
            <a:ext cx="232400" cy="206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r>
              <a:rPr lang="en" sz="1467" kern="0">
                <a:solidFill>
                  <a:srgbClr val="000000"/>
                </a:solidFill>
                <a:latin typeface="Roboto"/>
                <a:ea typeface="Roboto"/>
                <a:cs typeface="Roboto"/>
                <a:sym typeface="Roboto"/>
              </a:rPr>
              <a:t>4</a:t>
            </a:r>
            <a:endParaRPr sz="1467" kern="0">
              <a:solidFill>
                <a:srgbClr val="000000"/>
              </a:solidFill>
              <a:latin typeface="Roboto"/>
              <a:ea typeface="Roboto"/>
              <a:cs typeface="Roboto"/>
              <a:sym typeface="Roboto"/>
            </a:endParaRPr>
          </a:p>
        </p:txBody>
      </p:sp>
      <p:sp>
        <p:nvSpPr>
          <p:cNvPr id="584" name="Google Shape;584;p45"/>
          <p:cNvSpPr/>
          <p:nvPr/>
        </p:nvSpPr>
        <p:spPr>
          <a:xfrm>
            <a:off x="11137333" y="5237600"/>
            <a:ext cx="232400" cy="206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r>
              <a:rPr lang="en" sz="1467" kern="0">
                <a:solidFill>
                  <a:srgbClr val="000000"/>
                </a:solidFill>
                <a:latin typeface="Roboto"/>
                <a:ea typeface="Roboto"/>
                <a:cs typeface="Roboto"/>
                <a:sym typeface="Roboto"/>
              </a:rPr>
              <a:t>5</a:t>
            </a:r>
            <a:endParaRPr sz="1467" kern="0">
              <a:solidFill>
                <a:srgbClr val="000000"/>
              </a:solidFill>
              <a:latin typeface="Roboto"/>
              <a:ea typeface="Roboto"/>
              <a:cs typeface="Roboto"/>
              <a:sym typeface="Roboto"/>
            </a:endParaRPr>
          </a:p>
        </p:txBody>
      </p:sp>
      <p:sp>
        <p:nvSpPr>
          <p:cNvPr id="585" name="Google Shape;585;p45"/>
          <p:cNvSpPr txBox="1"/>
          <p:nvPr/>
        </p:nvSpPr>
        <p:spPr>
          <a:xfrm>
            <a:off x="7804867" y="388667"/>
            <a:ext cx="625200" cy="123111"/>
          </a:xfrm>
          <a:prstGeom prst="rect">
            <a:avLst/>
          </a:prstGeom>
          <a:noFill/>
          <a:ln>
            <a:noFill/>
          </a:ln>
        </p:spPr>
        <p:txBody>
          <a:bodyPr spcFirstLastPara="1" wrap="square" lIns="0" tIns="0" rIns="0" bIns="0" anchor="t" anchorCtr="0">
            <a:spAutoFit/>
          </a:bodyPr>
          <a:lstStyle/>
          <a:p>
            <a:pPr defTabSz="1219170">
              <a:buClr>
                <a:srgbClr val="000000"/>
              </a:buClr>
            </a:pPr>
            <a:r>
              <a:rPr lang="en" sz="800" kern="0">
                <a:solidFill>
                  <a:srgbClr val="595959"/>
                </a:solidFill>
                <a:latin typeface="Roboto"/>
                <a:ea typeface="Roboto"/>
                <a:cs typeface="Roboto"/>
                <a:sym typeface="Roboto"/>
              </a:rPr>
              <a:t>Milestone #</a:t>
            </a:r>
            <a:endParaRPr sz="800" kern="0">
              <a:solidFill>
                <a:srgbClr val="595959"/>
              </a:solidFill>
              <a:latin typeface="Roboto"/>
              <a:ea typeface="Roboto"/>
              <a:cs typeface="Roboto"/>
              <a:sym typeface="Roboto"/>
            </a:endParaRPr>
          </a:p>
        </p:txBody>
      </p:sp>
      <p:cxnSp>
        <p:nvCxnSpPr>
          <p:cNvPr id="586" name="Google Shape;586;p45"/>
          <p:cNvCxnSpPr>
            <a:stCxn id="585" idx="2"/>
          </p:cNvCxnSpPr>
          <p:nvPr/>
        </p:nvCxnSpPr>
        <p:spPr>
          <a:xfrm>
            <a:off x="8117467" y="511778"/>
            <a:ext cx="346800" cy="168489"/>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41"/>
          <p:cNvSpPr txBox="1">
            <a:spLocks noGrp="1"/>
          </p:cNvSpPr>
          <p:nvPr>
            <p:ph type="title"/>
          </p:nvPr>
        </p:nvSpPr>
        <p:spPr>
          <a:xfrm>
            <a:off x="1272367" y="0"/>
            <a:ext cx="6532400" cy="615600"/>
          </a:xfrm>
          <a:prstGeom prst="rect">
            <a:avLst/>
          </a:prstGeom>
        </p:spPr>
        <p:txBody>
          <a:bodyPr spcFirstLastPara="1" wrap="square" lIns="121900" tIns="121900" rIns="121900" bIns="121900" anchor="t" anchorCtr="0">
            <a:normAutofit fontScale="90000"/>
          </a:bodyPr>
          <a:lstStyle/>
          <a:p>
            <a:r>
              <a:rPr lang="en" b="1">
                <a:solidFill>
                  <a:schemeClr val="dk2"/>
                </a:solidFill>
                <a:latin typeface="Montserrat"/>
                <a:ea typeface="Montserrat"/>
                <a:cs typeface="Montserrat"/>
                <a:sym typeface="Montserrat"/>
              </a:rPr>
              <a:t>Milestone #3 Project Progress</a:t>
            </a:r>
            <a:endParaRPr b="1">
              <a:solidFill>
                <a:schemeClr val="dk2"/>
              </a:solidFill>
              <a:latin typeface="Montserrat"/>
              <a:ea typeface="Montserrat"/>
              <a:cs typeface="Montserrat"/>
              <a:sym typeface="Montserrat"/>
            </a:endParaRPr>
          </a:p>
          <a:p>
            <a:endParaRPr sz="2340">
              <a:solidFill>
                <a:schemeClr val="dk2"/>
              </a:solidFill>
              <a:latin typeface="Montserrat Medium"/>
              <a:ea typeface="Montserrat Medium"/>
              <a:cs typeface="Montserrat Medium"/>
              <a:sym typeface="Montserrat Medium"/>
            </a:endParaRPr>
          </a:p>
        </p:txBody>
      </p:sp>
      <p:sp>
        <p:nvSpPr>
          <p:cNvPr id="610" name="Google Shape;610;p41"/>
          <p:cNvSpPr txBox="1">
            <a:spLocks noGrp="1"/>
          </p:cNvSpPr>
          <p:nvPr>
            <p:ph type="body" idx="4294967295"/>
          </p:nvPr>
        </p:nvSpPr>
        <p:spPr>
          <a:xfrm>
            <a:off x="189667" y="615600"/>
            <a:ext cx="7615200" cy="5903600"/>
          </a:xfrm>
          <a:prstGeom prst="rect">
            <a:avLst/>
          </a:prstGeom>
        </p:spPr>
        <p:txBody>
          <a:bodyPr spcFirstLastPara="1" wrap="square" lIns="121900" tIns="121900" rIns="121900" bIns="121900" anchor="t" anchorCtr="0">
            <a:normAutofit fontScale="92500" lnSpcReduction="20000"/>
          </a:bodyPr>
          <a:lstStyle/>
          <a:p>
            <a:pPr marL="0" indent="0">
              <a:buNone/>
            </a:pPr>
            <a:r>
              <a:rPr lang="en" sz="2061">
                <a:latin typeface="Montserrat Medium"/>
                <a:ea typeface="Montserrat Medium"/>
                <a:cs typeface="Montserrat Medium"/>
                <a:sym typeface="Montserrat Medium"/>
              </a:rPr>
              <a:t>The demonstration today has shown the full end-to-end clearance flows on a on-premise staging environment</a:t>
            </a:r>
            <a:endParaRPr sz="2061">
              <a:latin typeface="Montserrat Medium"/>
              <a:ea typeface="Montserrat Medium"/>
              <a:cs typeface="Montserrat Medium"/>
              <a:sym typeface="Montserrat Medium"/>
            </a:endParaRPr>
          </a:p>
          <a:p>
            <a:pPr marL="0" indent="0">
              <a:buNone/>
            </a:pPr>
            <a:endParaRPr sz="1607">
              <a:latin typeface="Montserrat Medium"/>
              <a:ea typeface="Montserrat Medium"/>
              <a:cs typeface="Montserrat Medium"/>
              <a:sym typeface="Montserrat Medium"/>
            </a:endParaRPr>
          </a:p>
          <a:p>
            <a:pPr marL="380990" indent="-323747">
              <a:buSzPct val="80198"/>
              <a:buFont typeface="Montserrat Medium"/>
              <a:buAutoNum type="arabicPeriod"/>
            </a:pPr>
            <a:r>
              <a:rPr lang="en" sz="2020" b="1">
                <a:latin typeface="Montserrat"/>
                <a:ea typeface="Montserrat"/>
                <a:cs typeface="Montserrat"/>
                <a:sym typeface="Montserrat"/>
              </a:rPr>
              <a:t>Mojaloop ISO 20022 for IIPS</a:t>
            </a:r>
            <a:endParaRPr sz="2020" b="1">
              <a:latin typeface="Montserrat"/>
              <a:ea typeface="Montserrat"/>
              <a:cs typeface="Montserrat"/>
              <a:sym typeface="Montserrat"/>
            </a:endParaRPr>
          </a:p>
          <a:p>
            <a:pPr marL="380990" indent="0">
              <a:buNone/>
            </a:pPr>
            <a:r>
              <a:rPr lang="en" sz="1333">
                <a:latin typeface="Montserrat Medium"/>
                <a:ea typeface="Montserrat Medium"/>
                <a:cs typeface="Montserrat Medium"/>
                <a:sym typeface="Montserrat Medium"/>
              </a:rPr>
              <a:t>The mojaloop components have been updated to make use of the ISO 20022 message payloads. Achieving this has required changes to the following: </a:t>
            </a:r>
            <a:endParaRPr sz="1333">
              <a:latin typeface="Montserrat Medium"/>
              <a:ea typeface="Montserrat Medium"/>
              <a:cs typeface="Montserrat Medium"/>
              <a:sym typeface="Montserrat Medium"/>
            </a:endParaRPr>
          </a:p>
          <a:p>
            <a:pPr marL="914377" indent="-383106">
              <a:buSzPct val="100000"/>
              <a:buFont typeface="Montserrat Medium"/>
              <a:buAutoNum type="alphaLcPeriod"/>
            </a:pPr>
            <a:r>
              <a:rPr lang="en" sz="1333">
                <a:latin typeface="Montserrat Medium"/>
                <a:ea typeface="Montserrat Medium"/>
                <a:cs typeface="Montserrat Medium"/>
                <a:sym typeface="Montserrat Medium"/>
              </a:rPr>
              <a:t>Account Lookup Service</a:t>
            </a:r>
            <a:endParaRPr sz="1333">
              <a:latin typeface="Montserrat Medium"/>
              <a:ea typeface="Montserrat Medium"/>
              <a:cs typeface="Montserrat Medium"/>
              <a:sym typeface="Montserrat Medium"/>
            </a:endParaRPr>
          </a:p>
          <a:p>
            <a:pPr marL="914377" indent="-383106">
              <a:buSzPct val="100000"/>
              <a:buFont typeface="Montserrat Medium"/>
              <a:buAutoNum type="alphaLcPeriod"/>
            </a:pPr>
            <a:r>
              <a:rPr lang="en" sz="1333">
                <a:latin typeface="Montserrat Medium"/>
                <a:ea typeface="Montserrat Medium"/>
                <a:cs typeface="Montserrat Medium"/>
                <a:sym typeface="Montserrat Medium"/>
              </a:rPr>
              <a:t>Quoting Service</a:t>
            </a:r>
            <a:endParaRPr sz="1333">
              <a:latin typeface="Montserrat Medium"/>
              <a:ea typeface="Montserrat Medium"/>
              <a:cs typeface="Montserrat Medium"/>
              <a:sym typeface="Montserrat Medium"/>
            </a:endParaRPr>
          </a:p>
          <a:p>
            <a:pPr marL="914377" indent="-383106">
              <a:buSzPct val="100000"/>
              <a:buFont typeface="Montserrat Medium"/>
              <a:buAutoNum type="alphaLcPeriod"/>
            </a:pPr>
            <a:r>
              <a:rPr lang="en" sz="1333">
                <a:latin typeface="Montserrat Medium"/>
                <a:ea typeface="Montserrat Medium"/>
                <a:cs typeface="Montserrat Medium"/>
                <a:sym typeface="Montserrat Medium"/>
              </a:rPr>
              <a:t>Transfer service handlers </a:t>
            </a:r>
            <a:endParaRPr sz="1333">
              <a:latin typeface="Montserrat Medium"/>
              <a:ea typeface="Montserrat Medium"/>
              <a:cs typeface="Montserrat Medium"/>
              <a:sym typeface="Montserrat Medium"/>
            </a:endParaRPr>
          </a:p>
          <a:p>
            <a:pPr marL="1333467" lvl="1" indent="-383106">
              <a:buSzPct val="100000"/>
              <a:buFont typeface="Montserrat Medium"/>
              <a:buAutoNum type="romanLcPeriod"/>
            </a:pPr>
            <a:r>
              <a:rPr lang="en" sz="1333">
                <a:latin typeface="Montserrat Medium"/>
                <a:ea typeface="Montserrat Medium"/>
                <a:cs typeface="Montserrat Medium"/>
                <a:sym typeface="Montserrat Medium"/>
              </a:rPr>
              <a:t>ML-API Adapter</a:t>
            </a:r>
            <a:endParaRPr sz="1333">
              <a:latin typeface="Montserrat Medium"/>
              <a:ea typeface="Montserrat Medium"/>
              <a:cs typeface="Montserrat Medium"/>
              <a:sym typeface="Montserrat Medium"/>
            </a:endParaRPr>
          </a:p>
          <a:p>
            <a:pPr marL="1333467" lvl="1" indent="-383106">
              <a:buSzPct val="100000"/>
              <a:buFont typeface="Montserrat Medium"/>
              <a:buAutoNum type="romanLcPeriod"/>
            </a:pPr>
            <a:r>
              <a:rPr lang="en" sz="1333">
                <a:latin typeface="Montserrat Medium"/>
                <a:ea typeface="Montserrat Medium"/>
                <a:cs typeface="Montserrat Medium"/>
                <a:sym typeface="Montserrat Medium"/>
              </a:rPr>
              <a:t>Notification Handler</a:t>
            </a:r>
            <a:endParaRPr sz="1333">
              <a:latin typeface="Montserrat Medium"/>
              <a:ea typeface="Montserrat Medium"/>
              <a:cs typeface="Montserrat Medium"/>
              <a:sym typeface="Montserrat Medium"/>
            </a:endParaRPr>
          </a:p>
          <a:p>
            <a:pPr marL="914377" indent="-383106">
              <a:buSzPct val="100000"/>
              <a:buFont typeface="Montserrat Medium"/>
              <a:buAutoNum type="alphaLcPeriod"/>
            </a:pPr>
            <a:r>
              <a:rPr lang="en" sz="1333">
                <a:latin typeface="Montserrat Medium"/>
                <a:ea typeface="Montserrat Medium"/>
                <a:cs typeface="Montserrat Medium"/>
                <a:sym typeface="Montserrat Medium"/>
              </a:rPr>
              <a:t>Testing Toolkit - to support Mojaloop Golden Path Tests in ISO 20022 </a:t>
            </a:r>
            <a:endParaRPr sz="1333">
              <a:latin typeface="Montserrat Medium"/>
              <a:ea typeface="Montserrat Medium"/>
              <a:cs typeface="Montserrat Medium"/>
              <a:sym typeface="Montserrat Medium"/>
            </a:endParaRPr>
          </a:p>
          <a:p>
            <a:pPr marL="380990" indent="-323747">
              <a:spcBef>
                <a:spcPts val="1333"/>
              </a:spcBef>
              <a:buSzPct val="80198"/>
              <a:buFont typeface="Montserrat Medium"/>
              <a:buAutoNum type="arabicPeriod"/>
            </a:pPr>
            <a:r>
              <a:rPr lang="en" sz="2020" b="1">
                <a:latin typeface="Montserrat"/>
                <a:ea typeface="Montserrat"/>
                <a:cs typeface="Montserrat"/>
                <a:sym typeface="Montserrat"/>
              </a:rPr>
              <a:t>Payment Manager ISO 20022 support</a:t>
            </a:r>
            <a:endParaRPr sz="2020" b="1">
              <a:latin typeface="Montserrat"/>
              <a:ea typeface="Montserrat"/>
              <a:cs typeface="Montserrat"/>
              <a:sym typeface="Montserrat"/>
            </a:endParaRPr>
          </a:p>
          <a:p>
            <a:pPr marL="380990" indent="0">
              <a:buNone/>
            </a:pPr>
            <a:r>
              <a:rPr lang="en" sz="1425">
                <a:latin typeface="Montserrat Medium"/>
                <a:ea typeface="Montserrat Medium"/>
                <a:cs typeface="Montserrat Medium"/>
                <a:sym typeface="Montserrat Medium"/>
              </a:rPr>
              <a:t>Enhancements of Participation Tools to allow ISO20022 payloads. Realising this has required changes to the following</a:t>
            </a:r>
            <a:r>
              <a:rPr lang="en" sz="1333">
                <a:latin typeface="Montserrat Medium"/>
                <a:ea typeface="Montserrat Medium"/>
                <a:cs typeface="Montserrat Medium"/>
                <a:sym typeface="Montserrat Medium"/>
              </a:rPr>
              <a:t>:</a:t>
            </a:r>
            <a:endParaRPr sz="1333">
              <a:latin typeface="Montserrat Medium"/>
              <a:ea typeface="Montserrat Medium"/>
              <a:cs typeface="Montserrat Medium"/>
              <a:sym typeface="Montserrat Medium"/>
            </a:endParaRPr>
          </a:p>
          <a:p>
            <a:pPr marL="914377" indent="-383106">
              <a:buSzPct val="100000"/>
              <a:buFont typeface="Montserrat Medium"/>
              <a:buAutoNum type="alphaLcPeriod"/>
            </a:pPr>
            <a:r>
              <a:rPr lang="en" sz="1333">
                <a:latin typeface="Montserrat Medium"/>
                <a:ea typeface="Montserrat Medium"/>
                <a:cs typeface="Montserrat Medium"/>
                <a:sym typeface="Montserrat Medium"/>
              </a:rPr>
              <a:t>Mojaloop Connector ISO 20022 </a:t>
            </a:r>
            <a:endParaRPr sz="1333">
              <a:latin typeface="Montserrat Medium"/>
              <a:ea typeface="Montserrat Medium"/>
              <a:cs typeface="Montserrat Medium"/>
              <a:sym typeface="Montserrat Medium"/>
            </a:endParaRPr>
          </a:p>
          <a:p>
            <a:pPr marL="914377" indent="-383106">
              <a:buSzPct val="100000"/>
              <a:buFont typeface="Montserrat Medium"/>
              <a:buAutoNum type="alphaLcPeriod"/>
            </a:pPr>
            <a:r>
              <a:rPr lang="en" sz="1333">
                <a:latin typeface="Montserrat Medium"/>
                <a:ea typeface="Montserrat Medium"/>
                <a:cs typeface="Montserrat Medium"/>
                <a:sym typeface="Montserrat Medium"/>
              </a:rPr>
              <a:t>Payment Manager ISO 20022</a:t>
            </a:r>
            <a:endParaRPr sz="1333">
              <a:latin typeface="Montserrat Medium"/>
              <a:ea typeface="Montserrat Medium"/>
              <a:cs typeface="Montserrat Medium"/>
              <a:sym typeface="Montserrat Medium"/>
            </a:endParaRPr>
          </a:p>
          <a:p>
            <a:pPr marL="380990" indent="-228594">
              <a:buNone/>
            </a:pPr>
            <a:endParaRPr sz="1607">
              <a:latin typeface="Montserrat Medium"/>
              <a:ea typeface="Montserrat Medium"/>
              <a:cs typeface="Montserrat Medium"/>
              <a:sym typeface="Montserrat Medium"/>
            </a:endParaRPr>
          </a:p>
          <a:p>
            <a:pPr marL="380990" indent="-323747">
              <a:buSzPct val="80198"/>
              <a:buFont typeface="Montserrat Medium"/>
              <a:buAutoNum type="arabicPeriod"/>
            </a:pPr>
            <a:r>
              <a:rPr lang="en" sz="2020" b="1">
                <a:latin typeface="Montserrat"/>
                <a:ea typeface="Montserrat"/>
                <a:cs typeface="Montserrat"/>
                <a:sym typeface="Montserrat"/>
              </a:rPr>
              <a:t>FRMS readiness with ISO 20022 messages</a:t>
            </a:r>
            <a:endParaRPr sz="2020" b="1">
              <a:latin typeface="Montserrat"/>
              <a:ea typeface="Montserrat"/>
              <a:cs typeface="Montserrat"/>
              <a:sym typeface="Montserrat"/>
            </a:endParaRPr>
          </a:p>
          <a:p>
            <a:pPr marL="380990" indent="0">
              <a:buNone/>
            </a:pPr>
            <a:r>
              <a:rPr lang="en" sz="1333">
                <a:latin typeface="Montserrat Medium"/>
                <a:ea typeface="Montserrat Medium"/>
                <a:cs typeface="Montserrat Medium"/>
                <a:sym typeface="Montserrat Medium"/>
              </a:rPr>
              <a:t>Services enhanced to support audits on the ISO 20022 messages</a:t>
            </a:r>
            <a:endParaRPr sz="1333">
              <a:latin typeface="Montserrat Medium"/>
              <a:ea typeface="Montserrat Medium"/>
              <a:cs typeface="Montserrat Medium"/>
              <a:sym typeface="Montserrat Medium"/>
            </a:endParaRPr>
          </a:p>
          <a:p>
            <a:pPr marL="914377" indent="-383106">
              <a:buSzPct val="100000"/>
              <a:buFont typeface="Montserrat Medium"/>
              <a:buAutoNum type="alphaLcPeriod"/>
            </a:pPr>
            <a:r>
              <a:rPr lang="en" sz="1333">
                <a:latin typeface="Montserrat Medium"/>
                <a:ea typeface="Montserrat Medium"/>
                <a:cs typeface="Montserrat Medium"/>
                <a:sym typeface="Montserrat Medium"/>
              </a:rPr>
              <a:t>Account Lookup Service</a:t>
            </a:r>
            <a:endParaRPr sz="1333">
              <a:latin typeface="Montserrat Medium"/>
              <a:ea typeface="Montserrat Medium"/>
              <a:cs typeface="Montserrat Medium"/>
              <a:sym typeface="Montserrat Medium"/>
            </a:endParaRPr>
          </a:p>
          <a:p>
            <a:pPr marL="914377" indent="-383106">
              <a:buSzPct val="100000"/>
              <a:buFont typeface="Montserrat Medium"/>
              <a:buAutoNum type="alphaLcPeriod"/>
            </a:pPr>
            <a:r>
              <a:rPr lang="en" sz="1333">
                <a:latin typeface="Montserrat Medium"/>
                <a:ea typeface="Montserrat Medium"/>
                <a:cs typeface="Montserrat Medium"/>
                <a:sym typeface="Montserrat Medium"/>
              </a:rPr>
              <a:t>Quoting Service</a:t>
            </a:r>
            <a:endParaRPr sz="1333">
              <a:latin typeface="Montserrat Medium"/>
              <a:ea typeface="Montserrat Medium"/>
              <a:cs typeface="Montserrat Medium"/>
              <a:sym typeface="Montserrat Medium"/>
            </a:endParaRPr>
          </a:p>
          <a:p>
            <a:pPr marL="914377" indent="-383106">
              <a:buSzPct val="100000"/>
              <a:buFont typeface="Montserrat Medium"/>
              <a:buAutoNum type="alphaLcPeriod"/>
            </a:pPr>
            <a:r>
              <a:rPr lang="en" sz="1333">
                <a:latin typeface="Montserrat Medium"/>
                <a:ea typeface="Montserrat Medium"/>
                <a:cs typeface="Montserrat Medium"/>
                <a:sym typeface="Montserrat Medium"/>
              </a:rPr>
              <a:t>Transfer service handlers </a:t>
            </a:r>
            <a:endParaRPr sz="1333">
              <a:latin typeface="Montserrat Medium"/>
              <a:ea typeface="Montserrat Medium"/>
              <a:cs typeface="Montserrat Medium"/>
              <a:sym typeface="Montserrat Medium"/>
            </a:endParaRPr>
          </a:p>
          <a:p>
            <a:pPr marL="1295368" lvl="1" indent="-383106">
              <a:buSzPct val="100000"/>
              <a:buFont typeface="Montserrat Medium"/>
              <a:buAutoNum type="romanLcPeriod"/>
            </a:pPr>
            <a:r>
              <a:rPr lang="en" sz="1333">
                <a:latin typeface="Montserrat Medium"/>
                <a:ea typeface="Montserrat Medium"/>
                <a:cs typeface="Montserrat Medium"/>
                <a:sym typeface="Montserrat Medium"/>
              </a:rPr>
              <a:t>ML-API Adapter</a:t>
            </a:r>
            <a:endParaRPr sz="1333">
              <a:latin typeface="Montserrat Medium"/>
              <a:ea typeface="Montserrat Medium"/>
              <a:cs typeface="Montserrat Medium"/>
              <a:sym typeface="Montserrat Medium"/>
            </a:endParaRPr>
          </a:p>
          <a:p>
            <a:pPr marL="1295368" lvl="1" indent="-383106">
              <a:buSzPct val="100000"/>
              <a:buFont typeface="Montserrat Medium"/>
              <a:buAutoNum type="romanLcPeriod"/>
            </a:pPr>
            <a:r>
              <a:rPr lang="en" sz="1333">
                <a:latin typeface="Montserrat Medium"/>
                <a:ea typeface="Montserrat Medium"/>
                <a:cs typeface="Montserrat Medium"/>
                <a:sym typeface="Montserrat Medium"/>
              </a:rPr>
              <a:t>Notification Handler</a:t>
            </a:r>
            <a:endParaRPr sz="1333">
              <a:latin typeface="Montserrat Medium"/>
              <a:ea typeface="Montserrat Medium"/>
              <a:cs typeface="Montserrat Medium"/>
              <a:sym typeface="Montserrat Medium"/>
            </a:endParaRPr>
          </a:p>
          <a:p>
            <a:pPr marL="380990" indent="-228594">
              <a:buNone/>
            </a:pPr>
            <a:r>
              <a:rPr lang="en" sz="1607">
                <a:latin typeface="Montserrat Medium"/>
                <a:ea typeface="Montserrat Medium"/>
                <a:cs typeface="Montserrat Medium"/>
                <a:sym typeface="Montserrat Medium"/>
              </a:rPr>
              <a:t>   </a:t>
            </a:r>
            <a:endParaRPr sz="1607">
              <a:latin typeface="Montserrat Medium"/>
              <a:ea typeface="Montserrat Medium"/>
              <a:cs typeface="Montserrat Medium"/>
              <a:sym typeface="Montserrat Medium"/>
            </a:endParaRPr>
          </a:p>
        </p:txBody>
      </p:sp>
      <p:pic>
        <p:nvPicPr>
          <p:cNvPr id="611" name="Google Shape;611;p41" title="File:Eo circle green white checkmark.svg - Wikimedia Commons"/>
          <p:cNvPicPr preferRelativeResize="0"/>
          <p:nvPr/>
        </p:nvPicPr>
        <p:blipFill>
          <a:blip r:embed="rId3">
            <a:alphaModFix/>
          </a:blip>
          <a:stretch>
            <a:fillRect/>
          </a:stretch>
        </p:blipFill>
        <p:spPr>
          <a:xfrm>
            <a:off x="8424436" y="1049303"/>
            <a:ext cx="243664" cy="243664"/>
          </a:xfrm>
          <a:prstGeom prst="rect">
            <a:avLst/>
          </a:prstGeom>
          <a:noFill/>
          <a:ln>
            <a:noFill/>
          </a:ln>
        </p:spPr>
      </p:pic>
      <p:pic>
        <p:nvPicPr>
          <p:cNvPr id="612" name="Google Shape;612;p41" title="File:Eo circle green white checkmark.svg - Wikimedia Commons"/>
          <p:cNvPicPr preferRelativeResize="0"/>
          <p:nvPr/>
        </p:nvPicPr>
        <p:blipFill>
          <a:blip r:embed="rId3">
            <a:alphaModFix/>
          </a:blip>
          <a:stretch>
            <a:fillRect/>
          </a:stretch>
        </p:blipFill>
        <p:spPr>
          <a:xfrm>
            <a:off x="10072567" y="1292967"/>
            <a:ext cx="243664" cy="243664"/>
          </a:xfrm>
          <a:prstGeom prst="rect">
            <a:avLst/>
          </a:prstGeom>
          <a:noFill/>
          <a:ln>
            <a:noFill/>
          </a:ln>
        </p:spPr>
      </p:pic>
      <p:pic>
        <p:nvPicPr>
          <p:cNvPr id="613" name="Google Shape;613;p41" title="File:Eo circle green white checkmark.svg - Wikimedia Commons"/>
          <p:cNvPicPr preferRelativeResize="0"/>
          <p:nvPr/>
        </p:nvPicPr>
        <p:blipFill>
          <a:blip r:embed="rId3">
            <a:alphaModFix/>
          </a:blip>
          <a:stretch>
            <a:fillRect/>
          </a:stretch>
        </p:blipFill>
        <p:spPr>
          <a:xfrm>
            <a:off x="10072569" y="1765736"/>
            <a:ext cx="243664" cy="243664"/>
          </a:xfrm>
          <a:prstGeom prst="rect">
            <a:avLst/>
          </a:prstGeom>
          <a:noFill/>
          <a:ln>
            <a:noFill/>
          </a:ln>
        </p:spPr>
      </p:pic>
      <p:pic>
        <p:nvPicPr>
          <p:cNvPr id="614" name="Google Shape;614;p41" title="File:Eo circle green white checkmark.svg - Wikimedia Commons"/>
          <p:cNvPicPr preferRelativeResize="0"/>
          <p:nvPr/>
        </p:nvPicPr>
        <p:blipFill>
          <a:blip r:embed="rId3">
            <a:alphaModFix/>
          </a:blip>
          <a:stretch>
            <a:fillRect/>
          </a:stretch>
        </p:blipFill>
        <p:spPr>
          <a:xfrm>
            <a:off x="8486503" y="3933203"/>
            <a:ext cx="243664" cy="243664"/>
          </a:xfrm>
          <a:prstGeom prst="rect">
            <a:avLst/>
          </a:prstGeom>
          <a:noFill/>
          <a:ln>
            <a:noFill/>
          </a:ln>
        </p:spPr>
      </p:pic>
      <p:pic>
        <p:nvPicPr>
          <p:cNvPr id="615" name="Google Shape;615;p41" title="File:Eo circle green white checkmark.svg - Wikimedia Commons"/>
          <p:cNvPicPr preferRelativeResize="0"/>
          <p:nvPr/>
        </p:nvPicPr>
        <p:blipFill>
          <a:blip r:embed="rId3">
            <a:alphaModFix/>
          </a:blip>
          <a:stretch>
            <a:fillRect/>
          </a:stretch>
        </p:blipFill>
        <p:spPr>
          <a:xfrm>
            <a:off x="8486503" y="4460969"/>
            <a:ext cx="243664" cy="243664"/>
          </a:xfrm>
          <a:prstGeom prst="rect">
            <a:avLst/>
          </a:prstGeom>
          <a:noFill/>
          <a:ln>
            <a:noFill/>
          </a:ln>
        </p:spPr>
      </p:pic>
      <p:pic>
        <p:nvPicPr>
          <p:cNvPr id="616" name="Google Shape;616;p41" title="File:Eo circle green white checkmark.svg - Wikimedia Commons"/>
          <p:cNvPicPr preferRelativeResize="0"/>
          <p:nvPr/>
        </p:nvPicPr>
        <p:blipFill>
          <a:blip r:embed="rId3">
            <a:alphaModFix/>
          </a:blip>
          <a:stretch>
            <a:fillRect/>
          </a:stretch>
        </p:blipFill>
        <p:spPr>
          <a:xfrm>
            <a:off x="8486503" y="5059303"/>
            <a:ext cx="243664" cy="243664"/>
          </a:xfrm>
          <a:prstGeom prst="rect">
            <a:avLst/>
          </a:prstGeom>
          <a:noFill/>
          <a:ln>
            <a:noFill/>
          </a:ln>
        </p:spPr>
      </p:pic>
      <p:pic>
        <p:nvPicPr>
          <p:cNvPr id="617" name="Google Shape;617;p41" title="File:Eo circle green white checkmark.svg - Wikimedia Commons"/>
          <p:cNvPicPr preferRelativeResize="0"/>
          <p:nvPr/>
        </p:nvPicPr>
        <p:blipFill>
          <a:blip r:embed="rId3">
            <a:alphaModFix/>
          </a:blip>
          <a:stretch>
            <a:fillRect/>
          </a:stretch>
        </p:blipFill>
        <p:spPr>
          <a:xfrm>
            <a:off x="10620103" y="4373503"/>
            <a:ext cx="243664" cy="243664"/>
          </a:xfrm>
          <a:prstGeom prst="rect">
            <a:avLst/>
          </a:prstGeom>
          <a:noFill/>
          <a:ln>
            <a:noFill/>
          </a:ln>
        </p:spPr>
      </p:pic>
      <p:sp>
        <p:nvSpPr>
          <p:cNvPr id="618" name="Google Shape;618;p41"/>
          <p:cNvSpPr/>
          <p:nvPr/>
        </p:nvSpPr>
        <p:spPr>
          <a:xfrm>
            <a:off x="8430067" y="3017500"/>
            <a:ext cx="232400" cy="206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r>
              <a:rPr lang="en" sz="1467" kern="0">
                <a:solidFill>
                  <a:srgbClr val="000000"/>
                </a:solidFill>
                <a:latin typeface="Roboto"/>
                <a:ea typeface="Roboto"/>
                <a:cs typeface="Roboto"/>
                <a:sym typeface="Roboto"/>
              </a:rPr>
              <a:t>/</a:t>
            </a:r>
            <a:endParaRPr sz="1467" kern="0">
              <a:solidFill>
                <a:srgbClr val="000000"/>
              </a:solidFill>
              <a:latin typeface="Roboto"/>
              <a:ea typeface="Roboto"/>
              <a:cs typeface="Roboto"/>
              <a:sym typeface="Roboto"/>
            </a:endParaRPr>
          </a:p>
        </p:txBody>
      </p:sp>
      <p:sp>
        <p:nvSpPr>
          <p:cNvPr id="619" name="Google Shape;619;p41"/>
          <p:cNvSpPr/>
          <p:nvPr/>
        </p:nvSpPr>
        <p:spPr>
          <a:xfrm>
            <a:off x="10132433" y="3017500"/>
            <a:ext cx="232400" cy="206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r>
              <a:rPr lang="en" sz="1467" kern="0">
                <a:solidFill>
                  <a:srgbClr val="000000"/>
                </a:solidFill>
                <a:latin typeface="Roboto"/>
                <a:ea typeface="Roboto"/>
                <a:cs typeface="Roboto"/>
                <a:sym typeface="Roboto"/>
              </a:rPr>
              <a:t>/</a:t>
            </a:r>
            <a:endParaRPr sz="1467" kern="0">
              <a:solidFill>
                <a:srgbClr val="000000"/>
              </a:solidFill>
              <a:latin typeface="Roboto"/>
              <a:ea typeface="Roboto"/>
              <a:cs typeface="Roboto"/>
              <a:sym typeface="Roboto"/>
            </a:endParaRPr>
          </a:p>
        </p:txBody>
      </p:sp>
      <p:sp>
        <p:nvSpPr>
          <p:cNvPr id="620" name="Google Shape;620;p41"/>
          <p:cNvSpPr/>
          <p:nvPr/>
        </p:nvSpPr>
        <p:spPr>
          <a:xfrm>
            <a:off x="10132433" y="2173667"/>
            <a:ext cx="232400" cy="206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r>
              <a:rPr lang="en" sz="1467" kern="0">
                <a:solidFill>
                  <a:srgbClr val="000000"/>
                </a:solidFill>
                <a:latin typeface="Roboto"/>
                <a:ea typeface="Roboto"/>
                <a:cs typeface="Roboto"/>
                <a:sym typeface="Roboto"/>
              </a:rPr>
              <a:t>4</a:t>
            </a:r>
            <a:endParaRPr sz="1467" kern="0">
              <a:solidFill>
                <a:srgbClr val="000000"/>
              </a:solidFill>
              <a:latin typeface="Roboto"/>
              <a:ea typeface="Roboto"/>
              <a:cs typeface="Roboto"/>
              <a:sym typeface="Roboto"/>
            </a:endParaRPr>
          </a:p>
        </p:txBody>
      </p:sp>
      <p:sp>
        <p:nvSpPr>
          <p:cNvPr id="621" name="Google Shape;621;p41"/>
          <p:cNvSpPr/>
          <p:nvPr/>
        </p:nvSpPr>
        <p:spPr>
          <a:xfrm>
            <a:off x="8430067" y="650133"/>
            <a:ext cx="232400" cy="206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r>
              <a:rPr lang="en" sz="1467" kern="0">
                <a:solidFill>
                  <a:srgbClr val="000000"/>
                </a:solidFill>
                <a:latin typeface="Roboto"/>
                <a:ea typeface="Roboto"/>
                <a:cs typeface="Roboto"/>
                <a:sym typeface="Roboto"/>
              </a:rPr>
              <a:t>4</a:t>
            </a:r>
            <a:endParaRPr sz="1467" kern="0">
              <a:solidFill>
                <a:srgbClr val="000000"/>
              </a:solidFill>
              <a:latin typeface="Roboto"/>
              <a:ea typeface="Roboto"/>
              <a:cs typeface="Roboto"/>
              <a:sym typeface="Roboto"/>
            </a:endParaRPr>
          </a:p>
        </p:txBody>
      </p:sp>
      <p:sp>
        <p:nvSpPr>
          <p:cNvPr id="622" name="Google Shape;622;p41"/>
          <p:cNvSpPr/>
          <p:nvPr/>
        </p:nvSpPr>
        <p:spPr>
          <a:xfrm>
            <a:off x="10078200" y="5775067"/>
            <a:ext cx="232400" cy="206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r>
              <a:rPr lang="en" sz="1467" kern="0">
                <a:solidFill>
                  <a:srgbClr val="000000"/>
                </a:solidFill>
                <a:latin typeface="Roboto"/>
                <a:ea typeface="Roboto"/>
                <a:cs typeface="Roboto"/>
                <a:sym typeface="Roboto"/>
              </a:rPr>
              <a:t>4</a:t>
            </a:r>
            <a:endParaRPr sz="1467" kern="0">
              <a:solidFill>
                <a:srgbClr val="000000"/>
              </a:solidFill>
              <a:latin typeface="Roboto"/>
              <a:ea typeface="Roboto"/>
              <a:cs typeface="Roboto"/>
              <a:sym typeface="Roboto"/>
            </a:endParaRPr>
          </a:p>
        </p:txBody>
      </p:sp>
      <p:sp>
        <p:nvSpPr>
          <p:cNvPr id="623" name="Google Shape;623;p41"/>
          <p:cNvSpPr/>
          <p:nvPr/>
        </p:nvSpPr>
        <p:spPr>
          <a:xfrm>
            <a:off x="8430067" y="1918967"/>
            <a:ext cx="232400" cy="206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r>
              <a:rPr lang="en" sz="1467" kern="0">
                <a:solidFill>
                  <a:srgbClr val="000000"/>
                </a:solidFill>
                <a:latin typeface="Roboto"/>
                <a:ea typeface="Roboto"/>
                <a:cs typeface="Roboto"/>
                <a:sym typeface="Roboto"/>
              </a:rPr>
              <a:t>4</a:t>
            </a:r>
            <a:endParaRPr sz="1467" kern="0">
              <a:solidFill>
                <a:srgbClr val="000000"/>
              </a:solidFill>
              <a:latin typeface="Roboto"/>
              <a:ea typeface="Roboto"/>
              <a:cs typeface="Roboto"/>
              <a:sym typeface="Roboto"/>
            </a:endParaRPr>
          </a:p>
        </p:txBody>
      </p:sp>
      <p:sp>
        <p:nvSpPr>
          <p:cNvPr id="624" name="Google Shape;624;p41"/>
          <p:cNvSpPr/>
          <p:nvPr/>
        </p:nvSpPr>
        <p:spPr>
          <a:xfrm>
            <a:off x="10132433" y="2682433"/>
            <a:ext cx="232400" cy="206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r>
              <a:rPr lang="en" sz="1467" kern="0">
                <a:solidFill>
                  <a:srgbClr val="000000"/>
                </a:solidFill>
                <a:latin typeface="Roboto"/>
                <a:ea typeface="Roboto"/>
                <a:cs typeface="Roboto"/>
                <a:sym typeface="Roboto"/>
              </a:rPr>
              <a:t>4</a:t>
            </a:r>
            <a:endParaRPr sz="1467" kern="0">
              <a:solidFill>
                <a:srgbClr val="000000"/>
              </a:solidFill>
              <a:latin typeface="Roboto"/>
              <a:ea typeface="Roboto"/>
              <a:cs typeface="Roboto"/>
              <a:sym typeface="Roboto"/>
            </a:endParaRPr>
          </a:p>
        </p:txBody>
      </p:sp>
      <p:sp>
        <p:nvSpPr>
          <p:cNvPr id="625" name="Google Shape;625;p41"/>
          <p:cNvSpPr/>
          <p:nvPr/>
        </p:nvSpPr>
        <p:spPr>
          <a:xfrm>
            <a:off x="10078200" y="650133"/>
            <a:ext cx="232400" cy="206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r>
              <a:rPr lang="en" sz="1467" kern="0">
                <a:solidFill>
                  <a:srgbClr val="000000"/>
                </a:solidFill>
                <a:latin typeface="Roboto"/>
                <a:ea typeface="Roboto"/>
                <a:cs typeface="Roboto"/>
                <a:sym typeface="Roboto"/>
              </a:rPr>
              <a:t>4</a:t>
            </a:r>
            <a:endParaRPr sz="1467" kern="0">
              <a:solidFill>
                <a:srgbClr val="000000"/>
              </a:solidFill>
              <a:latin typeface="Roboto"/>
              <a:ea typeface="Roboto"/>
              <a:cs typeface="Roboto"/>
              <a:sym typeface="Roboto"/>
            </a:endParaRPr>
          </a:p>
        </p:txBody>
      </p:sp>
      <p:sp>
        <p:nvSpPr>
          <p:cNvPr id="626" name="Google Shape;626;p41"/>
          <p:cNvSpPr/>
          <p:nvPr/>
        </p:nvSpPr>
        <p:spPr>
          <a:xfrm>
            <a:off x="10672533" y="5237600"/>
            <a:ext cx="232400" cy="206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r>
              <a:rPr lang="en" sz="1467" kern="0">
                <a:solidFill>
                  <a:srgbClr val="000000"/>
                </a:solidFill>
                <a:latin typeface="Roboto"/>
                <a:ea typeface="Roboto"/>
                <a:cs typeface="Roboto"/>
                <a:sym typeface="Roboto"/>
              </a:rPr>
              <a:t>3</a:t>
            </a:r>
            <a:endParaRPr sz="1467" kern="0">
              <a:solidFill>
                <a:srgbClr val="000000"/>
              </a:solidFill>
              <a:latin typeface="Roboto"/>
              <a:ea typeface="Roboto"/>
              <a:cs typeface="Roboto"/>
              <a:sym typeface="Roboto"/>
            </a:endParaRPr>
          </a:p>
        </p:txBody>
      </p:sp>
      <p:sp>
        <p:nvSpPr>
          <p:cNvPr id="627" name="Google Shape;627;p41"/>
          <p:cNvSpPr/>
          <p:nvPr/>
        </p:nvSpPr>
        <p:spPr>
          <a:xfrm>
            <a:off x="10904933" y="5237600"/>
            <a:ext cx="232400" cy="206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r>
              <a:rPr lang="en" sz="1467" kern="0">
                <a:solidFill>
                  <a:srgbClr val="000000"/>
                </a:solidFill>
                <a:latin typeface="Roboto"/>
                <a:ea typeface="Roboto"/>
                <a:cs typeface="Roboto"/>
                <a:sym typeface="Roboto"/>
              </a:rPr>
              <a:t>4</a:t>
            </a:r>
            <a:endParaRPr sz="1467" kern="0">
              <a:solidFill>
                <a:srgbClr val="000000"/>
              </a:solidFill>
              <a:latin typeface="Roboto"/>
              <a:ea typeface="Roboto"/>
              <a:cs typeface="Roboto"/>
              <a:sym typeface="Roboto"/>
            </a:endParaRPr>
          </a:p>
        </p:txBody>
      </p:sp>
      <p:sp>
        <p:nvSpPr>
          <p:cNvPr id="628" name="Google Shape;628;p41"/>
          <p:cNvSpPr/>
          <p:nvPr/>
        </p:nvSpPr>
        <p:spPr>
          <a:xfrm>
            <a:off x="11137333" y="5237600"/>
            <a:ext cx="232400" cy="206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defTabSz="1219170">
              <a:buClr>
                <a:srgbClr val="000000"/>
              </a:buClr>
            </a:pPr>
            <a:r>
              <a:rPr lang="en" sz="1467" kern="0">
                <a:solidFill>
                  <a:srgbClr val="000000"/>
                </a:solidFill>
                <a:latin typeface="Roboto"/>
                <a:ea typeface="Roboto"/>
                <a:cs typeface="Roboto"/>
                <a:sym typeface="Roboto"/>
              </a:rPr>
              <a:t>5</a:t>
            </a:r>
            <a:endParaRPr sz="1467" kern="0">
              <a:solidFill>
                <a:srgbClr val="000000"/>
              </a:solidFill>
              <a:latin typeface="Roboto"/>
              <a:ea typeface="Roboto"/>
              <a:cs typeface="Roboto"/>
              <a:sym typeface="Roboto"/>
            </a:endParaRPr>
          </a:p>
        </p:txBody>
      </p:sp>
      <p:sp>
        <p:nvSpPr>
          <p:cNvPr id="629" name="Google Shape;629;p41"/>
          <p:cNvSpPr txBox="1"/>
          <p:nvPr/>
        </p:nvSpPr>
        <p:spPr>
          <a:xfrm>
            <a:off x="7804867" y="388667"/>
            <a:ext cx="625200" cy="123111"/>
          </a:xfrm>
          <a:prstGeom prst="rect">
            <a:avLst/>
          </a:prstGeom>
          <a:noFill/>
          <a:ln>
            <a:noFill/>
          </a:ln>
        </p:spPr>
        <p:txBody>
          <a:bodyPr spcFirstLastPara="1" wrap="square" lIns="0" tIns="0" rIns="0" bIns="0" anchor="t" anchorCtr="0">
            <a:spAutoFit/>
          </a:bodyPr>
          <a:lstStyle/>
          <a:p>
            <a:pPr defTabSz="1219170">
              <a:buClr>
                <a:srgbClr val="000000"/>
              </a:buClr>
            </a:pPr>
            <a:r>
              <a:rPr lang="en" sz="800" kern="0">
                <a:solidFill>
                  <a:srgbClr val="595959"/>
                </a:solidFill>
                <a:latin typeface="Roboto"/>
                <a:ea typeface="Roboto"/>
                <a:cs typeface="Roboto"/>
                <a:sym typeface="Roboto"/>
              </a:rPr>
              <a:t>Milestone #</a:t>
            </a:r>
            <a:endParaRPr sz="800" kern="0">
              <a:solidFill>
                <a:srgbClr val="595959"/>
              </a:solidFill>
              <a:latin typeface="Roboto"/>
              <a:ea typeface="Roboto"/>
              <a:cs typeface="Roboto"/>
              <a:sym typeface="Roboto"/>
            </a:endParaRPr>
          </a:p>
        </p:txBody>
      </p:sp>
      <p:cxnSp>
        <p:nvCxnSpPr>
          <p:cNvPr id="630" name="Google Shape;630;p41"/>
          <p:cNvCxnSpPr>
            <a:stCxn id="629" idx="2"/>
          </p:cNvCxnSpPr>
          <p:nvPr/>
        </p:nvCxnSpPr>
        <p:spPr>
          <a:xfrm>
            <a:off x="8117467" y="511778"/>
            <a:ext cx="346800" cy="168489"/>
          </a:xfrm>
          <a:prstGeom prst="straightConnector1">
            <a:avLst/>
          </a:prstGeom>
          <a:noFill/>
          <a:ln w="9525" cap="flat" cmpd="sng">
            <a:solidFill>
              <a:schemeClr val="dk2"/>
            </a:solidFill>
            <a:prstDash val="solid"/>
            <a:round/>
            <a:headEnd type="none" w="med" len="med"/>
            <a:tailEnd type="none" w="med" len="med"/>
          </a:ln>
        </p:spPr>
      </p:cxnSp>
      <p:pic>
        <p:nvPicPr>
          <p:cNvPr id="631" name="Google Shape;631;p41" title="File:Eo circle green white checkmark.svg - Wikimedia Commons"/>
          <p:cNvPicPr preferRelativeResize="0"/>
          <p:nvPr/>
        </p:nvPicPr>
        <p:blipFill>
          <a:blip r:embed="rId3">
            <a:alphaModFix/>
          </a:blip>
          <a:stretch>
            <a:fillRect/>
          </a:stretch>
        </p:blipFill>
        <p:spPr>
          <a:xfrm>
            <a:off x="8486503" y="5756636"/>
            <a:ext cx="243664" cy="243664"/>
          </a:xfrm>
          <a:prstGeom prst="rect">
            <a:avLst/>
          </a:prstGeom>
          <a:noFill/>
          <a:ln>
            <a:noFill/>
          </a:ln>
        </p:spPr>
      </p:pic>
      <p:pic>
        <p:nvPicPr>
          <p:cNvPr id="632" name="Google Shape;632;p41" title="File:Eo circle green white checkmark.svg - Wikimedia Commons"/>
          <p:cNvPicPr preferRelativeResize="0"/>
          <p:nvPr/>
        </p:nvPicPr>
        <p:blipFill>
          <a:blip r:embed="rId3">
            <a:alphaModFix/>
          </a:blip>
          <a:stretch>
            <a:fillRect/>
          </a:stretch>
        </p:blipFill>
        <p:spPr>
          <a:xfrm>
            <a:off x="10666903" y="5219169"/>
            <a:ext cx="243664" cy="24366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9D9B2F36-1240-60CA-D739-BB29C957D9DF}"/>
            </a:ext>
          </a:extLst>
        </p:cNvPr>
        <p:cNvGrpSpPr/>
        <p:nvPr/>
      </p:nvGrpSpPr>
      <p:grpSpPr>
        <a:xfrm>
          <a:off x="0" y="0"/>
          <a:ext cx="0" cy="0"/>
          <a:chOff x="0" y="0"/>
          <a:chExt cx="0" cy="0"/>
        </a:xfrm>
      </p:grpSpPr>
      <p:sp>
        <p:nvSpPr>
          <p:cNvPr id="32" name="TextBox 31">
            <a:extLst>
              <a:ext uri="{FF2B5EF4-FFF2-40B4-BE49-F238E27FC236}">
                <a16:creationId xmlns:a16="http://schemas.microsoft.com/office/drawing/2014/main" id="{DDE504A0-6FBD-D0AF-42AC-EB18398BE577}"/>
              </a:ext>
            </a:extLst>
          </p:cNvPr>
          <p:cNvSpPr txBox="1"/>
          <p:nvPr/>
        </p:nvSpPr>
        <p:spPr>
          <a:xfrm>
            <a:off x="1399181" y="366546"/>
            <a:ext cx="8770332" cy="535531"/>
          </a:xfrm>
          <a:prstGeom prst="rect">
            <a:avLst/>
          </a:prstGeom>
          <a:noFill/>
        </p:spPr>
        <p:txBody>
          <a:bodyPr wrap="square" rtlCol="0">
            <a:spAutoFit/>
          </a:bodyPr>
          <a:lstStyle/>
          <a:p>
            <a:pPr algn="ctr">
              <a:lnSpc>
                <a:spcPct val="90000"/>
              </a:lnSpc>
              <a:spcBef>
                <a:spcPct val="0"/>
              </a:spcBef>
              <a:defRPr/>
            </a:pPr>
            <a:r>
              <a:rPr lang="en-US"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Early Adopters and Contributors </a:t>
            </a:r>
          </a:p>
        </p:txBody>
      </p:sp>
      <p:sp>
        <p:nvSpPr>
          <p:cNvPr id="9" name="Text Placeholder 2">
            <a:extLst>
              <a:ext uri="{FF2B5EF4-FFF2-40B4-BE49-F238E27FC236}">
                <a16:creationId xmlns:a16="http://schemas.microsoft.com/office/drawing/2014/main" id="{BA2B8785-F2F1-FC11-E9CF-FE85DE69B46A}"/>
              </a:ext>
            </a:extLst>
          </p:cNvPr>
          <p:cNvSpPr txBox="1">
            <a:spLocks/>
          </p:cNvSpPr>
          <p:nvPr/>
        </p:nvSpPr>
        <p:spPr>
          <a:xfrm>
            <a:off x="216727" y="2322993"/>
            <a:ext cx="2143124" cy="337947"/>
          </a:xfrm>
          <a:prstGeom prst="rect">
            <a:avLst/>
          </a:prstGeom>
          <a:gradFill>
            <a:gsLst>
              <a:gs pos="0">
                <a:srgbClr val="1A45AF"/>
              </a:gs>
              <a:gs pos="100000">
                <a:srgbClr val="080F1F"/>
              </a:gs>
            </a:gsLst>
            <a:lin ang="17400000" scaled="0"/>
          </a:gradFill>
        </p:spPr>
        <p:txBody>
          <a:bodyPr vert="horz" lIns="91440" tIns="45720" rIns="91440" bIns="45720" rtlCol="0">
            <a:noAutofit/>
          </a:bodyPr>
          <a:lstStyle>
            <a:defPPr>
              <a:defRPr lang="en-ZM"/>
            </a:defPPr>
            <a:lvl1pPr indent="0">
              <a:lnSpc>
                <a:spcPct val="90000"/>
              </a:lnSpc>
              <a:spcBef>
                <a:spcPts val="1000"/>
              </a:spcBef>
              <a:buFont typeface="Arial" panose="020B0604020202020204" pitchFamily="34" charset="0"/>
              <a:buNone/>
              <a:defRPr b="1">
                <a:solidFill>
                  <a:schemeClr val="bg1"/>
                </a:solidFill>
                <a:latin typeface="Gill Sans MT" panose="020B05020201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Regulatory WG</a:t>
            </a:r>
          </a:p>
        </p:txBody>
      </p:sp>
      <p:sp>
        <p:nvSpPr>
          <p:cNvPr id="14" name="Text Placeholder 2">
            <a:extLst>
              <a:ext uri="{FF2B5EF4-FFF2-40B4-BE49-F238E27FC236}">
                <a16:creationId xmlns:a16="http://schemas.microsoft.com/office/drawing/2014/main" id="{61C775E9-8E76-1BF9-098F-F521884282D4}"/>
              </a:ext>
            </a:extLst>
          </p:cNvPr>
          <p:cNvSpPr txBox="1">
            <a:spLocks/>
          </p:cNvSpPr>
          <p:nvPr/>
        </p:nvSpPr>
        <p:spPr>
          <a:xfrm>
            <a:off x="216727" y="3526619"/>
            <a:ext cx="3056861" cy="367182"/>
          </a:xfrm>
          <a:prstGeom prst="rect">
            <a:avLst/>
          </a:prstGeom>
          <a:gradFill>
            <a:gsLst>
              <a:gs pos="0">
                <a:srgbClr val="1A45AF"/>
              </a:gs>
              <a:gs pos="100000">
                <a:srgbClr val="080F1F"/>
              </a:gs>
            </a:gsLst>
            <a:lin ang="17400000" scaled="0"/>
          </a:gradFill>
        </p:spPr>
        <p:txBody>
          <a:bodyPr vert="horz" lIns="91440" tIns="45720" rIns="91440" bIns="45720" rtlCol="0">
            <a:noAutofit/>
          </a:bodyPr>
          <a:lstStyle>
            <a:defPPr>
              <a:defRPr lang="en-ZM"/>
            </a:defPPr>
            <a:lvl1pPr indent="0">
              <a:lnSpc>
                <a:spcPct val="90000"/>
              </a:lnSpc>
              <a:spcBef>
                <a:spcPts val="1000"/>
              </a:spcBef>
              <a:buFont typeface="Arial" panose="020B0604020202020204" pitchFamily="34" charset="0"/>
              <a:buNone/>
              <a:defRPr b="1">
                <a:solidFill>
                  <a:schemeClr val="bg1"/>
                </a:solidFill>
                <a:latin typeface="Gill Sans MT" panose="020B05020201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Technical &amp; Standards WG</a:t>
            </a:r>
          </a:p>
        </p:txBody>
      </p:sp>
      <p:sp>
        <p:nvSpPr>
          <p:cNvPr id="15" name="TextBox 14">
            <a:extLst>
              <a:ext uri="{FF2B5EF4-FFF2-40B4-BE49-F238E27FC236}">
                <a16:creationId xmlns:a16="http://schemas.microsoft.com/office/drawing/2014/main" id="{3A41BF16-F6DB-2C65-DED5-CF58DAAF4829}"/>
              </a:ext>
            </a:extLst>
          </p:cNvPr>
          <p:cNvSpPr txBox="1"/>
          <p:nvPr/>
        </p:nvSpPr>
        <p:spPr>
          <a:xfrm>
            <a:off x="213973" y="4918262"/>
            <a:ext cx="2117130" cy="367182"/>
          </a:xfrm>
          <a:prstGeom prst="rect">
            <a:avLst/>
          </a:prstGeom>
          <a:gradFill>
            <a:gsLst>
              <a:gs pos="0">
                <a:srgbClr val="1A45AF"/>
              </a:gs>
              <a:gs pos="100000">
                <a:srgbClr val="080F1F"/>
              </a:gs>
            </a:gsLst>
            <a:lin ang="17400000" scaled="0"/>
          </a:gradFill>
        </p:spPr>
        <p:txBody>
          <a:bodyPr vert="horz" lIns="91440" tIns="45720" rIns="91440" bIns="45720" rtlCol="0">
            <a:noAutofit/>
          </a:bodyPr>
          <a:lstStyle>
            <a:defPPr>
              <a:defRPr lang="en-ZM"/>
            </a:defPPr>
            <a:lvl1pPr indent="0">
              <a:lnSpc>
                <a:spcPct val="90000"/>
              </a:lnSpc>
              <a:spcBef>
                <a:spcPts val="1000"/>
              </a:spcBef>
              <a:buFont typeface="Arial" panose="020B0604020202020204" pitchFamily="34" charset="0"/>
              <a:buNone/>
              <a:defRPr b="1">
                <a:solidFill>
                  <a:schemeClr val="bg1"/>
                </a:solidFill>
                <a:latin typeface="Gill Sans MT" panose="020B05020201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GB" dirty="0"/>
              <a:t>Commercial WG</a:t>
            </a:r>
          </a:p>
        </p:txBody>
      </p:sp>
      <p:grpSp>
        <p:nvGrpSpPr>
          <p:cNvPr id="71" name="Group 70">
            <a:extLst>
              <a:ext uri="{FF2B5EF4-FFF2-40B4-BE49-F238E27FC236}">
                <a16:creationId xmlns:a16="http://schemas.microsoft.com/office/drawing/2014/main" id="{AA49BD3F-B379-8AA4-E35A-BB75B7EB6984}"/>
              </a:ext>
            </a:extLst>
          </p:cNvPr>
          <p:cNvGrpSpPr>
            <a:grpSpLocks noChangeAspect="1"/>
          </p:cNvGrpSpPr>
          <p:nvPr/>
        </p:nvGrpSpPr>
        <p:grpSpPr>
          <a:xfrm>
            <a:off x="969922" y="3947286"/>
            <a:ext cx="10214280" cy="862523"/>
            <a:chOff x="722782" y="3897858"/>
            <a:chExt cx="10214280" cy="862523"/>
          </a:xfrm>
        </p:grpSpPr>
        <p:pic>
          <p:nvPicPr>
            <p:cNvPr id="37" name="Picture 36" descr="A red logo with a white background&#10;&#10;Description automatically generated">
              <a:extLst>
                <a:ext uri="{FF2B5EF4-FFF2-40B4-BE49-F238E27FC236}">
                  <a16:creationId xmlns:a16="http://schemas.microsoft.com/office/drawing/2014/main" id="{7866E478-F6C5-7D8F-1076-D62ECEC13827}"/>
                </a:ext>
              </a:extLst>
            </p:cNvPr>
            <p:cNvPicPr>
              <a:picLocks noChangeAspect="1"/>
            </p:cNvPicPr>
            <p:nvPr/>
          </p:nvPicPr>
          <p:blipFill>
            <a:blip r:embed="rId3">
              <a:extLst>
                <a:ext uri="{28A0092B-C50C-407E-A947-70E740481C1C}">
                  <a14:useLocalDpi xmlns:a14="http://schemas.microsoft.com/office/drawing/2010/main" val="0"/>
                </a:ext>
              </a:extLst>
            </a:blip>
            <a:srcRect l="25038" t="12182" r="23543" b="22505"/>
            <a:stretch/>
          </p:blipFill>
          <p:spPr>
            <a:xfrm>
              <a:off x="3504838" y="3971170"/>
              <a:ext cx="621323" cy="789211"/>
            </a:xfrm>
            <a:prstGeom prst="rect">
              <a:avLst/>
            </a:prstGeom>
          </p:spPr>
        </p:pic>
        <p:pic>
          <p:nvPicPr>
            <p:cNvPr id="38" name="Picture 37" descr="A blue flag with yellow stars in a circle&#10;&#10;Description automatically generated">
              <a:extLst>
                <a:ext uri="{FF2B5EF4-FFF2-40B4-BE49-F238E27FC236}">
                  <a16:creationId xmlns:a16="http://schemas.microsoft.com/office/drawing/2014/main" id="{E8D02938-2F8E-0894-7D4B-30D41937FF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0890" y="3963029"/>
              <a:ext cx="916847" cy="611232"/>
            </a:xfrm>
            <a:prstGeom prst="rect">
              <a:avLst/>
            </a:prstGeom>
          </p:spPr>
        </p:pic>
        <p:pic>
          <p:nvPicPr>
            <p:cNvPr id="39" name="Picture 38" descr="A logo with purple and grey text&#10;&#10;Description automatically generated">
              <a:extLst>
                <a:ext uri="{FF2B5EF4-FFF2-40B4-BE49-F238E27FC236}">
                  <a16:creationId xmlns:a16="http://schemas.microsoft.com/office/drawing/2014/main" id="{1606F8C2-432F-E289-EAB6-30AC2E091B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9346" y="4007832"/>
              <a:ext cx="1584997" cy="742181"/>
            </a:xfrm>
            <a:prstGeom prst="rect">
              <a:avLst/>
            </a:prstGeom>
          </p:spPr>
        </p:pic>
        <p:pic>
          <p:nvPicPr>
            <p:cNvPr id="40" name="Picture 39" descr="A yellow square with white text&#10;&#10;Description automatically generated">
              <a:extLst>
                <a:ext uri="{FF2B5EF4-FFF2-40B4-BE49-F238E27FC236}">
                  <a16:creationId xmlns:a16="http://schemas.microsoft.com/office/drawing/2014/main" id="{B674AD1D-6516-7AC9-E0D3-205991907F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782" y="3916842"/>
              <a:ext cx="843539" cy="843539"/>
            </a:xfrm>
            <a:prstGeom prst="rect">
              <a:avLst/>
            </a:prstGeom>
          </p:spPr>
        </p:pic>
        <p:pic>
          <p:nvPicPr>
            <p:cNvPr id="41" name="Picture 40" descr="A logo with a yellow triangle&#10;&#10;Description automatically generated">
              <a:extLst>
                <a:ext uri="{FF2B5EF4-FFF2-40B4-BE49-F238E27FC236}">
                  <a16:creationId xmlns:a16="http://schemas.microsoft.com/office/drawing/2014/main" id="{AC92D2C9-46C9-CCE8-5BBE-500F6BBCBD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55475" y="3916842"/>
              <a:ext cx="1281587" cy="624873"/>
            </a:xfrm>
            <a:prstGeom prst="rect">
              <a:avLst/>
            </a:prstGeom>
          </p:spPr>
        </p:pic>
        <p:pic>
          <p:nvPicPr>
            <p:cNvPr id="42" name="Picture 41" descr="A close-up of a logo&#10;&#10;Description automatically generated">
              <a:extLst>
                <a:ext uri="{FF2B5EF4-FFF2-40B4-BE49-F238E27FC236}">
                  <a16:creationId xmlns:a16="http://schemas.microsoft.com/office/drawing/2014/main" id="{753A1950-8F25-1536-6722-9FA6D83A7B14}"/>
                </a:ext>
              </a:extLst>
            </p:cNvPr>
            <p:cNvPicPr>
              <a:picLocks noChangeAspect="1"/>
            </p:cNvPicPr>
            <p:nvPr/>
          </p:nvPicPr>
          <p:blipFill>
            <a:blip r:embed="rId8">
              <a:extLst>
                <a:ext uri="{28A0092B-C50C-407E-A947-70E740481C1C}">
                  <a14:useLocalDpi xmlns:a14="http://schemas.microsoft.com/office/drawing/2010/main" val="0"/>
                </a:ext>
              </a:extLst>
            </a:blip>
            <a:srcRect t="31295" b="30284"/>
            <a:stretch/>
          </p:blipFill>
          <p:spPr>
            <a:xfrm>
              <a:off x="6319511" y="3897858"/>
              <a:ext cx="2143125" cy="823400"/>
            </a:xfrm>
            <a:prstGeom prst="rect">
              <a:avLst/>
            </a:prstGeom>
          </p:spPr>
        </p:pic>
        <p:pic>
          <p:nvPicPr>
            <p:cNvPr id="44" name="Picture 43" descr="A green background with white text&#10;&#10;Description automatically generated">
              <a:extLst>
                <a:ext uri="{FF2B5EF4-FFF2-40B4-BE49-F238E27FC236}">
                  <a16:creationId xmlns:a16="http://schemas.microsoft.com/office/drawing/2014/main" id="{07DCF808-8B52-8655-8CDF-A8CD782110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29216" y="3935268"/>
              <a:ext cx="843539" cy="793919"/>
            </a:xfrm>
            <a:prstGeom prst="rect">
              <a:avLst/>
            </a:prstGeom>
          </p:spPr>
        </p:pic>
        <p:pic>
          <p:nvPicPr>
            <p:cNvPr id="45" name="Picture 44" descr="A green logo with black text&#10;&#10;Description automatically generated">
              <a:extLst>
                <a:ext uri="{FF2B5EF4-FFF2-40B4-BE49-F238E27FC236}">
                  <a16:creationId xmlns:a16="http://schemas.microsoft.com/office/drawing/2014/main" id="{C8DB8282-FA70-5276-2CA9-9E72555B3D30}"/>
                </a:ext>
              </a:extLst>
            </p:cNvPr>
            <p:cNvPicPr>
              <a:picLocks noChangeAspect="1"/>
            </p:cNvPicPr>
            <p:nvPr/>
          </p:nvPicPr>
          <p:blipFill>
            <a:blip r:embed="rId10">
              <a:extLst>
                <a:ext uri="{28A0092B-C50C-407E-A947-70E740481C1C}">
                  <a14:useLocalDpi xmlns:a14="http://schemas.microsoft.com/office/drawing/2010/main" val="0"/>
                </a:ext>
              </a:extLst>
            </a:blip>
            <a:srcRect l="25148" t="6184" r="23839" b="8176"/>
            <a:stretch/>
          </p:blipFill>
          <p:spPr>
            <a:xfrm>
              <a:off x="4444771" y="3973033"/>
              <a:ext cx="665647" cy="715810"/>
            </a:xfrm>
            <a:prstGeom prst="rect">
              <a:avLst/>
            </a:prstGeom>
          </p:spPr>
        </p:pic>
      </p:grpSp>
      <p:sp>
        <p:nvSpPr>
          <p:cNvPr id="59" name="Text Placeholder 2">
            <a:extLst>
              <a:ext uri="{FF2B5EF4-FFF2-40B4-BE49-F238E27FC236}">
                <a16:creationId xmlns:a16="http://schemas.microsoft.com/office/drawing/2014/main" id="{20D938FB-C69F-E3B0-3915-FB66DD65DA6D}"/>
              </a:ext>
            </a:extLst>
          </p:cNvPr>
          <p:cNvSpPr txBox="1">
            <a:spLocks/>
          </p:cNvSpPr>
          <p:nvPr/>
        </p:nvSpPr>
        <p:spPr>
          <a:xfrm>
            <a:off x="210526" y="1362512"/>
            <a:ext cx="2143124" cy="337947"/>
          </a:xfrm>
          <a:prstGeom prst="rect">
            <a:avLst/>
          </a:prstGeom>
          <a:gradFill>
            <a:gsLst>
              <a:gs pos="0">
                <a:srgbClr val="1A45AF"/>
              </a:gs>
              <a:gs pos="100000">
                <a:srgbClr val="080F1F"/>
              </a:gs>
            </a:gsLst>
            <a:lin ang="17400000" scaled="0"/>
          </a:gra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b="1" dirty="0">
                <a:solidFill>
                  <a:schemeClr val="bg1"/>
                </a:solidFill>
                <a:latin typeface="Gill Sans MT" panose="020B0502020104020203" pitchFamily="34" charset="0"/>
              </a:rPr>
              <a:t>Early Participants</a:t>
            </a:r>
          </a:p>
        </p:txBody>
      </p:sp>
      <p:grpSp>
        <p:nvGrpSpPr>
          <p:cNvPr id="70" name="Group 69">
            <a:extLst>
              <a:ext uri="{FF2B5EF4-FFF2-40B4-BE49-F238E27FC236}">
                <a16:creationId xmlns:a16="http://schemas.microsoft.com/office/drawing/2014/main" id="{E7BB1A79-11C9-4E43-D3E5-3FF9E1B0DBC1}"/>
              </a:ext>
            </a:extLst>
          </p:cNvPr>
          <p:cNvGrpSpPr>
            <a:grpSpLocks noChangeAspect="1"/>
          </p:cNvGrpSpPr>
          <p:nvPr/>
        </p:nvGrpSpPr>
        <p:grpSpPr>
          <a:xfrm>
            <a:off x="1579795" y="1566002"/>
            <a:ext cx="9344244" cy="921728"/>
            <a:chOff x="1579795" y="1566002"/>
            <a:chExt cx="9344244" cy="921728"/>
          </a:xfrm>
        </p:grpSpPr>
        <p:pic>
          <p:nvPicPr>
            <p:cNvPr id="4" name="Google Shape;338;p32">
              <a:extLst>
                <a:ext uri="{FF2B5EF4-FFF2-40B4-BE49-F238E27FC236}">
                  <a16:creationId xmlns:a16="http://schemas.microsoft.com/office/drawing/2014/main" id="{68FFA571-AECC-A71E-A603-DB2C7FAC1613}"/>
                </a:ext>
              </a:extLst>
            </p:cNvPr>
            <p:cNvPicPr preferRelativeResize="0"/>
            <p:nvPr/>
          </p:nvPicPr>
          <p:blipFill>
            <a:blip r:embed="rId11">
              <a:alphaModFix/>
            </a:blip>
            <a:stretch>
              <a:fillRect/>
            </a:stretch>
          </p:blipFill>
          <p:spPr>
            <a:xfrm>
              <a:off x="3082411" y="1844130"/>
              <a:ext cx="1494376" cy="341575"/>
            </a:xfrm>
            <a:prstGeom prst="rect">
              <a:avLst/>
            </a:prstGeom>
            <a:noFill/>
            <a:ln>
              <a:noFill/>
            </a:ln>
          </p:spPr>
        </p:pic>
        <p:pic>
          <p:nvPicPr>
            <p:cNvPr id="5" name="Google Shape;339;p32">
              <a:extLst>
                <a:ext uri="{FF2B5EF4-FFF2-40B4-BE49-F238E27FC236}">
                  <a16:creationId xmlns:a16="http://schemas.microsoft.com/office/drawing/2014/main" id="{938C8AE9-F176-55DE-6992-C653570DA243}"/>
                </a:ext>
              </a:extLst>
            </p:cNvPr>
            <p:cNvPicPr preferRelativeResize="0"/>
            <p:nvPr/>
          </p:nvPicPr>
          <p:blipFill>
            <a:blip r:embed="rId12">
              <a:alphaModFix/>
            </a:blip>
            <a:srcRect t="19991" b="22180"/>
            <a:stretch/>
          </p:blipFill>
          <p:spPr>
            <a:xfrm>
              <a:off x="1579795" y="1852396"/>
              <a:ext cx="1299266" cy="334104"/>
            </a:xfrm>
            <a:prstGeom prst="rect">
              <a:avLst/>
            </a:prstGeom>
            <a:noFill/>
            <a:ln>
              <a:noFill/>
            </a:ln>
          </p:spPr>
        </p:pic>
        <p:pic>
          <p:nvPicPr>
            <p:cNvPr id="6" name="Google Shape;340;p32">
              <a:extLst>
                <a:ext uri="{FF2B5EF4-FFF2-40B4-BE49-F238E27FC236}">
                  <a16:creationId xmlns:a16="http://schemas.microsoft.com/office/drawing/2014/main" id="{ADBA8044-EF46-B7D4-772A-4695D289C705}"/>
                </a:ext>
              </a:extLst>
            </p:cNvPr>
            <p:cNvPicPr preferRelativeResize="0"/>
            <p:nvPr/>
          </p:nvPicPr>
          <p:blipFill>
            <a:blip r:embed="rId13">
              <a:alphaModFix/>
            </a:blip>
            <a:stretch>
              <a:fillRect/>
            </a:stretch>
          </p:blipFill>
          <p:spPr>
            <a:xfrm>
              <a:off x="4710186" y="1631218"/>
              <a:ext cx="780476" cy="691775"/>
            </a:xfrm>
            <a:prstGeom prst="rect">
              <a:avLst/>
            </a:prstGeom>
            <a:noFill/>
            <a:ln>
              <a:noFill/>
            </a:ln>
          </p:spPr>
        </p:pic>
        <p:pic>
          <p:nvPicPr>
            <p:cNvPr id="7" name="Google Shape;343;p32">
              <a:extLst>
                <a:ext uri="{FF2B5EF4-FFF2-40B4-BE49-F238E27FC236}">
                  <a16:creationId xmlns:a16="http://schemas.microsoft.com/office/drawing/2014/main" id="{20D5309C-5587-6187-30DA-C9EFB42E8551}"/>
                </a:ext>
              </a:extLst>
            </p:cNvPr>
            <p:cNvPicPr preferRelativeResize="0"/>
            <p:nvPr/>
          </p:nvPicPr>
          <p:blipFill>
            <a:blip r:embed="rId14">
              <a:alphaModFix/>
            </a:blip>
            <a:stretch>
              <a:fillRect/>
            </a:stretch>
          </p:blipFill>
          <p:spPr>
            <a:xfrm>
              <a:off x="5468651" y="1643565"/>
              <a:ext cx="712700" cy="674790"/>
            </a:xfrm>
            <a:prstGeom prst="rect">
              <a:avLst/>
            </a:prstGeom>
            <a:noFill/>
            <a:ln>
              <a:noFill/>
            </a:ln>
          </p:spPr>
        </p:pic>
        <p:pic>
          <p:nvPicPr>
            <p:cNvPr id="8" name="Google Shape;344;p32">
              <a:extLst>
                <a:ext uri="{FF2B5EF4-FFF2-40B4-BE49-F238E27FC236}">
                  <a16:creationId xmlns:a16="http://schemas.microsoft.com/office/drawing/2014/main" id="{AD84B0C0-7D6D-01F6-BD94-EBF585BAD055}"/>
                </a:ext>
              </a:extLst>
            </p:cNvPr>
            <p:cNvPicPr preferRelativeResize="0"/>
            <p:nvPr/>
          </p:nvPicPr>
          <p:blipFill>
            <a:blip r:embed="rId15">
              <a:alphaModFix/>
            </a:blip>
            <a:stretch>
              <a:fillRect/>
            </a:stretch>
          </p:blipFill>
          <p:spPr>
            <a:xfrm>
              <a:off x="6256611" y="1774406"/>
              <a:ext cx="680750" cy="405400"/>
            </a:xfrm>
            <a:prstGeom prst="rect">
              <a:avLst/>
            </a:prstGeom>
            <a:noFill/>
            <a:ln>
              <a:noFill/>
            </a:ln>
          </p:spPr>
        </p:pic>
        <p:pic>
          <p:nvPicPr>
            <p:cNvPr id="60" name="Google Shape;156;p3">
              <a:extLst>
                <a:ext uri="{FF2B5EF4-FFF2-40B4-BE49-F238E27FC236}">
                  <a16:creationId xmlns:a16="http://schemas.microsoft.com/office/drawing/2014/main" id="{6299FE9F-EF12-04C8-13C2-CAE50043BA3A}"/>
                </a:ext>
              </a:extLst>
            </p:cNvPr>
            <p:cNvPicPr preferRelativeResize="0"/>
            <p:nvPr/>
          </p:nvPicPr>
          <p:blipFill rotWithShape="1">
            <a:blip r:embed="rId16">
              <a:alphaModFix/>
            </a:blip>
            <a:srcRect/>
            <a:stretch/>
          </p:blipFill>
          <p:spPr>
            <a:xfrm>
              <a:off x="7140711" y="1664568"/>
              <a:ext cx="616450" cy="616450"/>
            </a:xfrm>
            <a:prstGeom prst="rect">
              <a:avLst/>
            </a:prstGeom>
            <a:noFill/>
            <a:ln>
              <a:noFill/>
            </a:ln>
          </p:spPr>
        </p:pic>
        <p:pic>
          <p:nvPicPr>
            <p:cNvPr id="61" name="Graphic 60">
              <a:extLst>
                <a:ext uri="{FF2B5EF4-FFF2-40B4-BE49-F238E27FC236}">
                  <a16:creationId xmlns:a16="http://schemas.microsoft.com/office/drawing/2014/main" id="{4251580C-8E19-87EB-2BB3-44E893BEA0A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09090" y="1747733"/>
              <a:ext cx="923556" cy="432073"/>
            </a:xfrm>
            <a:prstGeom prst="rect">
              <a:avLst/>
            </a:prstGeom>
          </p:spPr>
        </p:pic>
        <p:pic>
          <p:nvPicPr>
            <p:cNvPr id="62" name="Picture 6" descr="Explore more details">
              <a:extLst>
                <a:ext uri="{FF2B5EF4-FFF2-40B4-BE49-F238E27FC236}">
                  <a16:creationId xmlns:a16="http://schemas.microsoft.com/office/drawing/2014/main" id="{353DF294-0D2B-41FE-9282-F0EE598E6BA1}"/>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30622" t="6524" r="29503" b="7592"/>
            <a:stretch/>
          </p:blipFill>
          <p:spPr bwMode="auto">
            <a:xfrm>
              <a:off x="8931127" y="1566002"/>
              <a:ext cx="666622" cy="92172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8">
              <a:extLst>
                <a:ext uri="{FF2B5EF4-FFF2-40B4-BE49-F238E27FC236}">
                  <a16:creationId xmlns:a16="http://schemas.microsoft.com/office/drawing/2014/main" id="{9E988D24-76A7-C7D4-5C39-1D0C37ACDBDC}"/>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r="71745" b="-304"/>
            <a:stretch/>
          </p:blipFill>
          <p:spPr bwMode="auto">
            <a:xfrm>
              <a:off x="9692034" y="1675842"/>
              <a:ext cx="1232005" cy="5398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83D0BF33-AA85-99F7-931D-3F2A76391F4E}"/>
              </a:ext>
            </a:extLst>
          </p:cNvPr>
          <p:cNvGrpSpPr>
            <a:grpSpLocks noChangeAspect="1"/>
          </p:cNvGrpSpPr>
          <p:nvPr/>
        </p:nvGrpSpPr>
        <p:grpSpPr>
          <a:xfrm>
            <a:off x="207591" y="5191638"/>
            <a:ext cx="11387876" cy="1635113"/>
            <a:chOff x="207591" y="5191638"/>
            <a:chExt cx="11387876" cy="1635113"/>
          </a:xfrm>
        </p:grpSpPr>
        <p:pic>
          <p:nvPicPr>
            <p:cNvPr id="46" name="Picture 45" descr="A close-up of a logo&#10;&#10;Description automatically generated">
              <a:extLst>
                <a:ext uri="{FF2B5EF4-FFF2-40B4-BE49-F238E27FC236}">
                  <a16:creationId xmlns:a16="http://schemas.microsoft.com/office/drawing/2014/main" id="{0A888C41-BA11-AFD0-C920-E5AC926094D9}"/>
                </a:ext>
              </a:extLst>
            </p:cNvPr>
            <p:cNvPicPr>
              <a:picLocks noChangeAspect="1"/>
            </p:cNvPicPr>
            <p:nvPr/>
          </p:nvPicPr>
          <p:blipFill>
            <a:blip r:embed="rId8">
              <a:extLst>
                <a:ext uri="{28A0092B-C50C-407E-A947-70E740481C1C}">
                  <a14:useLocalDpi xmlns:a14="http://schemas.microsoft.com/office/drawing/2010/main" val="0"/>
                </a:ext>
              </a:extLst>
            </a:blip>
            <a:srcRect t="32632" b="32633"/>
            <a:stretch/>
          </p:blipFill>
          <p:spPr>
            <a:xfrm>
              <a:off x="207591" y="5365109"/>
              <a:ext cx="1603056" cy="556823"/>
            </a:xfrm>
            <a:prstGeom prst="rect">
              <a:avLst/>
            </a:prstGeom>
          </p:spPr>
        </p:pic>
        <p:pic>
          <p:nvPicPr>
            <p:cNvPr id="47" name="Picture 46" descr="A round red and yellow logo with a map in the middle&#10;&#10;Description automatically generated">
              <a:extLst>
                <a:ext uri="{FF2B5EF4-FFF2-40B4-BE49-F238E27FC236}">
                  <a16:creationId xmlns:a16="http://schemas.microsoft.com/office/drawing/2014/main" id="{4444088E-7FD4-492D-4E34-2235A2E2CE34}"/>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810647" y="5285482"/>
              <a:ext cx="717692" cy="717692"/>
            </a:xfrm>
            <a:prstGeom prst="rect">
              <a:avLst/>
            </a:prstGeom>
          </p:spPr>
        </p:pic>
        <p:pic>
          <p:nvPicPr>
            <p:cNvPr id="48" name="Picture 47" descr="A logo with people lifting a box&#10;&#10;Description automatically generated">
              <a:extLst>
                <a:ext uri="{FF2B5EF4-FFF2-40B4-BE49-F238E27FC236}">
                  <a16:creationId xmlns:a16="http://schemas.microsoft.com/office/drawing/2014/main" id="{5B869F9D-915B-E729-9016-C7510F299EB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614202" y="5317550"/>
              <a:ext cx="665541" cy="665541"/>
            </a:xfrm>
            <a:prstGeom prst="rect">
              <a:avLst/>
            </a:prstGeom>
          </p:spPr>
        </p:pic>
        <p:pic>
          <p:nvPicPr>
            <p:cNvPr id="49" name="Picture 48" descr="A logo of a company&#10;&#10;Description automatically generated">
              <a:extLst>
                <a:ext uri="{FF2B5EF4-FFF2-40B4-BE49-F238E27FC236}">
                  <a16:creationId xmlns:a16="http://schemas.microsoft.com/office/drawing/2014/main" id="{A5111E64-B7A8-F054-4159-F3D00A2509F6}"/>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708289" y="5340030"/>
              <a:ext cx="591860" cy="591860"/>
            </a:xfrm>
            <a:prstGeom prst="rect">
              <a:avLst/>
            </a:prstGeom>
          </p:spPr>
        </p:pic>
        <p:pic>
          <p:nvPicPr>
            <p:cNvPr id="50" name="Picture 49" descr="A black and white logo&#10;&#10;Description automatically generated">
              <a:extLst>
                <a:ext uri="{FF2B5EF4-FFF2-40B4-BE49-F238E27FC236}">
                  <a16:creationId xmlns:a16="http://schemas.microsoft.com/office/drawing/2014/main" id="{1E5D1EED-5D85-432B-65FC-3FB2B012BE5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501947" y="5191638"/>
              <a:ext cx="814754" cy="837510"/>
            </a:xfrm>
            <a:prstGeom prst="rect">
              <a:avLst/>
            </a:prstGeom>
          </p:spPr>
        </p:pic>
        <p:pic>
          <p:nvPicPr>
            <p:cNvPr id="51" name="Picture 50" descr="A logo for a company&#10;&#10;Description automatically generated">
              <a:extLst>
                <a:ext uri="{FF2B5EF4-FFF2-40B4-BE49-F238E27FC236}">
                  <a16:creationId xmlns:a16="http://schemas.microsoft.com/office/drawing/2014/main" id="{15CC670C-CB31-3775-3398-9229ACE21DB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884794" y="6291026"/>
              <a:ext cx="1145584" cy="511421"/>
            </a:xfrm>
            <a:prstGeom prst="rect">
              <a:avLst/>
            </a:prstGeom>
          </p:spPr>
        </p:pic>
        <p:pic>
          <p:nvPicPr>
            <p:cNvPr id="52" name="Picture 51" descr="A blue and white logo&#10;&#10;Description automatically generated">
              <a:extLst>
                <a:ext uri="{FF2B5EF4-FFF2-40B4-BE49-F238E27FC236}">
                  <a16:creationId xmlns:a16="http://schemas.microsoft.com/office/drawing/2014/main" id="{C990A1BB-6CC2-C84A-3959-F1D62569AF9C}"/>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687388" y="5359584"/>
              <a:ext cx="1478917" cy="567871"/>
            </a:xfrm>
            <a:prstGeom prst="rect">
              <a:avLst/>
            </a:prstGeom>
          </p:spPr>
        </p:pic>
        <p:pic>
          <p:nvPicPr>
            <p:cNvPr id="53" name="Picture 52" descr="A black and orange logo&#10;&#10;Description automatically generated">
              <a:extLst>
                <a:ext uri="{FF2B5EF4-FFF2-40B4-BE49-F238E27FC236}">
                  <a16:creationId xmlns:a16="http://schemas.microsoft.com/office/drawing/2014/main" id="{9A70838A-FA14-DC46-6E71-80BAE290F991}"/>
                </a:ext>
              </a:extLst>
            </p:cNvPr>
            <p:cNvPicPr>
              <a:picLocks noChangeAspect="1"/>
            </p:cNvPicPr>
            <p:nvPr/>
          </p:nvPicPr>
          <p:blipFill>
            <a:blip r:embed="rId27">
              <a:extLst>
                <a:ext uri="{28A0092B-C50C-407E-A947-70E740481C1C}">
                  <a14:useLocalDpi xmlns:a14="http://schemas.microsoft.com/office/drawing/2010/main" val="0"/>
                </a:ext>
              </a:extLst>
            </a:blip>
            <a:srcRect t="15829" b="14427"/>
            <a:stretch/>
          </p:blipFill>
          <p:spPr>
            <a:xfrm>
              <a:off x="3491075" y="5324404"/>
              <a:ext cx="971853" cy="677805"/>
            </a:xfrm>
            <a:prstGeom prst="rect">
              <a:avLst/>
            </a:prstGeom>
          </p:spPr>
        </p:pic>
        <p:pic>
          <p:nvPicPr>
            <p:cNvPr id="54" name="Picture 53" descr="A logo for a company&#10;&#10;Description automatically generated">
              <a:extLst>
                <a:ext uri="{FF2B5EF4-FFF2-40B4-BE49-F238E27FC236}">
                  <a16:creationId xmlns:a16="http://schemas.microsoft.com/office/drawing/2014/main" id="{D534549B-C83D-B233-76B8-451880F890E3}"/>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324377" y="6266720"/>
              <a:ext cx="1177871" cy="560031"/>
            </a:xfrm>
            <a:prstGeom prst="rect">
              <a:avLst/>
            </a:prstGeom>
          </p:spPr>
        </p:pic>
        <p:pic>
          <p:nvPicPr>
            <p:cNvPr id="55" name="Picture 54" descr="A close up of a logo&#10;&#10;Description automatically generated">
              <a:extLst>
                <a:ext uri="{FF2B5EF4-FFF2-40B4-BE49-F238E27FC236}">
                  <a16:creationId xmlns:a16="http://schemas.microsoft.com/office/drawing/2014/main" id="{10DA96C4-20BC-2EF4-C91C-E82EC128ADD5}"/>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166305" y="5327989"/>
              <a:ext cx="1639137" cy="517622"/>
            </a:xfrm>
            <a:prstGeom prst="rect">
              <a:avLst/>
            </a:prstGeom>
          </p:spPr>
        </p:pic>
        <p:pic>
          <p:nvPicPr>
            <p:cNvPr id="56" name="Picture 55">
              <a:extLst>
                <a:ext uri="{FF2B5EF4-FFF2-40B4-BE49-F238E27FC236}">
                  <a16:creationId xmlns:a16="http://schemas.microsoft.com/office/drawing/2014/main" id="{C2DE769A-6E0E-A28D-AC0E-48AA994B32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98326" y="6233659"/>
              <a:ext cx="1145585" cy="558561"/>
            </a:xfrm>
            <a:prstGeom prst="rect">
              <a:avLst/>
            </a:prstGeom>
          </p:spPr>
        </p:pic>
        <p:pic>
          <p:nvPicPr>
            <p:cNvPr id="57" name="Picture 56" descr="A blue and orange logo&#10;&#10;Description automatically generated">
              <a:extLst>
                <a:ext uri="{FF2B5EF4-FFF2-40B4-BE49-F238E27FC236}">
                  <a16:creationId xmlns:a16="http://schemas.microsoft.com/office/drawing/2014/main" id="{8992E136-9F5B-AD4B-0295-FC6DD115F6CC}"/>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330173" y="5365109"/>
              <a:ext cx="1478917" cy="517621"/>
            </a:xfrm>
            <a:prstGeom prst="rect">
              <a:avLst/>
            </a:prstGeom>
          </p:spPr>
        </p:pic>
        <p:pic>
          <p:nvPicPr>
            <p:cNvPr id="58" name="Picture 57" descr="A red logo with a white background&#10;&#10;Description automatically generated">
              <a:extLst>
                <a:ext uri="{FF2B5EF4-FFF2-40B4-BE49-F238E27FC236}">
                  <a16:creationId xmlns:a16="http://schemas.microsoft.com/office/drawing/2014/main" id="{972DEA4A-E486-C90A-DABB-15E3BE53A46E}"/>
                </a:ext>
              </a:extLst>
            </p:cNvPr>
            <p:cNvPicPr>
              <a:picLocks noChangeAspect="1"/>
            </p:cNvPicPr>
            <p:nvPr/>
          </p:nvPicPr>
          <p:blipFill>
            <a:blip r:embed="rId3">
              <a:extLst>
                <a:ext uri="{28A0092B-C50C-407E-A947-70E740481C1C}">
                  <a14:useLocalDpi xmlns:a14="http://schemas.microsoft.com/office/drawing/2010/main" val="0"/>
                </a:ext>
              </a:extLst>
            </a:blip>
            <a:srcRect l="25038" t="12182" r="23543" b="22505"/>
            <a:stretch/>
          </p:blipFill>
          <p:spPr>
            <a:xfrm>
              <a:off x="10974144" y="5229313"/>
              <a:ext cx="621323" cy="789211"/>
            </a:xfrm>
            <a:prstGeom prst="rect">
              <a:avLst/>
            </a:prstGeom>
          </p:spPr>
        </p:pic>
        <p:pic>
          <p:nvPicPr>
            <p:cNvPr id="65" name="Picture 64" descr="A red text on a black background&#10;&#10;Description automatically generated">
              <a:extLst>
                <a:ext uri="{FF2B5EF4-FFF2-40B4-BE49-F238E27FC236}">
                  <a16:creationId xmlns:a16="http://schemas.microsoft.com/office/drawing/2014/main" id="{E1F662BC-2DC5-DC76-DAA3-367CCF91AB70}"/>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056643" y="6303460"/>
              <a:ext cx="971852" cy="455172"/>
            </a:xfrm>
            <a:prstGeom prst="rect">
              <a:avLst/>
            </a:prstGeom>
          </p:spPr>
        </p:pic>
      </p:grpSp>
      <p:grpSp>
        <p:nvGrpSpPr>
          <p:cNvPr id="68" name="Group 67">
            <a:extLst>
              <a:ext uri="{FF2B5EF4-FFF2-40B4-BE49-F238E27FC236}">
                <a16:creationId xmlns:a16="http://schemas.microsoft.com/office/drawing/2014/main" id="{BCEB71E6-3BB8-A27D-85C3-AB4F9DCD824A}"/>
              </a:ext>
            </a:extLst>
          </p:cNvPr>
          <p:cNvGrpSpPr>
            <a:grpSpLocks noChangeAspect="1"/>
          </p:cNvGrpSpPr>
          <p:nvPr/>
        </p:nvGrpSpPr>
        <p:grpSpPr>
          <a:xfrm>
            <a:off x="997944" y="2768166"/>
            <a:ext cx="10134184" cy="856288"/>
            <a:chOff x="1259541" y="2677579"/>
            <a:chExt cx="10134184" cy="856288"/>
          </a:xfrm>
        </p:grpSpPr>
        <p:pic>
          <p:nvPicPr>
            <p:cNvPr id="17" name="Picture 16" descr="A blue and yellow logo&#10;&#10;Description automatically generated">
              <a:extLst>
                <a:ext uri="{FF2B5EF4-FFF2-40B4-BE49-F238E27FC236}">
                  <a16:creationId xmlns:a16="http://schemas.microsoft.com/office/drawing/2014/main" id="{C3633487-A858-5968-374E-299574DA7199}"/>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759683" y="2820027"/>
              <a:ext cx="552038" cy="642275"/>
            </a:xfrm>
            <a:prstGeom prst="rect">
              <a:avLst/>
            </a:prstGeom>
          </p:spPr>
        </p:pic>
        <p:pic>
          <p:nvPicPr>
            <p:cNvPr id="28" name="Graphic 27">
              <a:extLst>
                <a:ext uri="{FF2B5EF4-FFF2-40B4-BE49-F238E27FC236}">
                  <a16:creationId xmlns:a16="http://schemas.microsoft.com/office/drawing/2014/main" id="{A27DD63B-ADEF-CEEE-F586-7C7C5C862597}"/>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8968801" y="2777579"/>
              <a:ext cx="585721" cy="585721"/>
            </a:xfrm>
            <a:prstGeom prst="rect">
              <a:avLst/>
            </a:prstGeom>
          </p:spPr>
        </p:pic>
        <p:pic>
          <p:nvPicPr>
            <p:cNvPr id="29" name="Picture 28" descr="A close-up of a logo&#10;&#10;Description automatically generated">
              <a:extLst>
                <a:ext uri="{FF2B5EF4-FFF2-40B4-BE49-F238E27FC236}">
                  <a16:creationId xmlns:a16="http://schemas.microsoft.com/office/drawing/2014/main" id="{7DCBEE32-AE97-258C-7EB9-C1B991E885AB}"/>
                </a:ext>
              </a:extLst>
            </p:cNvPr>
            <p:cNvPicPr>
              <a:picLocks noChangeAspect="1"/>
            </p:cNvPicPr>
            <p:nvPr/>
          </p:nvPicPr>
          <p:blipFill>
            <a:blip r:embed="rId35">
              <a:extLst>
                <a:ext uri="{28A0092B-C50C-407E-A947-70E740481C1C}">
                  <a14:useLocalDpi xmlns:a14="http://schemas.microsoft.com/office/drawing/2010/main" val="0"/>
                </a:ext>
              </a:extLst>
            </a:blip>
            <a:srcRect t="25423" b="27007"/>
            <a:stretch/>
          </p:blipFill>
          <p:spPr>
            <a:xfrm>
              <a:off x="3193848" y="2731594"/>
              <a:ext cx="1350169" cy="642274"/>
            </a:xfrm>
            <a:prstGeom prst="rect">
              <a:avLst/>
            </a:prstGeom>
          </p:spPr>
        </p:pic>
        <p:pic>
          <p:nvPicPr>
            <p:cNvPr id="33" name="Picture 32" descr="A logo with a triangle and a star&#10;&#10;Description automatically generated">
              <a:extLst>
                <a:ext uri="{FF2B5EF4-FFF2-40B4-BE49-F238E27FC236}">
                  <a16:creationId xmlns:a16="http://schemas.microsoft.com/office/drawing/2014/main" id="{15C6C9FA-4BCD-9ECC-BB83-9F80E091738D}"/>
                </a:ext>
              </a:extLst>
            </p:cNvPr>
            <p:cNvPicPr>
              <a:picLocks noChangeAspect="1"/>
            </p:cNvPicPr>
            <p:nvPr/>
          </p:nvPicPr>
          <p:blipFill>
            <a:blip r:embed="rId36">
              <a:extLst>
                <a:ext uri="{28A0092B-C50C-407E-A947-70E740481C1C}">
                  <a14:useLocalDpi xmlns:a14="http://schemas.microsoft.com/office/drawing/2010/main" val="0"/>
                </a:ext>
              </a:extLst>
            </a:blip>
            <a:srcRect t="23789" b="25861"/>
            <a:stretch/>
          </p:blipFill>
          <p:spPr>
            <a:xfrm>
              <a:off x="5365855" y="2794869"/>
              <a:ext cx="1771224" cy="571271"/>
            </a:xfrm>
            <a:prstGeom prst="rect">
              <a:avLst/>
            </a:prstGeom>
          </p:spPr>
        </p:pic>
        <p:pic>
          <p:nvPicPr>
            <p:cNvPr id="35" name="Picture 34" descr="A logo of a religious organization&#10;&#10;Description automatically generated">
              <a:extLst>
                <a:ext uri="{FF2B5EF4-FFF2-40B4-BE49-F238E27FC236}">
                  <a16:creationId xmlns:a16="http://schemas.microsoft.com/office/drawing/2014/main" id="{DE19A1BF-FB3B-CA90-DE7D-50D47DED0CF7}"/>
                </a:ext>
              </a:extLst>
            </p:cNvPr>
            <p:cNvPicPr>
              <a:picLocks noChangeAspect="1"/>
            </p:cNvPicPr>
            <p:nvPr/>
          </p:nvPicPr>
          <p:blipFill>
            <a:blip r:embed="rId37">
              <a:extLst>
                <a:ext uri="{28A0092B-C50C-407E-A947-70E740481C1C}">
                  <a14:useLocalDpi xmlns:a14="http://schemas.microsoft.com/office/drawing/2010/main" val="0"/>
                </a:ext>
              </a:extLst>
            </a:blip>
            <a:srcRect l="10519" t="7609" r="22178" b="3540"/>
            <a:stretch/>
          </p:blipFill>
          <p:spPr>
            <a:xfrm>
              <a:off x="7915725" y="2677579"/>
              <a:ext cx="916847" cy="856288"/>
            </a:xfrm>
            <a:prstGeom prst="rect">
              <a:avLst/>
            </a:prstGeom>
          </p:spPr>
        </p:pic>
        <p:pic>
          <p:nvPicPr>
            <p:cNvPr id="36" name="Picture 35" descr="A green logo with black text&#10;&#10;Description automatically generated">
              <a:extLst>
                <a:ext uri="{FF2B5EF4-FFF2-40B4-BE49-F238E27FC236}">
                  <a16:creationId xmlns:a16="http://schemas.microsoft.com/office/drawing/2014/main" id="{3D97DB3D-F5E8-23A7-91C8-4458113AA47E}"/>
                </a:ext>
              </a:extLst>
            </p:cNvPr>
            <p:cNvPicPr>
              <a:picLocks noChangeAspect="1"/>
            </p:cNvPicPr>
            <p:nvPr/>
          </p:nvPicPr>
          <p:blipFill>
            <a:blip r:embed="rId10">
              <a:extLst>
                <a:ext uri="{28A0092B-C50C-407E-A947-70E740481C1C}">
                  <a14:useLocalDpi xmlns:a14="http://schemas.microsoft.com/office/drawing/2010/main" val="0"/>
                </a:ext>
              </a:extLst>
            </a:blip>
            <a:srcRect l="25148" t="6184" r="23839" b="8176"/>
            <a:stretch/>
          </p:blipFill>
          <p:spPr>
            <a:xfrm>
              <a:off x="7143443" y="2734204"/>
              <a:ext cx="665647" cy="715810"/>
            </a:xfrm>
            <a:prstGeom prst="rect">
              <a:avLst/>
            </a:prstGeom>
          </p:spPr>
        </p:pic>
        <p:pic>
          <p:nvPicPr>
            <p:cNvPr id="43" name="Picture 42" descr="A logo with a shield and text&#10;&#10;Description automatically generated">
              <a:extLst>
                <a:ext uri="{FF2B5EF4-FFF2-40B4-BE49-F238E27FC236}">
                  <a16:creationId xmlns:a16="http://schemas.microsoft.com/office/drawing/2014/main" id="{91D05EEA-BBA1-9DF2-DFAB-F4E48EE94782}"/>
                </a:ext>
              </a:extLst>
            </p:cNvPr>
            <p:cNvPicPr>
              <a:picLocks noChangeAspect="1"/>
            </p:cNvPicPr>
            <p:nvPr/>
          </p:nvPicPr>
          <p:blipFill>
            <a:blip r:embed="rId38">
              <a:extLst>
                <a:ext uri="{28A0092B-C50C-407E-A947-70E740481C1C}">
                  <a14:useLocalDpi xmlns:a14="http://schemas.microsoft.com/office/drawing/2010/main" val="0"/>
                </a:ext>
              </a:extLst>
            </a:blip>
            <a:srcRect t="32395" b="31776"/>
            <a:stretch/>
          </p:blipFill>
          <p:spPr>
            <a:xfrm>
              <a:off x="1259541" y="2766700"/>
              <a:ext cx="1804121" cy="646401"/>
            </a:xfrm>
            <a:prstGeom prst="rect">
              <a:avLst/>
            </a:prstGeom>
          </p:spPr>
        </p:pic>
        <p:pic>
          <p:nvPicPr>
            <p:cNvPr id="67" name="Picture 66" descr="A blue text on a white background&#10;&#10;Description automatically generated">
              <a:extLst>
                <a:ext uri="{FF2B5EF4-FFF2-40B4-BE49-F238E27FC236}">
                  <a16:creationId xmlns:a16="http://schemas.microsoft.com/office/drawing/2014/main" id="{4137D42E-D346-CBB4-13A1-945F93550CC6}"/>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9728033" y="2731594"/>
              <a:ext cx="1665692" cy="578033"/>
            </a:xfrm>
            <a:prstGeom prst="rect">
              <a:avLst/>
            </a:prstGeom>
          </p:spPr>
        </p:pic>
      </p:grpSp>
    </p:spTree>
    <p:extLst>
      <p:ext uri="{BB962C8B-B14F-4D97-AF65-F5344CB8AC3E}">
        <p14:creationId xmlns:p14="http://schemas.microsoft.com/office/powerpoint/2010/main" val="4198289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FEFE95F8-8311-99F6-F4E1-14DB49DBB44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AFB8C8F-7EFF-E9F7-CBC9-384E32362346}"/>
              </a:ext>
            </a:extLst>
          </p:cNvPr>
          <p:cNvSpPr txBox="1"/>
          <p:nvPr/>
        </p:nvSpPr>
        <p:spPr>
          <a:xfrm>
            <a:off x="707538" y="334893"/>
            <a:ext cx="10299700" cy="535531"/>
          </a:xfrm>
          <a:prstGeom prst="rect">
            <a:avLst/>
          </a:prstGeom>
          <a:noFill/>
        </p:spPr>
        <p:txBody>
          <a:bodyPr wrap="square">
            <a:spAutoFit/>
          </a:bodyPr>
          <a:lstStyle/>
          <a:p>
            <a:pPr algn="ctr">
              <a:lnSpc>
                <a:spcPct val="90000"/>
              </a:lnSpc>
              <a:spcBef>
                <a:spcPct val="0"/>
              </a:spcBef>
              <a:defRPr/>
            </a:pPr>
            <a:r>
              <a:rPr lang="en-GB"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Challenges Faced By Entrepreneurs  </a:t>
            </a:r>
            <a:endParaRPr lang="en-ZM"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endParaRPr>
          </a:p>
        </p:txBody>
      </p:sp>
      <p:graphicFrame>
        <p:nvGraphicFramePr>
          <p:cNvPr id="11" name="TextBox 7">
            <a:extLst>
              <a:ext uri="{FF2B5EF4-FFF2-40B4-BE49-F238E27FC236}">
                <a16:creationId xmlns:a16="http://schemas.microsoft.com/office/drawing/2014/main" id="{34C257FB-B009-133F-D7E6-0C4681B3FC5C}"/>
              </a:ext>
            </a:extLst>
          </p:cNvPr>
          <p:cNvGraphicFramePr/>
          <p:nvPr>
            <p:extLst>
              <p:ext uri="{D42A27DB-BD31-4B8C-83A1-F6EECF244321}">
                <p14:modId xmlns:p14="http://schemas.microsoft.com/office/powerpoint/2010/main" val="2791262329"/>
              </p:ext>
            </p:extLst>
          </p:nvPr>
        </p:nvGraphicFramePr>
        <p:xfrm>
          <a:off x="5664200" y="1258529"/>
          <a:ext cx="5794572" cy="55994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9" name="Picture 68">
            <a:extLst>
              <a:ext uri="{FF2B5EF4-FFF2-40B4-BE49-F238E27FC236}">
                <a16:creationId xmlns:a16="http://schemas.microsoft.com/office/drawing/2014/main" id="{9AAC7EEC-24F5-95F8-753D-FDF994AA8268}"/>
              </a:ext>
            </a:extLst>
          </p:cNvPr>
          <p:cNvPicPr>
            <a:picLocks noChangeAspect="1"/>
          </p:cNvPicPr>
          <p:nvPr/>
        </p:nvPicPr>
        <p:blipFill>
          <a:blip r:embed="rId8"/>
          <a:stretch>
            <a:fillRect/>
          </a:stretch>
        </p:blipFill>
        <p:spPr>
          <a:xfrm>
            <a:off x="466529" y="1725139"/>
            <a:ext cx="4588072" cy="4288376"/>
          </a:xfrm>
          <a:prstGeom prst="rect">
            <a:avLst/>
          </a:prstGeom>
          <a:effectLst>
            <a:outerShdw blurRad="139700" dist="165100" dir="13500000" algn="br" rotWithShape="0">
              <a:prstClr val="black">
                <a:alpha val="28000"/>
              </a:prstClr>
            </a:outerShdw>
          </a:effectLst>
        </p:spPr>
      </p:pic>
      <p:grpSp>
        <p:nvGrpSpPr>
          <p:cNvPr id="70" name="Group 69">
            <a:extLst>
              <a:ext uri="{FF2B5EF4-FFF2-40B4-BE49-F238E27FC236}">
                <a16:creationId xmlns:a16="http://schemas.microsoft.com/office/drawing/2014/main" id="{BD3779F5-8DE8-F136-A728-F741079DD14E}"/>
              </a:ext>
            </a:extLst>
          </p:cNvPr>
          <p:cNvGrpSpPr>
            <a:grpSpLocks noChangeAspect="1"/>
          </p:cNvGrpSpPr>
          <p:nvPr/>
        </p:nvGrpSpPr>
        <p:grpSpPr>
          <a:xfrm>
            <a:off x="118780" y="6012570"/>
            <a:ext cx="11938029" cy="769144"/>
            <a:chOff x="165805" y="92797"/>
            <a:chExt cx="11938029" cy="769144"/>
          </a:xfrm>
        </p:grpSpPr>
        <p:pic>
          <p:nvPicPr>
            <p:cNvPr id="71" name="Picture 70">
              <a:extLst>
                <a:ext uri="{FF2B5EF4-FFF2-40B4-BE49-F238E27FC236}">
                  <a16:creationId xmlns:a16="http://schemas.microsoft.com/office/drawing/2014/main" id="{900BFCD2-11F3-2343-7D8A-ED3E863A9569}"/>
                </a:ext>
              </a:extLst>
            </p:cNvPr>
            <p:cNvPicPr>
              <a:picLocks noChangeAspect="1"/>
            </p:cNvPicPr>
            <p:nvPr/>
          </p:nvPicPr>
          <p:blipFill>
            <a:blip r:embed="rId9" cstate="screen">
              <a:extLst>
                <a:ext uri="{28A0092B-C50C-407E-A947-70E740481C1C}">
                  <a14:useLocalDpi xmlns:a14="http://schemas.microsoft.com/office/drawing/2010/main"/>
                </a:ext>
              </a:extLst>
            </a:blip>
            <a:srcRect t="5728" b="16015"/>
            <a:stretch/>
          </p:blipFill>
          <p:spPr>
            <a:xfrm>
              <a:off x="165805" y="138517"/>
              <a:ext cx="1280223" cy="708269"/>
            </a:xfrm>
            <a:prstGeom prst="rect">
              <a:avLst/>
            </a:prstGeom>
          </p:spPr>
        </p:pic>
        <p:pic>
          <p:nvPicPr>
            <p:cNvPr id="72" name="Picture 71">
              <a:extLst>
                <a:ext uri="{FF2B5EF4-FFF2-40B4-BE49-F238E27FC236}">
                  <a16:creationId xmlns:a16="http://schemas.microsoft.com/office/drawing/2014/main" id="{B86E2013-1EEE-04EF-05A5-3E72D1A1E286}"/>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1331831" y="92797"/>
              <a:ext cx="772003" cy="769144"/>
            </a:xfrm>
            <a:prstGeom prst="rect">
              <a:avLst/>
            </a:prstGeom>
          </p:spPr>
        </p:pic>
      </p:grpSp>
    </p:spTree>
    <p:extLst>
      <p:ext uri="{BB962C8B-B14F-4D97-AF65-F5344CB8AC3E}">
        <p14:creationId xmlns:p14="http://schemas.microsoft.com/office/powerpoint/2010/main" val="1911096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D56AC3C8-8BD6-F054-578D-33FD413B115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6C43F1C-63D1-A0E6-B7B6-50012C7B8B1C}"/>
              </a:ext>
            </a:extLst>
          </p:cNvPr>
          <p:cNvSpPr txBox="1"/>
          <p:nvPr/>
        </p:nvSpPr>
        <p:spPr>
          <a:xfrm>
            <a:off x="946150" y="393180"/>
            <a:ext cx="10299700" cy="535531"/>
          </a:xfrm>
          <a:prstGeom prst="rect">
            <a:avLst/>
          </a:prstGeom>
          <a:noFill/>
        </p:spPr>
        <p:txBody>
          <a:bodyPr wrap="square">
            <a:spAutoFit/>
          </a:bodyPr>
          <a:lstStyle/>
          <a:p>
            <a:pPr algn="ctr">
              <a:lnSpc>
                <a:spcPct val="90000"/>
              </a:lnSpc>
              <a:spcBef>
                <a:spcPct val="0"/>
              </a:spcBef>
              <a:defRPr/>
            </a:pPr>
            <a:r>
              <a:rPr lang="en-GB"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Challenges in Cross Border Payments</a:t>
            </a:r>
          </a:p>
        </p:txBody>
      </p:sp>
      <p:grpSp>
        <p:nvGrpSpPr>
          <p:cNvPr id="5" name="Group 4">
            <a:extLst>
              <a:ext uri="{FF2B5EF4-FFF2-40B4-BE49-F238E27FC236}">
                <a16:creationId xmlns:a16="http://schemas.microsoft.com/office/drawing/2014/main" id="{27AFCF9C-E0C7-E560-6D65-A2D285919057}"/>
              </a:ext>
            </a:extLst>
          </p:cNvPr>
          <p:cNvGrpSpPr>
            <a:grpSpLocks noChangeAspect="1"/>
          </p:cNvGrpSpPr>
          <p:nvPr/>
        </p:nvGrpSpPr>
        <p:grpSpPr>
          <a:xfrm>
            <a:off x="118780" y="6012570"/>
            <a:ext cx="11938029" cy="769144"/>
            <a:chOff x="165805" y="92797"/>
            <a:chExt cx="11938029" cy="769144"/>
          </a:xfrm>
        </p:grpSpPr>
        <p:pic>
          <p:nvPicPr>
            <p:cNvPr id="6" name="Picture 5">
              <a:extLst>
                <a:ext uri="{FF2B5EF4-FFF2-40B4-BE49-F238E27FC236}">
                  <a16:creationId xmlns:a16="http://schemas.microsoft.com/office/drawing/2014/main" id="{3AD5BF80-221B-820D-EB0F-0AE62D76A43A}"/>
                </a:ext>
              </a:extLst>
            </p:cNvPr>
            <p:cNvPicPr>
              <a:picLocks noChangeAspect="1"/>
            </p:cNvPicPr>
            <p:nvPr/>
          </p:nvPicPr>
          <p:blipFill>
            <a:blip r:embed="rId3" cstate="screen">
              <a:extLst>
                <a:ext uri="{28A0092B-C50C-407E-A947-70E740481C1C}">
                  <a14:useLocalDpi xmlns:a14="http://schemas.microsoft.com/office/drawing/2010/main"/>
                </a:ext>
              </a:extLst>
            </a:blip>
            <a:srcRect t="5728" b="16015"/>
            <a:stretch/>
          </p:blipFill>
          <p:spPr>
            <a:xfrm>
              <a:off x="165805" y="138517"/>
              <a:ext cx="1280223" cy="708269"/>
            </a:xfrm>
            <a:prstGeom prst="rect">
              <a:avLst/>
            </a:prstGeom>
          </p:spPr>
        </p:pic>
        <p:pic>
          <p:nvPicPr>
            <p:cNvPr id="7" name="Picture 6">
              <a:extLst>
                <a:ext uri="{FF2B5EF4-FFF2-40B4-BE49-F238E27FC236}">
                  <a16:creationId xmlns:a16="http://schemas.microsoft.com/office/drawing/2014/main" id="{031B450E-4633-0504-A6BE-235A1EB56CE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31831" y="92797"/>
              <a:ext cx="772003" cy="769144"/>
            </a:xfrm>
            <a:prstGeom prst="rect">
              <a:avLst/>
            </a:prstGeom>
          </p:spPr>
        </p:pic>
      </p:grpSp>
      <p:grpSp>
        <p:nvGrpSpPr>
          <p:cNvPr id="4" name="Group 3">
            <a:extLst>
              <a:ext uri="{FF2B5EF4-FFF2-40B4-BE49-F238E27FC236}">
                <a16:creationId xmlns:a16="http://schemas.microsoft.com/office/drawing/2014/main" id="{2EDC9A59-814D-DD4B-E8E7-F9EF18897F43}"/>
              </a:ext>
            </a:extLst>
          </p:cNvPr>
          <p:cNvGrpSpPr>
            <a:grpSpLocks noChangeAspect="1"/>
          </p:cNvGrpSpPr>
          <p:nvPr/>
        </p:nvGrpSpPr>
        <p:grpSpPr>
          <a:xfrm>
            <a:off x="7049427" y="2046860"/>
            <a:ext cx="5142573" cy="3230114"/>
            <a:chOff x="7274899" y="2391292"/>
            <a:chExt cx="4144413" cy="2671101"/>
          </a:xfrm>
        </p:grpSpPr>
        <p:pic>
          <p:nvPicPr>
            <p:cNvPr id="14" name="Picture 13" descr="A blue line drawing of a dollar sign&#10;&#10;Description automatically generated">
              <a:extLst>
                <a:ext uri="{FF2B5EF4-FFF2-40B4-BE49-F238E27FC236}">
                  <a16:creationId xmlns:a16="http://schemas.microsoft.com/office/drawing/2014/main" id="{1F74FFAD-F3D0-23DE-F99C-E6E635A653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9235" y="3132376"/>
              <a:ext cx="500871" cy="500871"/>
            </a:xfrm>
            <a:prstGeom prst="rect">
              <a:avLst/>
            </a:prstGeom>
          </p:spPr>
        </p:pic>
        <p:pic>
          <p:nvPicPr>
            <p:cNvPr id="15" name="Picture 14" descr="A clipboard with a checklist and a warning sign&#10;&#10;Description automatically generated">
              <a:extLst>
                <a:ext uri="{FF2B5EF4-FFF2-40B4-BE49-F238E27FC236}">
                  <a16:creationId xmlns:a16="http://schemas.microsoft.com/office/drawing/2014/main" id="{3C1B9869-4C9A-690B-7728-ABAA23977D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1157" y="4420150"/>
              <a:ext cx="521365" cy="521365"/>
            </a:xfrm>
            <a:prstGeom prst="rect">
              <a:avLst/>
            </a:prstGeom>
          </p:spPr>
        </p:pic>
        <p:pic>
          <p:nvPicPr>
            <p:cNvPr id="16" name="Picture 15" descr="A blue and black icon with a magnifying glass and a blue paper with a shield and a black background&#10;&#10;Description automatically generated">
              <a:extLst>
                <a:ext uri="{FF2B5EF4-FFF2-40B4-BE49-F238E27FC236}">
                  <a16:creationId xmlns:a16="http://schemas.microsoft.com/office/drawing/2014/main" id="{72241A7F-9548-40B1-76D7-A9037DA113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99235" y="2445951"/>
              <a:ext cx="568872" cy="568872"/>
            </a:xfrm>
            <a:prstGeom prst="rect">
              <a:avLst/>
            </a:prstGeom>
          </p:spPr>
        </p:pic>
        <p:pic>
          <p:nvPicPr>
            <p:cNvPr id="17" name="Picture 16" descr="Blue arrows pointing up to the top of a black background&#10;&#10;Description automatically generated">
              <a:extLst>
                <a:ext uri="{FF2B5EF4-FFF2-40B4-BE49-F238E27FC236}">
                  <a16:creationId xmlns:a16="http://schemas.microsoft.com/office/drawing/2014/main" id="{463E00D3-39EF-891F-A6A2-F5B663968D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74899" y="3777827"/>
              <a:ext cx="536949" cy="536949"/>
            </a:xfrm>
            <a:prstGeom prst="rect">
              <a:avLst/>
            </a:prstGeom>
          </p:spPr>
        </p:pic>
        <p:sp>
          <p:nvSpPr>
            <p:cNvPr id="18" name="TextBox 17">
              <a:extLst>
                <a:ext uri="{FF2B5EF4-FFF2-40B4-BE49-F238E27FC236}">
                  <a16:creationId xmlns:a16="http://schemas.microsoft.com/office/drawing/2014/main" id="{7F663EB6-415B-1EC5-F8A7-495BA8E07D95}"/>
                </a:ext>
              </a:extLst>
            </p:cNvPr>
            <p:cNvSpPr txBox="1"/>
            <p:nvPr/>
          </p:nvSpPr>
          <p:spPr>
            <a:xfrm>
              <a:off x="7868107" y="2391292"/>
              <a:ext cx="3551205" cy="2671101"/>
            </a:xfrm>
            <a:prstGeom prst="rect">
              <a:avLst/>
            </a:prstGeom>
            <a:noFill/>
          </p:spPr>
          <p:txBody>
            <a:bodyPr wrap="square" rtlCol="0">
              <a:spAutoFit/>
            </a:bodyPr>
            <a:lstStyle/>
            <a:p>
              <a:pPr marL="457200" marR="0" lvl="0" indent="-457200" defTabSz="914400" rtl="0" eaLnBrk="1" fontAlgn="base" latinLnBrk="0" hangingPunct="1">
                <a:lnSpc>
                  <a:spcPct val="150000"/>
                </a:lnSpc>
                <a:spcBef>
                  <a:spcPts val="0"/>
                </a:spcBef>
                <a:spcAft>
                  <a:spcPts val="0"/>
                </a:spcAft>
                <a:buClrTx/>
                <a:buSzTx/>
                <a:buFont typeface="+mj-lt"/>
                <a:buAutoNum type="arabicPeriod"/>
                <a:tabLst/>
                <a:defRPr/>
              </a:pPr>
              <a:r>
                <a:rPr lang="en-US" sz="2000" b="1" dirty="0"/>
                <a:t>Transparency</a:t>
              </a:r>
            </a:p>
            <a:p>
              <a:pPr marL="457200" marR="0" lvl="0" indent="-457200" defTabSz="914400" rtl="0" eaLnBrk="1" fontAlgn="base" latinLnBrk="0" hangingPunct="1">
                <a:lnSpc>
                  <a:spcPct val="150000"/>
                </a:lnSpc>
                <a:spcBef>
                  <a:spcPts val="0"/>
                </a:spcBef>
                <a:spcAft>
                  <a:spcPts val="0"/>
                </a:spcAft>
                <a:buClrTx/>
                <a:buSzTx/>
                <a:buFont typeface="+mj-lt"/>
                <a:buAutoNum type="arabicPeriod"/>
                <a:tabLst/>
                <a:defRPr/>
              </a:pPr>
              <a:endParaRPr lang="en-US" sz="1100" b="1" dirty="0"/>
            </a:p>
            <a:p>
              <a:pPr marL="457200" marR="0" lvl="0" indent="-457200" defTabSz="914400" rtl="0" eaLnBrk="1" fontAlgn="base" latinLnBrk="0" hangingPunct="1">
                <a:lnSpc>
                  <a:spcPct val="150000"/>
                </a:lnSpc>
                <a:spcBef>
                  <a:spcPts val="0"/>
                </a:spcBef>
                <a:spcAft>
                  <a:spcPts val="0"/>
                </a:spcAft>
                <a:buClrTx/>
                <a:buSzTx/>
                <a:buFont typeface="+mj-lt"/>
                <a:buAutoNum type="arabicPeriod"/>
                <a:tabLst/>
                <a:defRPr/>
              </a:pPr>
              <a:r>
                <a:rPr lang="en-US" sz="2000" b="1" dirty="0"/>
                <a:t>Currency exchange risks</a:t>
              </a:r>
            </a:p>
            <a:p>
              <a:pPr marL="457200" marR="0" lvl="0" indent="-457200" defTabSz="914400" rtl="0" eaLnBrk="1" fontAlgn="base" latinLnBrk="0" hangingPunct="1">
                <a:lnSpc>
                  <a:spcPct val="150000"/>
                </a:lnSpc>
                <a:spcBef>
                  <a:spcPts val="0"/>
                </a:spcBef>
                <a:spcAft>
                  <a:spcPts val="0"/>
                </a:spcAft>
                <a:buClrTx/>
                <a:buSzTx/>
                <a:buFont typeface="+mj-lt"/>
                <a:buAutoNum type="arabicPeriod"/>
                <a:tabLst/>
                <a:defRPr/>
              </a:pPr>
              <a:endParaRPr lang="en-US" sz="1100" b="1" dirty="0"/>
            </a:p>
            <a:p>
              <a:pPr marL="457200" marR="0" lvl="0" indent="-457200" defTabSz="914400" rtl="0" eaLnBrk="1" fontAlgn="base" latinLnBrk="0" hangingPunct="1">
                <a:lnSpc>
                  <a:spcPct val="150000"/>
                </a:lnSpc>
                <a:spcBef>
                  <a:spcPts val="0"/>
                </a:spcBef>
                <a:spcAft>
                  <a:spcPts val="0"/>
                </a:spcAft>
                <a:buClrTx/>
                <a:buSzTx/>
                <a:buFont typeface="+mj-lt"/>
                <a:buAutoNum type="arabicPeriod"/>
                <a:tabLst/>
                <a:defRPr/>
              </a:pPr>
              <a:r>
                <a:rPr lang="en-US" sz="2000" b="1" dirty="0"/>
                <a:t>High transaction costs and slow processing</a:t>
              </a:r>
            </a:p>
            <a:p>
              <a:pPr marL="457200" marR="0" lvl="0" indent="-457200" defTabSz="914400" rtl="0" eaLnBrk="1" fontAlgn="base" latinLnBrk="0" hangingPunct="1">
                <a:lnSpc>
                  <a:spcPct val="150000"/>
                </a:lnSpc>
                <a:spcBef>
                  <a:spcPts val="0"/>
                </a:spcBef>
                <a:spcAft>
                  <a:spcPts val="0"/>
                </a:spcAft>
                <a:buClrTx/>
                <a:buSzTx/>
                <a:buFont typeface="+mj-lt"/>
                <a:buAutoNum type="arabicPeriod"/>
                <a:tabLst/>
                <a:defRPr/>
              </a:pPr>
              <a:endParaRPr lang="en-US" sz="1100" b="1" dirty="0"/>
            </a:p>
            <a:p>
              <a:pPr marL="457200" marR="0" lvl="0" indent="-457200" defTabSz="914400" rtl="0" eaLnBrk="1" fontAlgn="base" latinLnBrk="0" hangingPunct="1">
                <a:lnSpc>
                  <a:spcPct val="150000"/>
                </a:lnSpc>
                <a:spcBef>
                  <a:spcPts val="0"/>
                </a:spcBef>
                <a:spcAft>
                  <a:spcPts val="0"/>
                </a:spcAft>
                <a:buClrTx/>
                <a:buSzTx/>
                <a:buFont typeface="+mj-lt"/>
                <a:buAutoNum type="arabicPeriod"/>
                <a:tabLst/>
                <a:defRPr/>
              </a:pPr>
              <a:r>
                <a:rPr lang="en-US" sz="2000" b="1" dirty="0"/>
                <a:t>Regulatory and compliance issues</a:t>
              </a:r>
              <a:endParaRPr kumimoji="0" lang="en-US" sz="20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grpSp>
      <p:pic>
        <p:nvPicPr>
          <p:cNvPr id="20" name="Picture 19">
            <a:extLst>
              <a:ext uri="{FF2B5EF4-FFF2-40B4-BE49-F238E27FC236}">
                <a16:creationId xmlns:a16="http://schemas.microsoft.com/office/drawing/2014/main" id="{E0D100EE-0638-D4F4-CDAE-B31E0C33D0ED}"/>
              </a:ext>
            </a:extLst>
          </p:cNvPr>
          <p:cNvPicPr>
            <a:picLocks noChangeAspect="1"/>
          </p:cNvPicPr>
          <p:nvPr/>
        </p:nvPicPr>
        <p:blipFill>
          <a:blip r:embed="rId9"/>
          <a:stretch>
            <a:fillRect/>
          </a:stretch>
        </p:blipFill>
        <p:spPr>
          <a:xfrm>
            <a:off x="0" y="1267273"/>
            <a:ext cx="6730567" cy="4298053"/>
          </a:xfrm>
          <a:prstGeom prst="rect">
            <a:avLst/>
          </a:prstGeom>
          <a:effectLst>
            <a:outerShdw blurRad="114300" dist="38100" dir="2700000" algn="tl" rotWithShape="0">
              <a:prstClr val="black">
                <a:alpha val="36000"/>
              </a:prstClr>
            </a:outerShdw>
          </a:effectLst>
        </p:spPr>
      </p:pic>
    </p:spTree>
    <p:extLst>
      <p:ext uri="{BB962C8B-B14F-4D97-AF65-F5344CB8AC3E}">
        <p14:creationId xmlns:p14="http://schemas.microsoft.com/office/powerpoint/2010/main" val="3103382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a:extLst>
            <a:ext uri="{FF2B5EF4-FFF2-40B4-BE49-F238E27FC236}">
              <a16:creationId xmlns:a16="http://schemas.microsoft.com/office/drawing/2014/main" id="{77C1533D-4ECD-6372-3D2C-F40E1E225EC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E38E250-4B28-CB82-5272-167ED989F1CC}"/>
              </a:ext>
            </a:extLst>
          </p:cNvPr>
          <p:cNvSpPr txBox="1"/>
          <p:nvPr/>
        </p:nvSpPr>
        <p:spPr>
          <a:xfrm>
            <a:off x="946150" y="393180"/>
            <a:ext cx="10299700" cy="535531"/>
          </a:xfrm>
          <a:prstGeom prst="rect">
            <a:avLst/>
          </a:prstGeom>
          <a:noFill/>
        </p:spPr>
        <p:txBody>
          <a:bodyPr wrap="square">
            <a:spAutoFit/>
          </a:bodyPr>
          <a:lstStyle/>
          <a:p>
            <a:pPr algn="ctr">
              <a:lnSpc>
                <a:spcPct val="90000"/>
              </a:lnSpc>
              <a:spcBef>
                <a:spcPct val="0"/>
              </a:spcBef>
              <a:defRPr/>
            </a:pPr>
            <a:r>
              <a:rPr lang="en-GB"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Regional Outcomes</a:t>
            </a:r>
          </a:p>
        </p:txBody>
      </p:sp>
      <p:pic>
        <p:nvPicPr>
          <p:cNvPr id="20" name="Picture 19">
            <a:extLst>
              <a:ext uri="{FF2B5EF4-FFF2-40B4-BE49-F238E27FC236}">
                <a16:creationId xmlns:a16="http://schemas.microsoft.com/office/drawing/2014/main" id="{2EDCD65C-2C4D-1857-D758-BD021F86EE39}"/>
              </a:ext>
            </a:extLst>
          </p:cNvPr>
          <p:cNvPicPr>
            <a:picLocks noChangeAspect="1"/>
          </p:cNvPicPr>
          <p:nvPr/>
        </p:nvPicPr>
        <p:blipFill>
          <a:blip r:embed="rId3"/>
          <a:stretch>
            <a:fillRect/>
          </a:stretch>
        </p:blipFill>
        <p:spPr>
          <a:xfrm>
            <a:off x="5488046" y="1249633"/>
            <a:ext cx="6703954" cy="5608367"/>
          </a:xfrm>
          <a:prstGeom prst="rect">
            <a:avLst/>
          </a:prstGeom>
          <a:effectLst>
            <a:softEdge rad="63500"/>
          </a:effectLst>
        </p:spPr>
      </p:pic>
      <p:grpSp>
        <p:nvGrpSpPr>
          <p:cNvPr id="5" name="Group 4">
            <a:extLst>
              <a:ext uri="{FF2B5EF4-FFF2-40B4-BE49-F238E27FC236}">
                <a16:creationId xmlns:a16="http://schemas.microsoft.com/office/drawing/2014/main" id="{68DE87C6-3DA0-0CB5-6C32-50D0EB693B9A}"/>
              </a:ext>
            </a:extLst>
          </p:cNvPr>
          <p:cNvGrpSpPr>
            <a:grpSpLocks noChangeAspect="1"/>
          </p:cNvGrpSpPr>
          <p:nvPr/>
        </p:nvGrpSpPr>
        <p:grpSpPr>
          <a:xfrm>
            <a:off x="108147" y="6012570"/>
            <a:ext cx="11948662" cy="769144"/>
            <a:chOff x="155172" y="92797"/>
            <a:chExt cx="11948662" cy="769144"/>
          </a:xfrm>
        </p:grpSpPr>
        <p:pic>
          <p:nvPicPr>
            <p:cNvPr id="6" name="Picture 5">
              <a:extLst>
                <a:ext uri="{FF2B5EF4-FFF2-40B4-BE49-F238E27FC236}">
                  <a16:creationId xmlns:a16="http://schemas.microsoft.com/office/drawing/2014/main" id="{EDDF00DF-FC30-4EB4-B763-88B7395EFE40}"/>
                </a:ext>
              </a:extLst>
            </p:cNvPr>
            <p:cNvPicPr>
              <a:picLocks noChangeAspect="1"/>
            </p:cNvPicPr>
            <p:nvPr/>
          </p:nvPicPr>
          <p:blipFill>
            <a:blip r:embed="rId4" cstate="screen">
              <a:extLst>
                <a:ext uri="{28A0092B-C50C-407E-A947-70E740481C1C}">
                  <a14:useLocalDpi xmlns:a14="http://schemas.microsoft.com/office/drawing/2010/main"/>
                </a:ext>
              </a:extLst>
            </a:blip>
            <a:srcRect t="5728" b="16015"/>
            <a:stretch/>
          </p:blipFill>
          <p:spPr>
            <a:xfrm>
              <a:off x="155172" y="138517"/>
              <a:ext cx="1280223" cy="708269"/>
            </a:xfrm>
            <a:prstGeom prst="flowChartAlternateProcess">
              <a:avLst/>
            </a:prstGeom>
          </p:spPr>
        </p:pic>
        <p:pic>
          <p:nvPicPr>
            <p:cNvPr id="7" name="Picture 6">
              <a:extLst>
                <a:ext uri="{FF2B5EF4-FFF2-40B4-BE49-F238E27FC236}">
                  <a16:creationId xmlns:a16="http://schemas.microsoft.com/office/drawing/2014/main" id="{A8E07F3D-665D-C218-4633-FD9ABCBDB9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31831" y="92797"/>
              <a:ext cx="772003" cy="769144"/>
            </a:xfrm>
            <a:prstGeom prst="rect">
              <a:avLst/>
            </a:prstGeom>
          </p:spPr>
        </p:pic>
      </p:grpSp>
      <p:sp>
        <p:nvSpPr>
          <p:cNvPr id="3" name="Content Placeholder 6">
            <a:extLst>
              <a:ext uri="{FF2B5EF4-FFF2-40B4-BE49-F238E27FC236}">
                <a16:creationId xmlns:a16="http://schemas.microsoft.com/office/drawing/2014/main" id="{C23272D0-0B02-A7B3-6CEA-C628806224DB}"/>
              </a:ext>
            </a:extLst>
          </p:cNvPr>
          <p:cNvSpPr txBox="1">
            <a:spLocks/>
          </p:cNvSpPr>
          <p:nvPr/>
        </p:nvSpPr>
        <p:spPr>
          <a:xfrm>
            <a:off x="1082842" y="1861137"/>
            <a:ext cx="481559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0000"/>
              </a:lnSpc>
              <a:spcBef>
                <a:spcPts val="1800"/>
              </a:spcBef>
              <a:buFont typeface="+mj-lt"/>
              <a:buAutoNum type="arabicPeriod"/>
            </a:pPr>
            <a:r>
              <a:rPr lang="en-GB" sz="2000" b="1" dirty="0"/>
              <a:t>Equitable inclusion of citizens and all classes of traders </a:t>
            </a:r>
          </a:p>
          <a:p>
            <a:pPr marL="514350" indent="-514350">
              <a:lnSpc>
                <a:spcPct val="100000"/>
              </a:lnSpc>
              <a:spcBef>
                <a:spcPts val="1800"/>
              </a:spcBef>
              <a:buFont typeface="+mj-lt"/>
              <a:buAutoNum type="arabicPeriod"/>
            </a:pPr>
            <a:r>
              <a:rPr lang="en-GB" sz="2000" b="1" dirty="0"/>
              <a:t>Participation of MSMEs in formal Regional Trade</a:t>
            </a:r>
          </a:p>
          <a:p>
            <a:pPr marL="514350" indent="-514350">
              <a:lnSpc>
                <a:spcPct val="100000"/>
              </a:lnSpc>
              <a:spcBef>
                <a:spcPts val="1800"/>
              </a:spcBef>
              <a:buFont typeface="+mj-lt"/>
              <a:buAutoNum type="arabicPeriod"/>
            </a:pPr>
            <a:r>
              <a:rPr lang="en-GB" sz="2000" b="1" dirty="0"/>
              <a:t>Increased Volumes of cross-border Transactions</a:t>
            </a:r>
          </a:p>
          <a:p>
            <a:pPr marL="514350" indent="-514350">
              <a:lnSpc>
                <a:spcPct val="100000"/>
              </a:lnSpc>
              <a:spcBef>
                <a:spcPts val="1800"/>
              </a:spcBef>
              <a:buFont typeface="+mj-lt"/>
              <a:buAutoNum type="arabicPeriod"/>
            </a:pPr>
            <a:r>
              <a:rPr lang="en-GB" sz="2000" b="1" dirty="0"/>
              <a:t>Scaled access for Forex Providers</a:t>
            </a:r>
          </a:p>
          <a:p>
            <a:pPr marL="514350" indent="-514350">
              <a:lnSpc>
                <a:spcPct val="100000"/>
              </a:lnSpc>
              <a:spcBef>
                <a:spcPts val="1800"/>
              </a:spcBef>
              <a:buFont typeface="+mj-lt"/>
              <a:buAutoNum type="arabicPeriod"/>
            </a:pPr>
            <a:r>
              <a:rPr lang="en-GB" sz="2000" b="1" dirty="0"/>
              <a:t>Increased visibility of African Products within the Regional Markets</a:t>
            </a:r>
          </a:p>
          <a:p>
            <a:pPr marL="0" indent="0">
              <a:buFont typeface="Arial" panose="020B0604020202020204" pitchFamily="34" charset="0"/>
              <a:buNone/>
            </a:pPr>
            <a:endParaRPr lang="en-GB" sz="2000" b="1" dirty="0"/>
          </a:p>
        </p:txBody>
      </p:sp>
      <p:grpSp>
        <p:nvGrpSpPr>
          <p:cNvPr id="12" name="Group 11">
            <a:extLst>
              <a:ext uri="{FF2B5EF4-FFF2-40B4-BE49-F238E27FC236}">
                <a16:creationId xmlns:a16="http://schemas.microsoft.com/office/drawing/2014/main" id="{482594D9-F5A1-6EF1-7DBD-0088677590B1}"/>
              </a:ext>
            </a:extLst>
          </p:cNvPr>
          <p:cNvGrpSpPr/>
          <p:nvPr/>
        </p:nvGrpSpPr>
        <p:grpSpPr>
          <a:xfrm>
            <a:off x="313776" y="1786706"/>
            <a:ext cx="701666" cy="3821823"/>
            <a:chOff x="6260626" y="2052597"/>
            <a:chExt cx="701666" cy="3821823"/>
          </a:xfrm>
        </p:grpSpPr>
        <p:pic>
          <p:nvPicPr>
            <p:cNvPr id="4" name="Picture 10">
              <a:extLst>
                <a:ext uri="{FF2B5EF4-FFF2-40B4-BE49-F238E27FC236}">
                  <a16:creationId xmlns:a16="http://schemas.microsoft.com/office/drawing/2014/main" id="{A0C3B9D4-6C45-1FAD-C251-B48BF9D11B8F}"/>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260626" y="2052597"/>
              <a:ext cx="666102" cy="6339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a:extLst>
                <a:ext uri="{FF2B5EF4-FFF2-40B4-BE49-F238E27FC236}">
                  <a16:creationId xmlns:a16="http://schemas.microsoft.com/office/drawing/2014/main" id="{6EC2560B-E2C2-3092-0F6E-9A88444964C8}"/>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317227" y="2937895"/>
              <a:ext cx="576334" cy="5485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a:extLst>
                <a:ext uri="{FF2B5EF4-FFF2-40B4-BE49-F238E27FC236}">
                  <a16:creationId xmlns:a16="http://schemas.microsoft.com/office/drawing/2014/main" id="{D9AC1161-5019-C3CF-5A43-948BA1B37801}"/>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323511" y="3690860"/>
              <a:ext cx="638781" cy="6079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3">
              <a:extLst>
                <a:ext uri="{FF2B5EF4-FFF2-40B4-BE49-F238E27FC236}">
                  <a16:creationId xmlns:a16="http://schemas.microsoft.com/office/drawing/2014/main" id="{B1C4AFC4-AB3B-893C-2FD0-91BB765C1455}"/>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6320895" y="5271388"/>
              <a:ext cx="633577" cy="6030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a:extLst>
                <a:ext uri="{FF2B5EF4-FFF2-40B4-BE49-F238E27FC236}">
                  <a16:creationId xmlns:a16="http://schemas.microsoft.com/office/drawing/2014/main" id="{E6769D33-F51E-50C8-BA96-6CD6C320A3D0}"/>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6382702" y="4544407"/>
              <a:ext cx="481363" cy="45815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79394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30a70ccd11f_2_1167"/>
          <p:cNvSpPr txBox="1"/>
          <p:nvPr/>
        </p:nvSpPr>
        <p:spPr>
          <a:xfrm>
            <a:off x="1714600" y="291050"/>
            <a:ext cx="8680500" cy="615600"/>
          </a:xfrm>
          <a:prstGeom prst="rect">
            <a:avLst/>
          </a:prstGeom>
          <a:noFill/>
        </p:spPr>
        <p:txBody>
          <a:bodyPr wrap="square">
            <a:spAutoFit/>
          </a:bodyPr>
          <a:lstStyle>
            <a:defPPr>
              <a:defRPr lang="en-ZM"/>
            </a:defPPr>
            <a:lvl1pPr algn="ctr">
              <a:lnSpc>
                <a:spcPct val="90000"/>
              </a:lnSpc>
              <a:spcBef>
                <a:spcPct val="0"/>
              </a:spcBef>
              <a:defRPr sz="3200" b="1">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defRPr>
            </a:lvl1pPr>
          </a:lstStyle>
          <a:p>
            <a:r>
              <a:rPr lang="en-GB" dirty="0">
                <a:sym typeface="Calibri"/>
              </a:rPr>
              <a:t>Value Proposition</a:t>
            </a:r>
          </a:p>
        </p:txBody>
      </p:sp>
      <p:sp>
        <p:nvSpPr>
          <p:cNvPr id="227" name="Google Shape;227;g30a70ccd11f_2_1167"/>
          <p:cNvSpPr txBox="1"/>
          <p:nvPr/>
        </p:nvSpPr>
        <p:spPr>
          <a:xfrm>
            <a:off x="8463113" y="1229225"/>
            <a:ext cx="3367500" cy="3862566"/>
          </a:xfrm>
          <a:prstGeom prst="rect">
            <a:avLst/>
          </a:prstGeom>
          <a:noFill/>
          <a:ln>
            <a:noFill/>
          </a:ln>
        </p:spPr>
        <p:txBody>
          <a:bodyPr spcFirstLastPara="1" wrap="square" lIns="91425" tIns="91425" rIns="91425" bIns="91425" anchor="t" anchorCtr="0">
            <a:spAutoFit/>
          </a:bodyPr>
          <a:lstStyle/>
          <a:p>
            <a:r>
              <a:rPr lang="en-GB" sz="2000" b="1" dirty="0">
                <a:solidFill>
                  <a:schemeClr val="dk1"/>
                </a:solidFill>
                <a:ea typeface="Calibri"/>
                <a:cs typeface="Calibri"/>
                <a:sym typeface="Calibri"/>
              </a:rPr>
              <a:t>As a Customer of FI that Participates… </a:t>
            </a:r>
            <a:endParaRPr sz="2000" b="1" dirty="0">
              <a:solidFill>
                <a:schemeClr val="dk1"/>
              </a:solidFill>
              <a:ea typeface="Calibri"/>
              <a:cs typeface="Calibri"/>
              <a:sym typeface="Calibri"/>
            </a:endParaRPr>
          </a:p>
          <a:p>
            <a:pPr marL="0" lvl="0" indent="0" algn="l" rtl="0">
              <a:spcBef>
                <a:spcPts val="0"/>
              </a:spcBef>
              <a:spcAft>
                <a:spcPts val="0"/>
              </a:spcAft>
              <a:buNone/>
            </a:pPr>
            <a:endParaRPr sz="1200" dirty="0">
              <a:solidFill>
                <a:schemeClr val="dk1"/>
              </a:solidFill>
              <a:latin typeface="Calibri (body)"/>
              <a:ea typeface="Calibri"/>
              <a:cs typeface="Calibri"/>
              <a:sym typeface="Calibri"/>
            </a:endParaRPr>
          </a:p>
          <a:p>
            <a:pPr marL="0" lvl="0" indent="0" algn="l" rtl="0">
              <a:spcBef>
                <a:spcPts val="0"/>
              </a:spcBef>
              <a:spcAft>
                <a:spcPts val="0"/>
              </a:spcAft>
              <a:buClr>
                <a:schemeClr val="dk1"/>
              </a:buClr>
              <a:buSzPts val="1100"/>
              <a:buFont typeface="Arial"/>
              <a:buNone/>
            </a:pPr>
            <a:r>
              <a:rPr lang="en-GB" sz="1700" dirty="0">
                <a:solidFill>
                  <a:schemeClr val="dk1"/>
                </a:solidFill>
                <a:sym typeface="Calibri"/>
              </a:rPr>
              <a:t>For example, Traders</a:t>
            </a:r>
            <a:endParaRPr sz="1700" dirty="0">
              <a:solidFill>
                <a:schemeClr val="dk1"/>
              </a:solidFill>
              <a:sym typeface="Calibri"/>
            </a:endParaRPr>
          </a:p>
          <a:p>
            <a:pPr marL="457200" lvl="0" indent="-336550" algn="l" rtl="0">
              <a:spcBef>
                <a:spcPts val="0"/>
              </a:spcBef>
              <a:spcAft>
                <a:spcPts val="0"/>
              </a:spcAft>
              <a:buClr>
                <a:schemeClr val="dk1"/>
              </a:buClr>
              <a:buSzPts val="1700"/>
              <a:buFont typeface="Calibri"/>
              <a:buChar char="●"/>
            </a:pPr>
            <a:r>
              <a:rPr lang="en-GB" sz="1700" dirty="0">
                <a:solidFill>
                  <a:schemeClr val="dk1"/>
                </a:solidFill>
                <a:sym typeface="Calibri"/>
              </a:rPr>
              <a:t>Local currency approach</a:t>
            </a:r>
            <a:endParaRPr sz="1700" dirty="0">
              <a:solidFill>
                <a:schemeClr val="dk1"/>
              </a:solidFill>
              <a:sym typeface="Calibri"/>
            </a:endParaRPr>
          </a:p>
          <a:p>
            <a:pPr marL="457200" lvl="0" indent="-336550" algn="l" rtl="0">
              <a:spcBef>
                <a:spcPts val="0"/>
              </a:spcBef>
              <a:spcAft>
                <a:spcPts val="0"/>
              </a:spcAft>
              <a:buClr>
                <a:schemeClr val="dk1"/>
              </a:buClr>
              <a:buSzPts val="1700"/>
              <a:buFont typeface="Calibri"/>
              <a:buChar char="●"/>
            </a:pPr>
            <a:r>
              <a:rPr lang="en-GB" sz="1700" dirty="0">
                <a:solidFill>
                  <a:schemeClr val="dk1"/>
                </a:solidFill>
                <a:sym typeface="Calibri"/>
              </a:rPr>
              <a:t>Affordability</a:t>
            </a:r>
            <a:endParaRPr sz="1700" dirty="0">
              <a:solidFill>
                <a:schemeClr val="dk1"/>
              </a:solidFill>
              <a:sym typeface="Calibri"/>
            </a:endParaRPr>
          </a:p>
          <a:p>
            <a:pPr marL="457200" lvl="0" indent="-336550" algn="l" rtl="0">
              <a:spcBef>
                <a:spcPts val="0"/>
              </a:spcBef>
              <a:spcAft>
                <a:spcPts val="0"/>
              </a:spcAft>
              <a:buClr>
                <a:schemeClr val="dk1"/>
              </a:buClr>
              <a:buSzPts val="1700"/>
              <a:buFont typeface="Calibri"/>
              <a:buChar char="●"/>
            </a:pPr>
            <a:r>
              <a:rPr lang="en-GB" sz="1700" dirty="0">
                <a:solidFill>
                  <a:schemeClr val="dk1"/>
                </a:solidFill>
                <a:sym typeface="Calibri"/>
              </a:rPr>
              <a:t>Instant and inclusive payments</a:t>
            </a:r>
            <a:endParaRPr sz="1700" dirty="0">
              <a:solidFill>
                <a:schemeClr val="dk1"/>
              </a:solidFill>
              <a:sym typeface="Calibri"/>
            </a:endParaRPr>
          </a:p>
          <a:p>
            <a:pPr marL="457200" lvl="0" indent="-336550" algn="l" rtl="0">
              <a:spcBef>
                <a:spcPts val="0"/>
              </a:spcBef>
              <a:spcAft>
                <a:spcPts val="0"/>
              </a:spcAft>
              <a:buClr>
                <a:schemeClr val="dk1"/>
              </a:buClr>
              <a:buSzPts val="1700"/>
              <a:buFont typeface="Calibri"/>
              <a:buChar char="●"/>
            </a:pPr>
            <a:r>
              <a:rPr lang="en-GB" sz="1700" dirty="0">
                <a:solidFill>
                  <a:schemeClr val="dk1"/>
                </a:solidFill>
                <a:sym typeface="Calibri"/>
              </a:rPr>
              <a:t>Capacity building</a:t>
            </a:r>
            <a:endParaRPr sz="1700" dirty="0">
              <a:solidFill>
                <a:schemeClr val="dk1"/>
              </a:solidFill>
              <a:sym typeface="Calibri"/>
            </a:endParaRPr>
          </a:p>
          <a:p>
            <a:pPr marL="457200" lvl="0" indent="-336550" algn="l" rtl="0">
              <a:spcBef>
                <a:spcPts val="0"/>
              </a:spcBef>
              <a:spcAft>
                <a:spcPts val="0"/>
              </a:spcAft>
              <a:buClr>
                <a:schemeClr val="dk1"/>
              </a:buClr>
              <a:buSzPts val="1700"/>
              <a:buFont typeface="Calibri"/>
              <a:buChar char="●"/>
            </a:pPr>
            <a:r>
              <a:rPr lang="en-GB" sz="1700" dirty="0">
                <a:solidFill>
                  <a:schemeClr val="dk1"/>
                </a:solidFill>
                <a:sym typeface="Calibri"/>
              </a:rPr>
              <a:t>Wide geographical reach</a:t>
            </a:r>
            <a:endParaRPr sz="1700" dirty="0">
              <a:solidFill>
                <a:schemeClr val="dk1"/>
              </a:solidFill>
              <a:sym typeface="Calibri"/>
            </a:endParaRPr>
          </a:p>
          <a:p>
            <a:pPr marL="457200" lvl="0" indent="-336550" algn="l" rtl="0">
              <a:spcBef>
                <a:spcPts val="0"/>
              </a:spcBef>
              <a:spcAft>
                <a:spcPts val="0"/>
              </a:spcAft>
              <a:buClr>
                <a:schemeClr val="dk1"/>
              </a:buClr>
              <a:buSzPts val="1700"/>
              <a:buFont typeface="Calibri"/>
              <a:buChar char="●"/>
            </a:pPr>
            <a:r>
              <a:rPr lang="en-GB" sz="1700" dirty="0">
                <a:solidFill>
                  <a:schemeClr val="dk1"/>
                </a:solidFill>
                <a:sym typeface="Calibri"/>
              </a:rPr>
              <a:t>Interoperability </a:t>
            </a:r>
            <a:endParaRPr sz="1700" dirty="0">
              <a:solidFill>
                <a:schemeClr val="dk1"/>
              </a:solidFill>
              <a:sym typeface="Calibri"/>
            </a:endParaRPr>
          </a:p>
          <a:p>
            <a:pPr marL="457200" lvl="0" indent="-336550" algn="l" rtl="0">
              <a:spcBef>
                <a:spcPts val="0"/>
              </a:spcBef>
              <a:spcAft>
                <a:spcPts val="0"/>
              </a:spcAft>
              <a:buClr>
                <a:schemeClr val="dk1"/>
              </a:buClr>
              <a:buSzPts val="1700"/>
              <a:buFont typeface="Calibri"/>
              <a:buChar char="●"/>
            </a:pPr>
            <a:r>
              <a:rPr lang="en-GB" sz="1700" dirty="0">
                <a:solidFill>
                  <a:schemeClr val="dk1"/>
                </a:solidFill>
                <a:sym typeface="Calibri"/>
              </a:rPr>
              <a:t>Market intelligence access</a:t>
            </a:r>
            <a:endParaRPr sz="1700" dirty="0">
              <a:solidFill>
                <a:schemeClr val="dk1"/>
              </a:solidFill>
              <a:sym typeface="Calibri"/>
            </a:endParaRPr>
          </a:p>
          <a:p>
            <a:pPr marL="457200" lvl="0" indent="-336550" algn="l" rtl="0">
              <a:spcBef>
                <a:spcPts val="0"/>
              </a:spcBef>
              <a:spcAft>
                <a:spcPts val="0"/>
              </a:spcAft>
              <a:buClr>
                <a:schemeClr val="dk1"/>
              </a:buClr>
              <a:buSzPts val="1700"/>
              <a:buFont typeface="Calibri"/>
              <a:buChar char="●"/>
            </a:pPr>
            <a:r>
              <a:rPr lang="en-GB" sz="1700" dirty="0">
                <a:solidFill>
                  <a:schemeClr val="dk1"/>
                </a:solidFill>
                <a:sym typeface="Calibri"/>
              </a:rPr>
              <a:t>Security </a:t>
            </a:r>
            <a:endParaRPr sz="1700" dirty="0">
              <a:solidFill>
                <a:schemeClr val="dk1"/>
              </a:solidFill>
              <a:sym typeface="Calibri"/>
            </a:endParaRPr>
          </a:p>
          <a:p>
            <a:pPr marL="457200" lvl="0" indent="-336550" algn="l" rtl="0">
              <a:spcBef>
                <a:spcPts val="0"/>
              </a:spcBef>
              <a:spcAft>
                <a:spcPts val="0"/>
              </a:spcAft>
              <a:buClr>
                <a:schemeClr val="dk1"/>
              </a:buClr>
              <a:buSzPts val="1700"/>
              <a:buFont typeface="Calibri"/>
              <a:buChar char="●"/>
            </a:pPr>
            <a:r>
              <a:rPr lang="en-GB" sz="1700" dirty="0">
                <a:solidFill>
                  <a:schemeClr val="dk1"/>
                </a:solidFill>
                <a:sym typeface="Calibri"/>
              </a:rPr>
              <a:t>Value added services </a:t>
            </a:r>
            <a:endParaRPr sz="1700" dirty="0">
              <a:solidFill>
                <a:schemeClr val="dk1"/>
              </a:solidFill>
              <a:sym typeface="Calibri"/>
            </a:endParaRPr>
          </a:p>
          <a:p>
            <a:pPr marL="457200" lvl="0" indent="-336550" algn="l" rtl="0">
              <a:spcBef>
                <a:spcPts val="0"/>
              </a:spcBef>
              <a:spcAft>
                <a:spcPts val="0"/>
              </a:spcAft>
              <a:buClr>
                <a:schemeClr val="dk1"/>
              </a:buClr>
              <a:buSzPts val="1700"/>
              <a:buFont typeface="Calibri"/>
              <a:buChar char="●"/>
            </a:pPr>
            <a:r>
              <a:rPr lang="en-GB" sz="1700" dirty="0">
                <a:solidFill>
                  <a:schemeClr val="dk1"/>
                </a:solidFill>
                <a:sym typeface="Calibri"/>
              </a:rPr>
              <a:t>Access to finance </a:t>
            </a:r>
            <a:endParaRPr sz="1700" dirty="0">
              <a:solidFill>
                <a:schemeClr val="dk1"/>
              </a:solidFill>
              <a:sym typeface="Calibri"/>
            </a:endParaRPr>
          </a:p>
        </p:txBody>
      </p:sp>
      <p:grpSp>
        <p:nvGrpSpPr>
          <p:cNvPr id="5" name="Group 4">
            <a:extLst>
              <a:ext uri="{FF2B5EF4-FFF2-40B4-BE49-F238E27FC236}">
                <a16:creationId xmlns:a16="http://schemas.microsoft.com/office/drawing/2014/main" id="{CBA8ABCB-FF30-62D6-4BB3-0C15A270CD1F}"/>
              </a:ext>
            </a:extLst>
          </p:cNvPr>
          <p:cNvGrpSpPr>
            <a:grpSpLocks noChangeAspect="1"/>
          </p:cNvGrpSpPr>
          <p:nvPr/>
        </p:nvGrpSpPr>
        <p:grpSpPr>
          <a:xfrm>
            <a:off x="118780" y="6012570"/>
            <a:ext cx="11938029" cy="769144"/>
            <a:chOff x="165805" y="92797"/>
            <a:chExt cx="11938029" cy="769144"/>
          </a:xfrm>
        </p:grpSpPr>
        <p:pic>
          <p:nvPicPr>
            <p:cNvPr id="6" name="Picture 5">
              <a:extLst>
                <a:ext uri="{FF2B5EF4-FFF2-40B4-BE49-F238E27FC236}">
                  <a16:creationId xmlns:a16="http://schemas.microsoft.com/office/drawing/2014/main" id="{B38A90F5-53E7-71D5-5117-7839BA40122C}"/>
                </a:ext>
              </a:extLst>
            </p:cNvPr>
            <p:cNvPicPr>
              <a:picLocks noChangeAspect="1"/>
            </p:cNvPicPr>
            <p:nvPr/>
          </p:nvPicPr>
          <p:blipFill>
            <a:blip r:embed="rId3" cstate="screen">
              <a:extLst>
                <a:ext uri="{28A0092B-C50C-407E-A947-70E740481C1C}">
                  <a14:useLocalDpi xmlns:a14="http://schemas.microsoft.com/office/drawing/2010/main"/>
                </a:ext>
              </a:extLst>
            </a:blip>
            <a:srcRect t="5728" b="16015"/>
            <a:stretch/>
          </p:blipFill>
          <p:spPr>
            <a:xfrm>
              <a:off x="165805" y="138517"/>
              <a:ext cx="1280223" cy="708269"/>
            </a:xfrm>
            <a:prstGeom prst="rect">
              <a:avLst/>
            </a:prstGeom>
          </p:spPr>
        </p:pic>
        <p:pic>
          <p:nvPicPr>
            <p:cNvPr id="7" name="Picture 6">
              <a:extLst>
                <a:ext uri="{FF2B5EF4-FFF2-40B4-BE49-F238E27FC236}">
                  <a16:creationId xmlns:a16="http://schemas.microsoft.com/office/drawing/2014/main" id="{DAFAA03E-5E6C-10E6-3FCB-75B4274B922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31831" y="92797"/>
              <a:ext cx="772003" cy="769144"/>
            </a:xfrm>
            <a:prstGeom prst="rect">
              <a:avLst/>
            </a:prstGeom>
          </p:spPr>
        </p:pic>
      </p:grpSp>
      <p:sp>
        <p:nvSpPr>
          <p:cNvPr id="226" name="Google Shape;226;g30a70ccd11f_2_1167"/>
          <p:cNvSpPr txBox="1"/>
          <p:nvPr/>
        </p:nvSpPr>
        <p:spPr>
          <a:xfrm>
            <a:off x="135191" y="1269855"/>
            <a:ext cx="8157909" cy="486591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b="1" dirty="0">
                <a:solidFill>
                  <a:schemeClr val="dk1"/>
                </a:solidFill>
                <a:ea typeface="Calibri"/>
                <a:cs typeface="Calibri"/>
                <a:sym typeface="Calibri"/>
              </a:rPr>
              <a:t>As a Financial Institution…</a:t>
            </a:r>
          </a:p>
          <a:p>
            <a:pPr marL="0" lvl="0" indent="0" algn="l" rtl="0">
              <a:spcBef>
                <a:spcPts val="0"/>
              </a:spcBef>
              <a:spcAft>
                <a:spcPts val="0"/>
              </a:spcAft>
              <a:buNone/>
            </a:pPr>
            <a:endParaRPr sz="1100" dirty="0">
              <a:solidFill>
                <a:schemeClr val="dk1"/>
              </a:solidFill>
              <a:ea typeface="Calibri"/>
              <a:cs typeface="Calibri"/>
              <a:sym typeface="Calibri"/>
            </a:endParaRPr>
          </a:p>
          <a:p>
            <a:pPr marL="0" lvl="0" indent="0" algn="l" rtl="0">
              <a:lnSpc>
                <a:spcPct val="90000"/>
              </a:lnSpc>
              <a:spcBef>
                <a:spcPts val="0"/>
              </a:spcBef>
              <a:spcAft>
                <a:spcPts val="0"/>
              </a:spcAft>
              <a:buClr>
                <a:schemeClr val="dk1"/>
              </a:buClr>
              <a:buSzPts val="1400"/>
              <a:buFont typeface="Century Gothic"/>
              <a:buNone/>
            </a:pPr>
            <a:r>
              <a:rPr lang="en-GB" sz="1700" b="1" dirty="0">
                <a:solidFill>
                  <a:schemeClr val="dk1"/>
                </a:solidFill>
                <a:ea typeface="Century Gothic"/>
                <a:cs typeface="Century Gothic"/>
                <a:sym typeface="Century Gothic"/>
              </a:rPr>
              <a:t>1.</a:t>
            </a:r>
            <a:r>
              <a:rPr lang="en-GB" sz="1700" dirty="0">
                <a:solidFill>
                  <a:schemeClr val="dk1"/>
                </a:solidFill>
                <a:ea typeface="Century Gothic"/>
                <a:cs typeface="Century Gothic"/>
                <a:sym typeface="Century Gothic"/>
              </a:rPr>
              <a:t>⁠ ⁠</a:t>
            </a:r>
            <a:r>
              <a:rPr lang="en-GB" sz="1700" b="1" dirty="0">
                <a:solidFill>
                  <a:schemeClr val="dk1"/>
                </a:solidFill>
                <a:ea typeface="Century Gothic"/>
                <a:cs typeface="Century Gothic"/>
                <a:sym typeface="Century Gothic"/>
              </a:rPr>
              <a:t>Market Expansion </a:t>
            </a:r>
            <a:endParaRPr sz="1700" dirty="0">
              <a:solidFill>
                <a:schemeClr val="dk1"/>
              </a:solidFill>
            </a:endParaRPr>
          </a:p>
          <a:p>
            <a:pPr marL="0" lvl="0" indent="0" algn="l" rtl="0">
              <a:lnSpc>
                <a:spcPct val="90000"/>
              </a:lnSpc>
              <a:spcBef>
                <a:spcPts val="490"/>
              </a:spcBef>
              <a:spcAft>
                <a:spcPts val="0"/>
              </a:spcAft>
              <a:buNone/>
            </a:pPr>
            <a:r>
              <a:rPr lang="en-GB" sz="1700" dirty="0">
                <a:solidFill>
                  <a:schemeClr val="dk1"/>
                </a:solidFill>
                <a:ea typeface="Century Gothic"/>
                <a:cs typeface="Century Gothic"/>
                <a:sym typeface="Century Gothic"/>
              </a:rPr>
              <a:t>The DRPP opens a vast market to offer integration services to a wide range of financial institutions and businesses across the COMESA region. </a:t>
            </a:r>
            <a:endParaRPr sz="1700" dirty="0">
              <a:solidFill>
                <a:schemeClr val="dk1"/>
              </a:solidFill>
              <a:ea typeface="Century Gothic"/>
              <a:cs typeface="Century Gothic"/>
              <a:sym typeface="Century Gothic"/>
            </a:endParaRPr>
          </a:p>
          <a:p>
            <a:pPr marL="0" lvl="0" indent="0" algn="l" rtl="0">
              <a:lnSpc>
                <a:spcPct val="90000"/>
              </a:lnSpc>
              <a:spcBef>
                <a:spcPts val="1000"/>
              </a:spcBef>
              <a:spcAft>
                <a:spcPts val="0"/>
              </a:spcAft>
              <a:buClr>
                <a:schemeClr val="dk1"/>
              </a:buClr>
              <a:buSzPts val="1400"/>
              <a:buFont typeface="Century Gothic"/>
              <a:buNone/>
            </a:pPr>
            <a:r>
              <a:rPr lang="en-GB" sz="1700" b="1" dirty="0">
                <a:solidFill>
                  <a:schemeClr val="dk1"/>
                </a:solidFill>
                <a:ea typeface="Century Gothic"/>
                <a:cs typeface="Century Gothic"/>
                <a:sym typeface="Century Gothic"/>
              </a:rPr>
              <a:t>2. Revenue Generation</a:t>
            </a:r>
            <a:endParaRPr sz="1700" dirty="0">
              <a:solidFill>
                <a:schemeClr val="dk1"/>
              </a:solidFill>
            </a:endParaRPr>
          </a:p>
          <a:p>
            <a:pPr marL="0" lvl="0" indent="0" algn="l" rtl="0">
              <a:lnSpc>
                <a:spcPct val="90000"/>
              </a:lnSpc>
              <a:spcBef>
                <a:spcPts val="560"/>
              </a:spcBef>
              <a:spcAft>
                <a:spcPts val="0"/>
              </a:spcAft>
              <a:buNone/>
            </a:pPr>
            <a:r>
              <a:rPr lang="en-GB" sz="1700" dirty="0">
                <a:solidFill>
                  <a:schemeClr val="dk1"/>
                </a:solidFill>
                <a:ea typeface="Century Gothic"/>
                <a:cs typeface="Century Gothic"/>
                <a:sym typeface="Century Gothic"/>
              </a:rPr>
              <a:t>Can generate revenue in scaled payment and financial services. </a:t>
            </a:r>
            <a:endParaRPr sz="1700" dirty="0">
              <a:solidFill>
                <a:schemeClr val="dk1"/>
              </a:solidFill>
              <a:ea typeface="Century Gothic"/>
              <a:cs typeface="Century Gothic"/>
              <a:sym typeface="Century Gothic"/>
            </a:endParaRPr>
          </a:p>
          <a:p>
            <a:pPr marL="0" lvl="0" indent="0" algn="l" rtl="0">
              <a:lnSpc>
                <a:spcPct val="90000"/>
              </a:lnSpc>
              <a:spcBef>
                <a:spcPts val="1000"/>
              </a:spcBef>
              <a:spcAft>
                <a:spcPts val="0"/>
              </a:spcAft>
              <a:buClr>
                <a:schemeClr val="dk1"/>
              </a:buClr>
              <a:buSzPts val="1400"/>
              <a:buFont typeface="Century Gothic"/>
              <a:buNone/>
            </a:pPr>
            <a:r>
              <a:rPr lang="en-GB" sz="1700" b="1" dirty="0">
                <a:solidFill>
                  <a:schemeClr val="dk1"/>
                </a:solidFill>
                <a:ea typeface="Century Gothic"/>
                <a:cs typeface="Century Gothic"/>
                <a:sym typeface="Century Gothic"/>
              </a:rPr>
              <a:t>3. ⁠⁠Expanding Cross-border/Cross-Currency offering</a:t>
            </a:r>
            <a:endParaRPr sz="1700" dirty="0">
              <a:solidFill>
                <a:schemeClr val="dk1"/>
              </a:solidFill>
            </a:endParaRPr>
          </a:p>
          <a:p>
            <a:pPr marL="0" lvl="0" indent="0" algn="l" rtl="0">
              <a:lnSpc>
                <a:spcPct val="90000"/>
              </a:lnSpc>
              <a:spcBef>
                <a:spcPts val="490"/>
              </a:spcBef>
              <a:spcAft>
                <a:spcPts val="0"/>
              </a:spcAft>
              <a:buNone/>
            </a:pPr>
            <a:r>
              <a:rPr lang="en-GB" sz="1700" dirty="0">
                <a:solidFill>
                  <a:schemeClr val="dk1"/>
                </a:solidFill>
                <a:ea typeface="Century Gothic"/>
                <a:cs typeface="Century Gothic"/>
                <a:sym typeface="Century Gothic"/>
              </a:rPr>
              <a:t>Either as FI or Forex Provider, the design minimises risks and reduces costs of operating cross-border while scaling the market access. </a:t>
            </a:r>
            <a:endParaRPr sz="1700" dirty="0">
              <a:solidFill>
                <a:schemeClr val="dk1"/>
              </a:solidFill>
              <a:ea typeface="Century Gothic"/>
              <a:cs typeface="Century Gothic"/>
              <a:sym typeface="Century Gothic"/>
            </a:endParaRPr>
          </a:p>
          <a:p>
            <a:pPr marL="0" lvl="0" indent="0" algn="l" rtl="0">
              <a:lnSpc>
                <a:spcPct val="90000"/>
              </a:lnSpc>
              <a:spcBef>
                <a:spcPts val="1000"/>
              </a:spcBef>
              <a:spcAft>
                <a:spcPts val="0"/>
              </a:spcAft>
              <a:buNone/>
            </a:pPr>
            <a:r>
              <a:rPr lang="en-GB" sz="1700" b="1" dirty="0">
                <a:solidFill>
                  <a:schemeClr val="dk1"/>
                </a:solidFill>
                <a:ea typeface="Century Gothic"/>
                <a:cs typeface="Century Gothic"/>
                <a:sym typeface="Century Gothic"/>
              </a:rPr>
              <a:t>4. Shared Target Market  </a:t>
            </a:r>
            <a:endParaRPr sz="1700" dirty="0">
              <a:solidFill>
                <a:schemeClr val="dk1"/>
              </a:solidFill>
            </a:endParaRPr>
          </a:p>
          <a:p>
            <a:pPr marL="0" lvl="0" indent="0" algn="l" rtl="0">
              <a:lnSpc>
                <a:spcPct val="90000"/>
              </a:lnSpc>
              <a:spcBef>
                <a:spcPts val="490"/>
              </a:spcBef>
              <a:spcAft>
                <a:spcPts val="0"/>
              </a:spcAft>
              <a:buNone/>
            </a:pPr>
            <a:r>
              <a:rPr lang="en-GB" sz="1700" dirty="0">
                <a:solidFill>
                  <a:schemeClr val="dk1"/>
                </a:solidFill>
                <a:ea typeface="Century Gothic"/>
                <a:cs typeface="Century Gothic"/>
                <a:sym typeface="Century Gothic"/>
              </a:rPr>
              <a:t>Receiving and sending funds to other participants customers means a possible growth in transactions. Remember when mobile networks allowed cross network phone calls? </a:t>
            </a:r>
            <a:endParaRPr sz="1700" dirty="0">
              <a:solidFill>
                <a:schemeClr val="dk1"/>
              </a:solidFill>
              <a:ea typeface="Calibri"/>
              <a:cs typeface="Calibri"/>
              <a:sym typeface="Calibri"/>
            </a:endParaRPr>
          </a:p>
          <a:p>
            <a:pPr marL="0" lvl="0" indent="0" algn="l" rtl="0">
              <a:lnSpc>
                <a:spcPct val="90000"/>
              </a:lnSpc>
              <a:spcBef>
                <a:spcPts val="1000"/>
              </a:spcBef>
              <a:spcAft>
                <a:spcPts val="0"/>
              </a:spcAft>
              <a:buNone/>
            </a:pPr>
            <a:r>
              <a:rPr lang="en-GB" sz="1700" b="1" dirty="0">
                <a:solidFill>
                  <a:schemeClr val="dk1"/>
                </a:solidFill>
                <a:ea typeface="Century Gothic"/>
                <a:cs typeface="Century Gothic"/>
                <a:sym typeface="Century Gothic"/>
              </a:rPr>
              <a:t>5.Capacity Building </a:t>
            </a:r>
            <a:endParaRPr sz="1700" dirty="0">
              <a:solidFill>
                <a:schemeClr val="dk1"/>
              </a:solidFill>
            </a:endParaRPr>
          </a:p>
          <a:p>
            <a:pPr marL="0" lvl="0" indent="0" algn="l" rtl="0">
              <a:lnSpc>
                <a:spcPct val="90000"/>
              </a:lnSpc>
              <a:spcBef>
                <a:spcPts val="490"/>
              </a:spcBef>
              <a:spcAft>
                <a:spcPts val="0"/>
              </a:spcAft>
              <a:buClr>
                <a:schemeClr val="dk1"/>
              </a:buClr>
              <a:buSzPts val="1400"/>
              <a:buFont typeface="Century Gothic"/>
              <a:buNone/>
            </a:pPr>
            <a:r>
              <a:rPr lang="en-GB" sz="1700" dirty="0">
                <a:solidFill>
                  <a:schemeClr val="dk1"/>
                </a:solidFill>
                <a:ea typeface="Century Gothic"/>
                <a:cs typeface="Century Gothic"/>
                <a:sym typeface="Century Gothic"/>
              </a:rPr>
              <a:t>Participation in the DRPP enhances skills and knowledge in digital payments, fraud management, and regulatory compliance, strengthening capabilities and competitiveness.</a:t>
            </a:r>
            <a:endParaRPr sz="1700" dirty="0">
              <a:solidFill>
                <a:schemeClr val="dk1"/>
              </a:solidFill>
              <a:ea typeface="Century Gothic"/>
              <a:cs typeface="Century Gothic"/>
              <a:sym typeface="Century Gothic"/>
            </a:endParaRPr>
          </a:p>
        </p:txBody>
      </p:sp>
      <p:cxnSp>
        <p:nvCxnSpPr>
          <p:cNvPr id="9" name="Straight Connector 8">
            <a:extLst>
              <a:ext uri="{FF2B5EF4-FFF2-40B4-BE49-F238E27FC236}">
                <a16:creationId xmlns:a16="http://schemas.microsoft.com/office/drawing/2014/main" id="{59B859A2-E014-47DC-E604-9D8D065A3597}"/>
              </a:ext>
            </a:extLst>
          </p:cNvPr>
          <p:cNvCxnSpPr/>
          <p:nvPr/>
        </p:nvCxnSpPr>
        <p:spPr>
          <a:xfrm>
            <a:off x="8191500" y="2286000"/>
            <a:ext cx="0" cy="2921000"/>
          </a:xfrm>
          <a:prstGeom prst="line">
            <a:avLst/>
          </a:prstGeom>
          <a:ln w="19050">
            <a:gradFill>
              <a:gsLst>
                <a:gs pos="0">
                  <a:srgbClr val="6E74DB"/>
                </a:gs>
                <a:gs pos="100000">
                  <a:srgbClr val="102261"/>
                </a:gs>
              </a:gsLst>
              <a:lin ang="20400000" scaled="0"/>
            </a:gradFill>
          </a:ln>
          <a:effectLst>
            <a:outerShdw blurRad="50800" dist="88900" dir="12000000" algn="tr" rotWithShape="0">
              <a:prstClr val="black">
                <a:alpha val="33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ECAC1061-C9EF-85B0-58A1-B33FDD3419F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C264383-6D87-834F-78E4-5475F664DC89}"/>
              </a:ext>
            </a:extLst>
          </p:cNvPr>
          <p:cNvSpPr txBox="1"/>
          <p:nvPr/>
        </p:nvSpPr>
        <p:spPr>
          <a:xfrm>
            <a:off x="0" y="355317"/>
            <a:ext cx="12192000" cy="535531"/>
          </a:xfrm>
          <a:prstGeom prst="rect">
            <a:avLst/>
          </a:prstGeom>
          <a:noFill/>
        </p:spPr>
        <p:txBody>
          <a:bodyPr wrap="square">
            <a:spAutoFit/>
          </a:bodyPr>
          <a:lstStyle/>
          <a:p>
            <a:pPr algn="ctr">
              <a:lnSpc>
                <a:spcPct val="90000"/>
              </a:lnSpc>
              <a:spcBef>
                <a:spcPct val="0"/>
              </a:spcBef>
              <a:defRPr/>
            </a:pPr>
            <a:r>
              <a:rPr lang="en-US"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DRPP - Within the Ecosystem</a:t>
            </a:r>
            <a:endParaRPr lang="en-ZM" sz="3200" b="1" dirty="0">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endParaRPr>
          </a:p>
        </p:txBody>
      </p:sp>
      <p:sp>
        <p:nvSpPr>
          <p:cNvPr id="10" name="Rectangle: Rounded Corners 9">
            <a:extLst>
              <a:ext uri="{FF2B5EF4-FFF2-40B4-BE49-F238E27FC236}">
                <a16:creationId xmlns:a16="http://schemas.microsoft.com/office/drawing/2014/main" id="{93E5D143-F931-0567-1808-0BCA77223302}"/>
              </a:ext>
            </a:extLst>
          </p:cNvPr>
          <p:cNvSpPr/>
          <p:nvPr/>
        </p:nvSpPr>
        <p:spPr>
          <a:xfrm>
            <a:off x="840950" y="3610605"/>
            <a:ext cx="2068313" cy="147198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228554"/>
            <a:r>
              <a:rPr lang="en-SG" sz="1466" b="1">
                <a:solidFill>
                  <a:srgbClr val="000000"/>
                </a:solidFill>
                <a:latin typeface="Roboto" panose="02000000000000000000" pitchFamily="2" charset="0"/>
                <a:ea typeface="Roboto" panose="02000000000000000000" pitchFamily="2" charset="0"/>
                <a:cs typeface="Roboto" panose="02000000000000000000" pitchFamily="2" charset="0"/>
              </a:rPr>
              <a:t>Source Country</a:t>
            </a:r>
          </a:p>
        </p:txBody>
      </p:sp>
      <p:pic>
        <p:nvPicPr>
          <p:cNvPr id="11" name="Graphic 10" descr="User with solid fill">
            <a:extLst>
              <a:ext uri="{FF2B5EF4-FFF2-40B4-BE49-F238E27FC236}">
                <a16:creationId xmlns:a16="http://schemas.microsoft.com/office/drawing/2014/main" id="{73C721A3-E57D-F07C-6A9A-374C915239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517" y="4087955"/>
            <a:ext cx="617986" cy="617986"/>
          </a:xfrm>
          <a:prstGeom prst="rect">
            <a:avLst/>
          </a:prstGeom>
        </p:spPr>
      </p:pic>
      <p:pic>
        <p:nvPicPr>
          <p:cNvPr id="12" name="Graphic 11" descr="Bank with solid fill">
            <a:extLst>
              <a:ext uri="{FF2B5EF4-FFF2-40B4-BE49-F238E27FC236}">
                <a16:creationId xmlns:a16="http://schemas.microsoft.com/office/drawing/2014/main" id="{BFADAFC1-02D5-062C-9A80-B807796641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9374" y="4125296"/>
            <a:ext cx="497775" cy="497775"/>
          </a:xfrm>
          <a:prstGeom prst="rect">
            <a:avLst/>
          </a:prstGeom>
        </p:spPr>
      </p:pic>
      <p:grpSp>
        <p:nvGrpSpPr>
          <p:cNvPr id="13" name="Group 12">
            <a:extLst>
              <a:ext uri="{FF2B5EF4-FFF2-40B4-BE49-F238E27FC236}">
                <a16:creationId xmlns:a16="http://schemas.microsoft.com/office/drawing/2014/main" id="{06421618-9DA5-F28A-C13C-A506B2ECF12C}"/>
              </a:ext>
            </a:extLst>
          </p:cNvPr>
          <p:cNvGrpSpPr/>
          <p:nvPr/>
        </p:nvGrpSpPr>
        <p:grpSpPr>
          <a:xfrm>
            <a:off x="2084456" y="4143134"/>
            <a:ext cx="479938" cy="479938"/>
            <a:chOff x="3653155" y="3887469"/>
            <a:chExt cx="360000" cy="360000"/>
          </a:xfrm>
        </p:grpSpPr>
        <p:pic>
          <p:nvPicPr>
            <p:cNvPr id="14" name="Graphic 13" descr="Single gear with solid fill">
              <a:extLst>
                <a:ext uri="{FF2B5EF4-FFF2-40B4-BE49-F238E27FC236}">
                  <a16:creationId xmlns:a16="http://schemas.microsoft.com/office/drawing/2014/main" id="{D3047F89-C600-CA8F-29A7-8F5D8E6649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3155" y="3887469"/>
              <a:ext cx="360000" cy="360000"/>
            </a:xfrm>
            <a:prstGeom prst="rect">
              <a:avLst/>
            </a:prstGeom>
          </p:spPr>
        </p:pic>
        <p:sp>
          <p:nvSpPr>
            <p:cNvPr id="15" name="Oval 14">
              <a:extLst>
                <a:ext uri="{FF2B5EF4-FFF2-40B4-BE49-F238E27FC236}">
                  <a16:creationId xmlns:a16="http://schemas.microsoft.com/office/drawing/2014/main" id="{9247A22A-C3F1-6C41-30BE-E45DB6451BD1}"/>
                </a:ext>
              </a:extLst>
            </p:cNvPr>
            <p:cNvSpPr/>
            <p:nvPr/>
          </p:nvSpPr>
          <p:spPr>
            <a:xfrm>
              <a:off x="3658235" y="3897629"/>
              <a:ext cx="341630" cy="34163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endParaRPr lang="en-SG" sz="2400">
                <a:solidFill>
                  <a:srgbClr val="FFFFFF"/>
                </a:solidFill>
                <a:latin typeface="Roboto" panose="02000000000000000000" pitchFamily="2" charset="0"/>
                <a:ea typeface="Roboto" panose="02000000000000000000" pitchFamily="2" charset="0"/>
                <a:cs typeface="Roboto" panose="02000000000000000000" pitchFamily="2" charset="0"/>
              </a:endParaRPr>
            </a:p>
          </p:txBody>
        </p:sp>
      </p:grpSp>
      <p:pic>
        <p:nvPicPr>
          <p:cNvPr id="16" name="Graphic 15" descr="User with solid fill">
            <a:extLst>
              <a:ext uri="{FF2B5EF4-FFF2-40B4-BE49-F238E27FC236}">
                <a16:creationId xmlns:a16="http://schemas.microsoft.com/office/drawing/2014/main" id="{8B1E14EC-A38A-2DCA-D127-86494EC99C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5850" y="4074110"/>
            <a:ext cx="617986" cy="617986"/>
          </a:xfrm>
          <a:prstGeom prst="rect">
            <a:avLst/>
          </a:prstGeom>
        </p:spPr>
      </p:pic>
      <p:grpSp>
        <p:nvGrpSpPr>
          <p:cNvPr id="17" name="Group 16">
            <a:extLst>
              <a:ext uri="{FF2B5EF4-FFF2-40B4-BE49-F238E27FC236}">
                <a16:creationId xmlns:a16="http://schemas.microsoft.com/office/drawing/2014/main" id="{CE393F07-73C8-36C9-8A33-6638972695BD}"/>
              </a:ext>
            </a:extLst>
          </p:cNvPr>
          <p:cNvGrpSpPr/>
          <p:nvPr/>
        </p:nvGrpSpPr>
        <p:grpSpPr>
          <a:xfrm>
            <a:off x="6189415" y="2152288"/>
            <a:ext cx="536852" cy="536852"/>
            <a:chOff x="5189626" y="1415108"/>
            <a:chExt cx="402691" cy="402691"/>
          </a:xfrm>
        </p:grpSpPr>
        <p:pic>
          <p:nvPicPr>
            <p:cNvPr id="18" name="Graphic 17" descr="Bank with solid fill">
              <a:extLst>
                <a:ext uri="{FF2B5EF4-FFF2-40B4-BE49-F238E27FC236}">
                  <a16:creationId xmlns:a16="http://schemas.microsoft.com/office/drawing/2014/main" id="{E3563268-27A3-0293-8A9F-1E63FC7EF0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89626" y="1415108"/>
              <a:ext cx="373380" cy="373380"/>
            </a:xfrm>
            <a:prstGeom prst="rect">
              <a:avLst/>
            </a:prstGeom>
          </p:spPr>
        </p:pic>
        <p:sp>
          <p:nvSpPr>
            <p:cNvPr id="19" name="Oval 18">
              <a:extLst>
                <a:ext uri="{FF2B5EF4-FFF2-40B4-BE49-F238E27FC236}">
                  <a16:creationId xmlns:a16="http://schemas.microsoft.com/office/drawing/2014/main" id="{75DE4DDF-5F13-132E-0898-B64E4D1C4305}"/>
                </a:ext>
              </a:extLst>
            </p:cNvPr>
            <p:cNvSpPr/>
            <p:nvPr/>
          </p:nvSpPr>
          <p:spPr>
            <a:xfrm>
              <a:off x="5376317" y="1601799"/>
              <a:ext cx="216000" cy="216000"/>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r>
                <a:rPr lang="en-SG" sz="1400" dirty="0">
                  <a:solidFill>
                    <a:srgbClr val="000000"/>
                  </a:solidFill>
                  <a:latin typeface="Roboto" panose="02000000000000000000" pitchFamily="2" charset="0"/>
                  <a:ea typeface="Roboto" panose="02000000000000000000" pitchFamily="2" charset="0"/>
                  <a:cs typeface="Roboto" panose="02000000000000000000" pitchFamily="2" charset="0"/>
                </a:rPr>
                <a:t>$</a:t>
              </a:r>
            </a:p>
          </p:txBody>
        </p:sp>
      </p:grpSp>
      <p:sp>
        <p:nvSpPr>
          <p:cNvPr id="20" name="TextBox 19">
            <a:extLst>
              <a:ext uri="{FF2B5EF4-FFF2-40B4-BE49-F238E27FC236}">
                <a16:creationId xmlns:a16="http://schemas.microsoft.com/office/drawing/2014/main" id="{7E5F33C9-67CB-5E7E-1B27-41BBA4727EBD}"/>
              </a:ext>
            </a:extLst>
          </p:cNvPr>
          <p:cNvSpPr txBox="1"/>
          <p:nvPr/>
        </p:nvSpPr>
        <p:spPr>
          <a:xfrm>
            <a:off x="6001296" y="2660537"/>
            <a:ext cx="952817" cy="461665"/>
          </a:xfrm>
          <a:prstGeom prst="rect">
            <a:avLst/>
          </a:prstGeom>
          <a:noFill/>
        </p:spPr>
        <p:txBody>
          <a:bodyPr wrap="square" rtlCol="0">
            <a:spAutoFit/>
          </a:bodyPr>
          <a:lstStyle/>
          <a:p>
            <a:pPr algn="ctr" defTabSz="228554"/>
            <a:r>
              <a:rPr lang="en-SG" sz="1200" dirty="0">
                <a:solidFill>
                  <a:srgbClr val="000000"/>
                </a:solidFill>
                <a:latin typeface="Roboto" panose="02000000000000000000" pitchFamily="2" charset="0"/>
                <a:ea typeface="Roboto" panose="02000000000000000000" pitchFamily="2" charset="0"/>
                <a:cs typeface="Roboto" panose="02000000000000000000" pitchFamily="2" charset="0"/>
              </a:rPr>
              <a:t>FX </a:t>
            </a:r>
          </a:p>
          <a:p>
            <a:pPr algn="ctr" defTabSz="228554"/>
            <a:r>
              <a:rPr lang="en-SG" sz="1200" dirty="0">
                <a:solidFill>
                  <a:srgbClr val="000000"/>
                </a:solidFill>
                <a:latin typeface="Roboto" panose="02000000000000000000" pitchFamily="2" charset="0"/>
                <a:ea typeface="Roboto" panose="02000000000000000000" pitchFamily="2" charset="0"/>
                <a:cs typeface="Roboto" panose="02000000000000000000" pitchFamily="2" charset="0"/>
              </a:rPr>
              <a:t>Provider</a:t>
            </a:r>
          </a:p>
        </p:txBody>
      </p:sp>
      <p:grpSp>
        <p:nvGrpSpPr>
          <p:cNvPr id="21" name="Group 20">
            <a:extLst>
              <a:ext uri="{FF2B5EF4-FFF2-40B4-BE49-F238E27FC236}">
                <a16:creationId xmlns:a16="http://schemas.microsoft.com/office/drawing/2014/main" id="{56C576ED-F3A8-8D98-E7A9-31EBB3CD8027}"/>
              </a:ext>
            </a:extLst>
          </p:cNvPr>
          <p:cNvGrpSpPr/>
          <p:nvPr/>
        </p:nvGrpSpPr>
        <p:grpSpPr>
          <a:xfrm>
            <a:off x="3065485" y="3847986"/>
            <a:ext cx="479938" cy="479938"/>
            <a:chOff x="3653155" y="3887469"/>
            <a:chExt cx="360000" cy="360000"/>
          </a:xfrm>
        </p:grpSpPr>
        <p:pic>
          <p:nvPicPr>
            <p:cNvPr id="22" name="Graphic 21" descr="Acquisition with solid fill">
              <a:extLst>
                <a:ext uri="{FF2B5EF4-FFF2-40B4-BE49-F238E27FC236}">
                  <a16:creationId xmlns:a16="http://schemas.microsoft.com/office/drawing/2014/main" id="{EB778A6B-E57F-7509-73E2-978759475EA6}"/>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653155" y="3887469"/>
              <a:ext cx="360000" cy="360000"/>
            </a:xfrm>
            <a:prstGeom prst="rect">
              <a:avLst/>
            </a:prstGeom>
          </p:spPr>
        </p:pic>
        <p:sp>
          <p:nvSpPr>
            <p:cNvPr id="23" name="Oval 22">
              <a:extLst>
                <a:ext uri="{FF2B5EF4-FFF2-40B4-BE49-F238E27FC236}">
                  <a16:creationId xmlns:a16="http://schemas.microsoft.com/office/drawing/2014/main" id="{1AF83E5A-11E2-E413-CB70-86041402D01D}"/>
                </a:ext>
              </a:extLst>
            </p:cNvPr>
            <p:cNvSpPr/>
            <p:nvPr/>
          </p:nvSpPr>
          <p:spPr>
            <a:xfrm>
              <a:off x="3658235" y="3897629"/>
              <a:ext cx="341630" cy="34163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endParaRPr lang="en-SG" sz="2400">
                <a:solidFill>
                  <a:srgbClr val="FFFFFF"/>
                </a:solidFill>
                <a:latin typeface="Roboto" panose="02000000000000000000" pitchFamily="2" charset="0"/>
                <a:ea typeface="Roboto" panose="02000000000000000000" pitchFamily="2" charset="0"/>
                <a:cs typeface="Roboto" panose="02000000000000000000" pitchFamily="2" charset="0"/>
              </a:endParaRPr>
            </a:p>
          </p:txBody>
        </p:sp>
      </p:grpSp>
      <p:sp>
        <p:nvSpPr>
          <p:cNvPr id="24" name="Rectangle: Rounded Corners 23">
            <a:extLst>
              <a:ext uri="{FF2B5EF4-FFF2-40B4-BE49-F238E27FC236}">
                <a16:creationId xmlns:a16="http://schemas.microsoft.com/office/drawing/2014/main" id="{EB54AF10-1E0C-15D4-AF3B-4AECC55260AA}"/>
              </a:ext>
            </a:extLst>
          </p:cNvPr>
          <p:cNvSpPr/>
          <p:nvPr/>
        </p:nvSpPr>
        <p:spPr>
          <a:xfrm>
            <a:off x="5730385" y="3610605"/>
            <a:ext cx="2068313" cy="147198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lIns="0" rIns="0" rtlCol="0" anchor="t"/>
          <a:lstStyle/>
          <a:p>
            <a:pPr algn="ctr" defTabSz="228554"/>
            <a:r>
              <a:rPr lang="en-SG" sz="1466" b="1">
                <a:solidFill>
                  <a:srgbClr val="000000"/>
                </a:solidFill>
                <a:latin typeface="Roboto" panose="02000000000000000000" pitchFamily="2" charset="0"/>
                <a:ea typeface="Roboto" panose="02000000000000000000" pitchFamily="2" charset="0"/>
                <a:cs typeface="Roboto" panose="02000000000000000000" pitchFamily="2" charset="0"/>
              </a:rPr>
              <a:t>Destination Country</a:t>
            </a:r>
          </a:p>
        </p:txBody>
      </p:sp>
      <p:grpSp>
        <p:nvGrpSpPr>
          <p:cNvPr id="26" name="Group 25">
            <a:extLst>
              <a:ext uri="{FF2B5EF4-FFF2-40B4-BE49-F238E27FC236}">
                <a16:creationId xmlns:a16="http://schemas.microsoft.com/office/drawing/2014/main" id="{A13EA915-13DD-414B-B5D8-5A63ACCF0ED0}"/>
              </a:ext>
            </a:extLst>
          </p:cNvPr>
          <p:cNvGrpSpPr/>
          <p:nvPr/>
        </p:nvGrpSpPr>
        <p:grpSpPr>
          <a:xfrm>
            <a:off x="980054" y="2054148"/>
            <a:ext cx="1537346" cy="934850"/>
            <a:chOff x="2724985" y="2183671"/>
            <a:chExt cx="1537346" cy="934850"/>
          </a:xfrm>
        </p:grpSpPr>
        <p:pic>
          <p:nvPicPr>
            <p:cNvPr id="27" name="Graphic 26" descr="Bank with solid fill">
              <a:extLst>
                <a:ext uri="{FF2B5EF4-FFF2-40B4-BE49-F238E27FC236}">
                  <a16:creationId xmlns:a16="http://schemas.microsoft.com/office/drawing/2014/main" id="{F904489B-F2DF-2ED4-68AD-F28F98059C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44770" y="2183671"/>
              <a:ext cx="497775" cy="497775"/>
            </a:xfrm>
            <a:prstGeom prst="rect">
              <a:avLst/>
            </a:prstGeom>
          </p:spPr>
        </p:pic>
        <p:sp>
          <p:nvSpPr>
            <p:cNvPr id="28" name="TextBox 27">
              <a:extLst>
                <a:ext uri="{FF2B5EF4-FFF2-40B4-BE49-F238E27FC236}">
                  <a16:creationId xmlns:a16="http://schemas.microsoft.com/office/drawing/2014/main" id="{C22FCD51-A5A9-9013-3AA6-8EB16EC3272D}"/>
                </a:ext>
              </a:extLst>
            </p:cNvPr>
            <p:cNvSpPr txBox="1"/>
            <p:nvPr/>
          </p:nvSpPr>
          <p:spPr>
            <a:xfrm>
              <a:off x="2724985" y="2656856"/>
              <a:ext cx="1537346" cy="461665"/>
            </a:xfrm>
            <a:prstGeom prst="rect">
              <a:avLst/>
            </a:prstGeom>
            <a:noFill/>
          </p:spPr>
          <p:txBody>
            <a:bodyPr wrap="square" rtlCol="0">
              <a:spAutoFit/>
            </a:bodyPr>
            <a:lstStyle/>
            <a:p>
              <a:pPr algn="ctr" defTabSz="228554"/>
              <a:r>
                <a:rPr lang="en-SG" sz="1200" dirty="0">
                  <a:solidFill>
                    <a:srgbClr val="000000"/>
                  </a:solidFill>
                  <a:latin typeface="Roboto" panose="02000000000000000000" pitchFamily="2" charset="0"/>
                  <a:ea typeface="Roboto" panose="02000000000000000000" pitchFamily="2" charset="0"/>
                  <a:cs typeface="Roboto" panose="02000000000000000000" pitchFamily="2" charset="0"/>
                </a:rPr>
                <a:t> Settlement</a:t>
              </a:r>
            </a:p>
            <a:p>
              <a:pPr algn="ctr" defTabSz="228554"/>
              <a:r>
                <a:rPr lang="en-SG" sz="1200" dirty="0">
                  <a:solidFill>
                    <a:srgbClr val="000000"/>
                  </a:solidFill>
                  <a:latin typeface="Roboto" panose="02000000000000000000" pitchFamily="2" charset="0"/>
                  <a:ea typeface="Roboto" panose="02000000000000000000" pitchFamily="2" charset="0"/>
                  <a:cs typeface="Roboto" panose="02000000000000000000" pitchFamily="2" charset="0"/>
                </a:rPr>
                <a:t>Entity </a:t>
              </a:r>
            </a:p>
          </p:txBody>
        </p:sp>
      </p:grpSp>
      <p:cxnSp>
        <p:nvCxnSpPr>
          <p:cNvPr id="29" name="Straight Connector 28">
            <a:extLst>
              <a:ext uri="{FF2B5EF4-FFF2-40B4-BE49-F238E27FC236}">
                <a16:creationId xmlns:a16="http://schemas.microsoft.com/office/drawing/2014/main" id="{D6FADC57-63AB-D345-ADD1-724EA20F607F}"/>
              </a:ext>
            </a:extLst>
          </p:cNvPr>
          <p:cNvCxnSpPr>
            <a:cxnSpLocks/>
          </p:cNvCxnSpPr>
          <p:nvPr/>
        </p:nvCxnSpPr>
        <p:spPr>
          <a:xfrm>
            <a:off x="5671606" y="2432558"/>
            <a:ext cx="47127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D2333E3-8B1B-E898-12C7-39F008CAF8E4}"/>
              </a:ext>
            </a:extLst>
          </p:cNvPr>
          <p:cNvCxnSpPr>
            <a:cxnSpLocks/>
          </p:cNvCxnSpPr>
          <p:nvPr/>
        </p:nvCxnSpPr>
        <p:spPr>
          <a:xfrm>
            <a:off x="2084456" y="2432558"/>
            <a:ext cx="703185"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BA809E9-4770-18F7-1050-B433B6245585}"/>
              </a:ext>
            </a:extLst>
          </p:cNvPr>
          <p:cNvSpPr txBox="1"/>
          <p:nvPr/>
        </p:nvSpPr>
        <p:spPr>
          <a:xfrm>
            <a:off x="143517" y="5506776"/>
            <a:ext cx="2086373" cy="1025788"/>
          </a:xfrm>
          <a:prstGeom prst="rect">
            <a:avLst/>
          </a:prstGeom>
          <a:noFill/>
        </p:spPr>
        <p:txBody>
          <a:bodyPr wrap="square" lIns="0" tIns="0" rIns="0" bIns="0" rtlCol="0">
            <a:noAutofit/>
          </a:bodyPr>
          <a:lstStyle/>
          <a:p>
            <a:pPr marL="122743" indent="-122743" defTabSz="228554">
              <a:buFont typeface="Arial" panose="020B0604020202020204" pitchFamily="34" charset="0"/>
              <a:buChar char="•"/>
            </a:pPr>
            <a:r>
              <a:rPr lang="en-SG" sz="1466" b="1" dirty="0">
                <a:solidFill>
                  <a:srgbClr val="000000"/>
                </a:solidFill>
                <a:latin typeface="Calibri (body)"/>
                <a:ea typeface="Roboto" panose="02000000000000000000" pitchFamily="2" charset="0"/>
                <a:cs typeface="Roboto" panose="02000000000000000000" pitchFamily="2" charset="0"/>
              </a:rPr>
              <a:t>The source country is connecting to the regional hub via a proxy.</a:t>
            </a:r>
          </a:p>
        </p:txBody>
      </p:sp>
      <p:sp>
        <p:nvSpPr>
          <p:cNvPr id="32" name="TextBox 31">
            <a:extLst>
              <a:ext uri="{FF2B5EF4-FFF2-40B4-BE49-F238E27FC236}">
                <a16:creationId xmlns:a16="http://schemas.microsoft.com/office/drawing/2014/main" id="{43726686-56A6-D381-49B3-B5459616169B}"/>
              </a:ext>
            </a:extLst>
          </p:cNvPr>
          <p:cNvSpPr txBox="1"/>
          <p:nvPr/>
        </p:nvSpPr>
        <p:spPr>
          <a:xfrm>
            <a:off x="2321681" y="5506776"/>
            <a:ext cx="2138476" cy="1025788"/>
          </a:xfrm>
          <a:prstGeom prst="rect">
            <a:avLst/>
          </a:prstGeom>
          <a:noFill/>
        </p:spPr>
        <p:txBody>
          <a:bodyPr wrap="square" lIns="0" tIns="0" rIns="0" bIns="0" rtlCol="0">
            <a:noAutofit/>
          </a:bodyPr>
          <a:lstStyle/>
          <a:p>
            <a:pPr marL="122743" indent="-122743" defTabSz="228554">
              <a:buFont typeface="Arial" panose="020B0604020202020204" pitchFamily="34" charset="0"/>
              <a:buChar char="•"/>
            </a:pPr>
            <a:r>
              <a:rPr lang="en-SG" sz="1466" b="1" dirty="0">
                <a:solidFill>
                  <a:srgbClr val="000000"/>
                </a:solidFill>
                <a:latin typeface="Calibri (body)"/>
                <a:ea typeface="Roboto" panose="02000000000000000000" pitchFamily="2" charset="0"/>
                <a:cs typeface="Roboto" panose="02000000000000000000" pitchFamily="2" charset="0"/>
              </a:rPr>
              <a:t>Payments are settled using Central Bank money.</a:t>
            </a:r>
          </a:p>
        </p:txBody>
      </p:sp>
      <p:sp>
        <p:nvSpPr>
          <p:cNvPr id="33" name="TextBox 32">
            <a:extLst>
              <a:ext uri="{FF2B5EF4-FFF2-40B4-BE49-F238E27FC236}">
                <a16:creationId xmlns:a16="http://schemas.microsoft.com/office/drawing/2014/main" id="{7A6CA7D6-C838-928C-58E2-5664761CFE8E}"/>
              </a:ext>
            </a:extLst>
          </p:cNvPr>
          <p:cNvSpPr txBox="1"/>
          <p:nvPr/>
        </p:nvSpPr>
        <p:spPr>
          <a:xfrm>
            <a:off x="4473795" y="5506776"/>
            <a:ext cx="2255706" cy="1025788"/>
          </a:xfrm>
          <a:prstGeom prst="rect">
            <a:avLst/>
          </a:prstGeom>
          <a:noFill/>
        </p:spPr>
        <p:txBody>
          <a:bodyPr wrap="square" lIns="0" tIns="0" rIns="0" bIns="0" rtlCol="0">
            <a:noAutofit/>
          </a:bodyPr>
          <a:lstStyle/>
          <a:p>
            <a:pPr marL="122743" indent="-122743" defTabSz="228554">
              <a:buFont typeface="Arial" panose="020B0604020202020204" pitchFamily="34" charset="0"/>
              <a:buChar char="•"/>
            </a:pPr>
            <a:r>
              <a:rPr lang="en-SG" sz="1466" b="1" dirty="0">
                <a:solidFill>
                  <a:srgbClr val="000000"/>
                </a:solidFill>
                <a:latin typeface="Calibri (body)"/>
                <a:ea typeface="Roboto" panose="02000000000000000000" pitchFamily="2" charset="0"/>
                <a:cs typeface="Roboto" panose="02000000000000000000" pitchFamily="2" charset="0"/>
              </a:rPr>
              <a:t>FX is managed at the regional hub to create competition.</a:t>
            </a:r>
          </a:p>
        </p:txBody>
      </p:sp>
      <p:cxnSp>
        <p:nvCxnSpPr>
          <p:cNvPr id="34" name="Straight Connector 33">
            <a:extLst>
              <a:ext uri="{FF2B5EF4-FFF2-40B4-BE49-F238E27FC236}">
                <a16:creationId xmlns:a16="http://schemas.microsoft.com/office/drawing/2014/main" id="{0C1D8224-9709-D626-FC67-C56060AE58F2}"/>
              </a:ext>
            </a:extLst>
          </p:cNvPr>
          <p:cNvCxnSpPr>
            <a:cxnSpLocks/>
          </p:cNvCxnSpPr>
          <p:nvPr/>
        </p:nvCxnSpPr>
        <p:spPr>
          <a:xfrm>
            <a:off x="1833837" y="4390723"/>
            <a:ext cx="212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0A09331-F6B6-A51F-4F14-BD5D9EEAC070}"/>
              </a:ext>
            </a:extLst>
          </p:cNvPr>
          <p:cNvCxnSpPr>
            <a:cxnSpLocks/>
          </p:cNvCxnSpPr>
          <p:nvPr/>
        </p:nvCxnSpPr>
        <p:spPr>
          <a:xfrm flipV="1">
            <a:off x="2619121" y="4187987"/>
            <a:ext cx="383950" cy="191975"/>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C2AC91D-0120-78A0-0A7C-A4FD52773B91}"/>
              </a:ext>
            </a:extLst>
          </p:cNvPr>
          <p:cNvSpPr txBox="1"/>
          <p:nvPr/>
        </p:nvSpPr>
        <p:spPr>
          <a:xfrm>
            <a:off x="1142531" y="4569847"/>
            <a:ext cx="1015150" cy="461665"/>
          </a:xfrm>
          <a:prstGeom prst="rect">
            <a:avLst/>
          </a:prstGeom>
          <a:noFill/>
        </p:spPr>
        <p:txBody>
          <a:bodyPr wrap="square" rtlCol="0">
            <a:spAutoFit/>
          </a:bodyPr>
          <a:lstStyle/>
          <a:p>
            <a:pPr algn="ctr" defTabSz="228554"/>
            <a:r>
              <a:rPr lang="en-SG" sz="1200">
                <a:solidFill>
                  <a:srgbClr val="000000"/>
                </a:solidFill>
                <a:latin typeface="Roboto" panose="02000000000000000000" pitchFamily="2" charset="0"/>
                <a:ea typeface="Roboto" panose="02000000000000000000" pitchFamily="2" charset="0"/>
                <a:cs typeface="Roboto" panose="02000000000000000000" pitchFamily="2" charset="0"/>
              </a:rPr>
              <a:t>Source </a:t>
            </a:r>
          </a:p>
          <a:p>
            <a:pPr algn="ctr" defTabSz="228554"/>
            <a:r>
              <a:rPr lang="en-SG" sz="1200">
                <a:solidFill>
                  <a:srgbClr val="000000"/>
                </a:solidFill>
                <a:latin typeface="Roboto" panose="02000000000000000000" pitchFamily="2" charset="0"/>
                <a:ea typeface="Roboto" panose="02000000000000000000" pitchFamily="2" charset="0"/>
                <a:cs typeface="Roboto" panose="02000000000000000000" pitchFamily="2" charset="0"/>
              </a:rPr>
              <a:t>DFSP</a:t>
            </a:r>
          </a:p>
        </p:txBody>
      </p:sp>
      <p:sp>
        <p:nvSpPr>
          <p:cNvPr id="37" name="TextBox 36">
            <a:extLst>
              <a:ext uri="{FF2B5EF4-FFF2-40B4-BE49-F238E27FC236}">
                <a16:creationId xmlns:a16="http://schemas.microsoft.com/office/drawing/2014/main" id="{0469E135-D6D0-76DF-CE6C-6106BCB0BBAC}"/>
              </a:ext>
            </a:extLst>
          </p:cNvPr>
          <p:cNvSpPr txBox="1"/>
          <p:nvPr/>
        </p:nvSpPr>
        <p:spPr>
          <a:xfrm>
            <a:off x="2792407" y="4349403"/>
            <a:ext cx="1015150" cy="276999"/>
          </a:xfrm>
          <a:prstGeom prst="rect">
            <a:avLst/>
          </a:prstGeom>
          <a:noFill/>
        </p:spPr>
        <p:txBody>
          <a:bodyPr wrap="square" rtlCol="0">
            <a:spAutoFit/>
          </a:bodyPr>
          <a:lstStyle/>
          <a:p>
            <a:pPr algn="ctr" defTabSz="228554"/>
            <a:r>
              <a:rPr lang="en-SG" sz="1200">
                <a:solidFill>
                  <a:srgbClr val="000000"/>
                </a:solidFill>
                <a:latin typeface="Roboto" panose="02000000000000000000" pitchFamily="2" charset="0"/>
                <a:ea typeface="Roboto" panose="02000000000000000000" pitchFamily="2" charset="0"/>
                <a:cs typeface="Roboto" panose="02000000000000000000" pitchFamily="2" charset="0"/>
              </a:rPr>
              <a:t>Proxy</a:t>
            </a:r>
          </a:p>
        </p:txBody>
      </p:sp>
      <p:grpSp>
        <p:nvGrpSpPr>
          <p:cNvPr id="38" name="Group 37">
            <a:extLst>
              <a:ext uri="{FF2B5EF4-FFF2-40B4-BE49-F238E27FC236}">
                <a16:creationId xmlns:a16="http://schemas.microsoft.com/office/drawing/2014/main" id="{4D910C26-57F9-0F03-A982-4F1052B377A0}"/>
              </a:ext>
            </a:extLst>
          </p:cNvPr>
          <p:cNvGrpSpPr/>
          <p:nvPr/>
        </p:nvGrpSpPr>
        <p:grpSpPr>
          <a:xfrm>
            <a:off x="5140823" y="3847986"/>
            <a:ext cx="479938" cy="479938"/>
            <a:chOff x="3653155" y="3887469"/>
            <a:chExt cx="360000" cy="360000"/>
          </a:xfrm>
        </p:grpSpPr>
        <p:pic>
          <p:nvPicPr>
            <p:cNvPr id="39" name="Graphic 38" descr="Acquisition with solid fill">
              <a:extLst>
                <a:ext uri="{FF2B5EF4-FFF2-40B4-BE49-F238E27FC236}">
                  <a16:creationId xmlns:a16="http://schemas.microsoft.com/office/drawing/2014/main" id="{F22DCF03-77F5-F55F-0758-B62BD73EC3D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3653155" y="3887469"/>
              <a:ext cx="360000" cy="360000"/>
            </a:xfrm>
            <a:prstGeom prst="rect">
              <a:avLst/>
            </a:prstGeom>
          </p:spPr>
        </p:pic>
        <p:sp>
          <p:nvSpPr>
            <p:cNvPr id="40" name="Oval 39">
              <a:extLst>
                <a:ext uri="{FF2B5EF4-FFF2-40B4-BE49-F238E27FC236}">
                  <a16:creationId xmlns:a16="http://schemas.microsoft.com/office/drawing/2014/main" id="{368D3785-EAE4-016A-F98B-DCFC5BEC8CE5}"/>
                </a:ext>
              </a:extLst>
            </p:cNvPr>
            <p:cNvSpPr/>
            <p:nvPr/>
          </p:nvSpPr>
          <p:spPr>
            <a:xfrm>
              <a:off x="3658235" y="3897629"/>
              <a:ext cx="341630" cy="34163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endParaRPr lang="en-SG" sz="2400">
                <a:solidFill>
                  <a:srgbClr val="FFFFFF"/>
                </a:solidFill>
                <a:latin typeface="Roboto" panose="02000000000000000000" pitchFamily="2" charset="0"/>
                <a:ea typeface="Roboto" panose="02000000000000000000" pitchFamily="2" charset="0"/>
                <a:cs typeface="Roboto" panose="02000000000000000000" pitchFamily="2" charset="0"/>
              </a:endParaRPr>
            </a:p>
          </p:txBody>
        </p:sp>
      </p:grpSp>
      <p:sp>
        <p:nvSpPr>
          <p:cNvPr id="41" name="TextBox 40">
            <a:extLst>
              <a:ext uri="{FF2B5EF4-FFF2-40B4-BE49-F238E27FC236}">
                <a16:creationId xmlns:a16="http://schemas.microsoft.com/office/drawing/2014/main" id="{98248E62-B6CD-1A44-9145-24CE53D46600}"/>
              </a:ext>
            </a:extLst>
          </p:cNvPr>
          <p:cNvSpPr txBox="1"/>
          <p:nvPr/>
        </p:nvSpPr>
        <p:spPr>
          <a:xfrm>
            <a:off x="4867744" y="4362948"/>
            <a:ext cx="1015150" cy="276999"/>
          </a:xfrm>
          <a:prstGeom prst="rect">
            <a:avLst/>
          </a:prstGeom>
          <a:noFill/>
        </p:spPr>
        <p:txBody>
          <a:bodyPr wrap="square" rtlCol="0">
            <a:spAutoFit/>
          </a:bodyPr>
          <a:lstStyle/>
          <a:p>
            <a:pPr algn="ctr" defTabSz="228554"/>
            <a:r>
              <a:rPr lang="en-SG" sz="1200">
                <a:solidFill>
                  <a:srgbClr val="000000"/>
                </a:solidFill>
                <a:latin typeface="Roboto" panose="02000000000000000000" pitchFamily="2" charset="0"/>
                <a:ea typeface="Roboto" panose="02000000000000000000" pitchFamily="2" charset="0"/>
                <a:cs typeface="Roboto" panose="02000000000000000000" pitchFamily="2" charset="0"/>
              </a:rPr>
              <a:t>Proxy</a:t>
            </a:r>
          </a:p>
        </p:txBody>
      </p:sp>
      <p:cxnSp>
        <p:nvCxnSpPr>
          <p:cNvPr id="42" name="Straight Connector 41">
            <a:extLst>
              <a:ext uri="{FF2B5EF4-FFF2-40B4-BE49-F238E27FC236}">
                <a16:creationId xmlns:a16="http://schemas.microsoft.com/office/drawing/2014/main" id="{99619A0B-96B1-BD1F-0201-45824D9111D9}"/>
              </a:ext>
            </a:extLst>
          </p:cNvPr>
          <p:cNvCxnSpPr>
            <a:cxnSpLocks/>
            <a:stCxn id="23" idx="7"/>
          </p:cNvCxnSpPr>
          <p:nvPr/>
        </p:nvCxnSpPr>
        <p:spPr>
          <a:xfrm flipV="1">
            <a:off x="3461007" y="3499765"/>
            <a:ext cx="235144" cy="428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797A063-2DF5-5418-1547-D0036EE1F82C}"/>
              </a:ext>
            </a:extLst>
          </p:cNvPr>
          <p:cNvCxnSpPr>
            <a:cxnSpLocks/>
          </p:cNvCxnSpPr>
          <p:nvPr/>
        </p:nvCxnSpPr>
        <p:spPr>
          <a:xfrm flipH="1" flipV="1">
            <a:off x="4990138" y="3526810"/>
            <a:ext cx="138920" cy="366855"/>
          </a:xfrm>
          <a:prstGeom prst="line">
            <a:avLst/>
          </a:prstGeom>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ACDAEC0C-21C3-4A25-062F-0E7926CCB68B}"/>
              </a:ext>
            </a:extLst>
          </p:cNvPr>
          <p:cNvGrpSpPr/>
          <p:nvPr/>
        </p:nvGrpSpPr>
        <p:grpSpPr>
          <a:xfrm>
            <a:off x="6136112" y="4143134"/>
            <a:ext cx="479938" cy="479938"/>
            <a:chOff x="3653155" y="3887469"/>
            <a:chExt cx="360000" cy="360000"/>
          </a:xfrm>
        </p:grpSpPr>
        <p:pic>
          <p:nvPicPr>
            <p:cNvPr id="45" name="Graphic 44" descr="Single gear with solid fill">
              <a:extLst>
                <a:ext uri="{FF2B5EF4-FFF2-40B4-BE49-F238E27FC236}">
                  <a16:creationId xmlns:a16="http://schemas.microsoft.com/office/drawing/2014/main" id="{62786800-CF9E-C6FD-CFF9-D92B042CBB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3155" y="3887469"/>
              <a:ext cx="360000" cy="360000"/>
            </a:xfrm>
            <a:prstGeom prst="rect">
              <a:avLst/>
            </a:prstGeom>
          </p:spPr>
        </p:pic>
        <p:sp>
          <p:nvSpPr>
            <p:cNvPr id="46" name="Oval 45">
              <a:extLst>
                <a:ext uri="{FF2B5EF4-FFF2-40B4-BE49-F238E27FC236}">
                  <a16:creationId xmlns:a16="http://schemas.microsoft.com/office/drawing/2014/main" id="{43448E0F-F7B5-E5BC-A9C9-14FE49C3A91D}"/>
                </a:ext>
              </a:extLst>
            </p:cNvPr>
            <p:cNvSpPr/>
            <p:nvPr/>
          </p:nvSpPr>
          <p:spPr>
            <a:xfrm>
              <a:off x="3658235" y="3897629"/>
              <a:ext cx="341630" cy="34163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endParaRPr lang="en-SG" sz="2400">
                <a:solidFill>
                  <a:srgbClr val="FFFFFF"/>
                </a:solidFill>
                <a:latin typeface="Roboto" panose="02000000000000000000" pitchFamily="2" charset="0"/>
                <a:ea typeface="Roboto" panose="02000000000000000000" pitchFamily="2" charset="0"/>
                <a:cs typeface="Roboto" panose="02000000000000000000" pitchFamily="2" charset="0"/>
              </a:endParaRPr>
            </a:p>
          </p:txBody>
        </p:sp>
      </p:grpSp>
      <p:sp>
        <p:nvSpPr>
          <p:cNvPr id="47" name="TextBox 46">
            <a:extLst>
              <a:ext uri="{FF2B5EF4-FFF2-40B4-BE49-F238E27FC236}">
                <a16:creationId xmlns:a16="http://schemas.microsoft.com/office/drawing/2014/main" id="{CA60188C-571B-BF02-6ECB-A4EE3D1B3CCA}"/>
              </a:ext>
            </a:extLst>
          </p:cNvPr>
          <p:cNvSpPr txBox="1"/>
          <p:nvPr/>
        </p:nvSpPr>
        <p:spPr>
          <a:xfrm>
            <a:off x="1772491" y="4569847"/>
            <a:ext cx="1015150" cy="461665"/>
          </a:xfrm>
          <a:prstGeom prst="rect">
            <a:avLst/>
          </a:prstGeom>
          <a:noFill/>
        </p:spPr>
        <p:txBody>
          <a:bodyPr wrap="square" rtlCol="0">
            <a:spAutoFit/>
          </a:bodyPr>
          <a:lstStyle/>
          <a:p>
            <a:pPr algn="ctr" defTabSz="228554"/>
            <a:r>
              <a:rPr lang="en-SG" sz="1200" dirty="0">
                <a:solidFill>
                  <a:srgbClr val="000000"/>
                </a:solidFill>
                <a:latin typeface="Roboto" panose="02000000000000000000" pitchFamily="2" charset="0"/>
                <a:ea typeface="Roboto" panose="02000000000000000000" pitchFamily="2" charset="0"/>
                <a:cs typeface="Roboto" panose="02000000000000000000" pitchFamily="2" charset="0"/>
              </a:rPr>
              <a:t>National IIPS</a:t>
            </a:r>
          </a:p>
        </p:txBody>
      </p:sp>
      <p:sp>
        <p:nvSpPr>
          <p:cNvPr id="48" name="TextBox 47">
            <a:extLst>
              <a:ext uri="{FF2B5EF4-FFF2-40B4-BE49-F238E27FC236}">
                <a16:creationId xmlns:a16="http://schemas.microsoft.com/office/drawing/2014/main" id="{0449D4E5-C52C-7003-E501-2AE04BF53D96}"/>
              </a:ext>
            </a:extLst>
          </p:cNvPr>
          <p:cNvSpPr txBox="1"/>
          <p:nvPr/>
        </p:nvSpPr>
        <p:spPr>
          <a:xfrm>
            <a:off x="5874496" y="4569847"/>
            <a:ext cx="1015150" cy="461665"/>
          </a:xfrm>
          <a:prstGeom prst="rect">
            <a:avLst/>
          </a:prstGeom>
          <a:noFill/>
        </p:spPr>
        <p:txBody>
          <a:bodyPr wrap="square" rtlCol="0">
            <a:spAutoFit/>
          </a:bodyPr>
          <a:lstStyle/>
          <a:p>
            <a:pPr algn="ctr" defTabSz="228554"/>
            <a:r>
              <a:rPr lang="en-SG" sz="1200" dirty="0">
                <a:solidFill>
                  <a:srgbClr val="000000"/>
                </a:solidFill>
                <a:latin typeface="Roboto" panose="02000000000000000000" pitchFamily="2" charset="0"/>
                <a:ea typeface="Roboto" panose="02000000000000000000" pitchFamily="2" charset="0"/>
                <a:cs typeface="Roboto" panose="02000000000000000000" pitchFamily="2" charset="0"/>
              </a:rPr>
              <a:t>National</a:t>
            </a:r>
          </a:p>
          <a:p>
            <a:pPr algn="ctr" defTabSz="228554"/>
            <a:r>
              <a:rPr lang="en-SG" sz="1200" dirty="0">
                <a:solidFill>
                  <a:srgbClr val="000000"/>
                </a:solidFill>
                <a:latin typeface="Roboto" panose="02000000000000000000" pitchFamily="2" charset="0"/>
                <a:ea typeface="Roboto" panose="02000000000000000000" pitchFamily="2" charset="0"/>
                <a:cs typeface="Roboto" panose="02000000000000000000" pitchFamily="2" charset="0"/>
              </a:rPr>
              <a:t>IIPS</a:t>
            </a:r>
          </a:p>
        </p:txBody>
      </p:sp>
      <p:pic>
        <p:nvPicPr>
          <p:cNvPr id="49" name="Graphic 48" descr="Bank with solid fill">
            <a:extLst>
              <a:ext uri="{FF2B5EF4-FFF2-40B4-BE49-F238E27FC236}">
                <a16:creationId xmlns:a16="http://schemas.microsoft.com/office/drawing/2014/main" id="{B01DE997-A17A-0540-8030-0ECF82CDF13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6239" y="4125296"/>
            <a:ext cx="497775" cy="497775"/>
          </a:xfrm>
          <a:prstGeom prst="rect">
            <a:avLst/>
          </a:prstGeom>
        </p:spPr>
      </p:pic>
      <p:sp>
        <p:nvSpPr>
          <p:cNvPr id="50" name="TextBox 49">
            <a:extLst>
              <a:ext uri="{FF2B5EF4-FFF2-40B4-BE49-F238E27FC236}">
                <a16:creationId xmlns:a16="http://schemas.microsoft.com/office/drawing/2014/main" id="{A105D932-A88C-568C-592B-85C83289F8B3}"/>
              </a:ext>
            </a:extLst>
          </p:cNvPr>
          <p:cNvSpPr txBox="1"/>
          <p:nvPr/>
        </p:nvSpPr>
        <p:spPr>
          <a:xfrm>
            <a:off x="6819395" y="4569847"/>
            <a:ext cx="1015150" cy="461665"/>
          </a:xfrm>
          <a:prstGeom prst="rect">
            <a:avLst/>
          </a:prstGeom>
          <a:noFill/>
        </p:spPr>
        <p:txBody>
          <a:bodyPr wrap="square" rtlCol="0">
            <a:spAutoFit/>
          </a:bodyPr>
          <a:lstStyle/>
          <a:p>
            <a:pPr algn="ctr" defTabSz="228554"/>
            <a:r>
              <a:rPr lang="en-SG" sz="1200">
                <a:solidFill>
                  <a:srgbClr val="000000"/>
                </a:solidFill>
                <a:latin typeface="Roboto" panose="02000000000000000000" pitchFamily="2" charset="0"/>
                <a:ea typeface="Roboto" panose="02000000000000000000" pitchFamily="2" charset="0"/>
                <a:cs typeface="Roboto" panose="02000000000000000000" pitchFamily="2" charset="0"/>
              </a:rPr>
              <a:t>Destination DFSP</a:t>
            </a:r>
          </a:p>
        </p:txBody>
      </p:sp>
      <p:cxnSp>
        <p:nvCxnSpPr>
          <p:cNvPr id="51" name="Straight Connector 50">
            <a:extLst>
              <a:ext uri="{FF2B5EF4-FFF2-40B4-BE49-F238E27FC236}">
                <a16:creationId xmlns:a16="http://schemas.microsoft.com/office/drawing/2014/main" id="{0971A250-A83E-89EF-9CB4-FF9529314FB7}"/>
              </a:ext>
            </a:extLst>
          </p:cNvPr>
          <p:cNvCxnSpPr>
            <a:cxnSpLocks/>
          </p:cNvCxnSpPr>
          <p:nvPr/>
        </p:nvCxnSpPr>
        <p:spPr>
          <a:xfrm>
            <a:off x="5671606" y="4187987"/>
            <a:ext cx="383950" cy="191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AA14246-2698-06BA-FBF8-A0D1384EA2A3}"/>
              </a:ext>
            </a:extLst>
          </p:cNvPr>
          <p:cNvCxnSpPr>
            <a:cxnSpLocks/>
          </p:cNvCxnSpPr>
          <p:nvPr/>
        </p:nvCxnSpPr>
        <p:spPr>
          <a:xfrm>
            <a:off x="6729799" y="4383103"/>
            <a:ext cx="2126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DE4F38D-24DC-215E-5650-C061906DD437}"/>
              </a:ext>
            </a:extLst>
          </p:cNvPr>
          <p:cNvCxnSpPr>
            <a:cxnSpLocks/>
          </p:cNvCxnSpPr>
          <p:nvPr/>
        </p:nvCxnSpPr>
        <p:spPr>
          <a:xfrm flipV="1">
            <a:off x="7649338" y="4383103"/>
            <a:ext cx="335956" cy="29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46E35E-E8AA-3E76-6EDD-0619E268D6DF}"/>
              </a:ext>
            </a:extLst>
          </p:cNvPr>
          <p:cNvCxnSpPr>
            <a:cxnSpLocks/>
          </p:cNvCxnSpPr>
          <p:nvPr/>
        </p:nvCxnSpPr>
        <p:spPr>
          <a:xfrm flipV="1">
            <a:off x="1042122" y="4383103"/>
            <a:ext cx="335956" cy="2984"/>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2148BED-D2E4-F72E-A6D3-F3B531101503}"/>
              </a:ext>
            </a:extLst>
          </p:cNvPr>
          <p:cNvSpPr txBox="1"/>
          <p:nvPr/>
        </p:nvSpPr>
        <p:spPr>
          <a:xfrm>
            <a:off x="8777111" y="3966210"/>
            <a:ext cx="3416996" cy="2903435"/>
          </a:xfrm>
          <a:prstGeom prst="rect">
            <a:avLst/>
          </a:prstGeom>
          <a:gradFill flip="none" rotWithShape="1">
            <a:gsLst>
              <a:gs pos="0">
                <a:srgbClr val="1E3E77"/>
              </a:gs>
              <a:gs pos="50000">
                <a:schemeClr val="accent1">
                  <a:shade val="67500"/>
                  <a:satMod val="115000"/>
                </a:schemeClr>
              </a:gs>
              <a:gs pos="100000">
                <a:srgbClr val="3A6FCE"/>
              </a:gs>
            </a:gsLst>
            <a:lin ang="10800000" scaled="1"/>
            <a:tileRect/>
          </a:gradFill>
        </p:spPr>
        <p:txBody>
          <a:bodyPr wrap="square" lIns="47994" rIns="47994" rtlCol="0">
            <a:noAutofit/>
          </a:bodyPr>
          <a:lstStyle/>
          <a:p>
            <a:pPr defTabSz="228554"/>
            <a:r>
              <a:rPr lang="en-SG" sz="1600" b="1" dirty="0">
                <a:solidFill>
                  <a:srgbClr val="FFFFFF"/>
                </a:solidFill>
                <a:latin typeface="Calibri (body)"/>
                <a:ea typeface="Roboto" panose="02000000000000000000" pitchFamily="2" charset="0"/>
                <a:cs typeface="Roboto" panose="02000000000000000000" pitchFamily="2" charset="0"/>
              </a:rPr>
              <a:t>Benefits of a hub implementation</a:t>
            </a:r>
          </a:p>
          <a:p>
            <a:pPr marL="342900" indent="-342900" defTabSz="228554">
              <a:spcBef>
                <a:spcPts val="800"/>
              </a:spcBef>
              <a:spcAft>
                <a:spcPts val="800"/>
              </a:spcAft>
              <a:buClr>
                <a:srgbClr val="FFFFFF"/>
              </a:buClr>
              <a:buFont typeface="+mj-lt"/>
              <a:buAutoNum type="arabicPeriod"/>
            </a:pPr>
            <a:r>
              <a:rPr lang="en-SG" sz="1600" dirty="0">
                <a:solidFill>
                  <a:srgbClr val="FFFFFF"/>
                </a:solidFill>
                <a:latin typeface="Calibri (body)"/>
                <a:ea typeface="Roboto" panose="02000000000000000000" pitchFamily="2" charset="0"/>
                <a:cs typeface="Roboto" panose="02000000000000000000" pitchFamily="2" charset="0"/>
              </a:rPr>
              <a:t>Connection to the regional implementation needs to be establish once to reach the other participants</a:t>
            </a:r>
          </a:p>
          <a:p>
            <a:pPr marL="342900" indent="-342900" defTabSz="228554">
              <a:buClr>
                <a:srgbClr val="FFFFFF"/>
              </a:buClr>
              <a:buFont typeface="+mj-lt"/>
              <a:buAutoNum type="arabicPeriod"/>
            </a:pPr>
            <a:r>
              <a:rPr lang="en-SG" sz="1600" dirty="0">
                <a:solidFill>
                  <a:srgbClr val="FFFFFF"/>
                </a:solidFill>
                <a:latin typeface="Calibri (body)"/>
                <a:ea typeface="Roboto" panose="02000000000000000000" pitchFamily="2" charset="0"/>
                <a:cs typeface="Roboto" panose="02000000000000000000" pitchFamily="2" charset="0"/>
              </a:rPr>
              <a:t>Payments can settle in Central Bank money, the safest form of money</a:t>
            </a:r>
          </a:p>
          <a:p>
            <a:pPr marL="342900" indent="-342900" defTabSz="228554">
              <a:spcBef>
                <a:spcPts val="800"/>
              </a:spcBef>
              <a:spcAft>
                <a:spcPts val="800"/>
              </a:spcAft>
              <a:buClr>
                <a:srgbClr val="FFFFFF"/>
              </a:buClr>
              <a:buFont typeface="+mj-lt"/>
              <a:buAutoNum type="arabicPeriod"/>
            </a:pPr>
            <a:r>
              <a:rPr lang="en-SG" sz="1600" dirty="0">
                <a:solidFill>
                  <a:srgbClr val="FFFFFF"/>
                </a:solidFill>
                <a:latin typeface="Calibri (body)"/>
                <a:ea typeface="Roboto" panose="02000000000000000000" pitchFamily="2" charset="0"/>
                <a:cs typeface="Roboto" panose="02000000000000000000" pitchFamily="2" charset="0"/>
              </a:rPr>
              <a:t>All corridors can be covered, as opposed to those of only commercially viable</a:t>
            </a:r>
          </a:p>
        </p:txBody>
      </p:sp>
      <p:sp>
        <p:nvSpPr>
          <p:cNvPr id="56" name="TextBox 55">
            <a:extLst>
              <a:ext uri="{FF2B5EF4-FFF2-40B4-BE49-F238E27FC236}">
                <a16:creationId xmlns:a16="http://schemas.microsoft.com/office/drawing/2014/main" id="{AC615CF4-5EA7-757B-B2FB-D9575ABA08B0}"/>
              </a:ext>
            </a:extLst>
          </p:cNvPr>
          <p:cNvSpPr txBox="1"/>
          <p:nvPr/>
        </p:nvSpPr>
        <p:spPr>
          <a:xfrm>
            <a:off x="7953386" y="4705942"/>
            <a:ext cx="836431" cy="276999"/>
          </a:xfrm>
          <a:prstGeom prst="rect">
            <a:avLst/>
          </a:prstGeom>
          <a:noFill/>
        </p:spPr>
        <p:txBody>
          <a:bodyPr wrap="square" rtlCol="0">
            <a:spAutoFit/>
          </a:bodyPr>
          <a:lstStyle/>
          <a:p>
            <a:pPr defTabSz="228554"/>
            <a:r>
              <a:rPr lang="en-SG" sz="1200">
                <a:solidFill>
                  <a:srgbClr val="000000"/>
                </a:solidFill>
                <a:latin typeface="Roboto" panose="02000000000000000000" pitchFamily="2" charset="0"/>
                <a:ea typeface="Roboto" panose="02000000000000000000" pitchFamily="2" charset="0"/>
                <a:cs typeface="Roboto" panose="02000000000000000000" pitchFamily="2" charset="0"/>
              </a:rPr>
              <a:t>Payee</a:t>
            </a:r>
          </a:p>
        </p:txBody>
      </p:sp>
      <p:sp>
        <p:nvSpPr>
          <p:cNvPr id="57" name="TextBox 56">
            <a:extLst>
              <a:ext uri="{FF2B5EF4-FFF2-40B4-BE49-F238E27FC236}">
                <a16:creationId xmlns:a16="http://schemas.microsoft.com/office/drawing/2014/main" id="{CF5A597F-E316-6EA9-BA4B-822D3CAA5F47}"/>
              </a:ext>
            </a:extLst>
          </p:cNvPr>
          <p:cNvSpPr txBox="1"/>
          <p:nvPr/>
        </p:nvSpPr>
        <p:spPr>
          <a:xfrm>
            <a:off x="78420" y="4721440"/>
            <a:ext cx="836431" cy="276999"/>
          </a:xfrm>
          <a:prstGeom prst="rect">
            <a:avLst/>
          </a:prstGeom>
          <a:noFill/>
        </p:spPr>
        <p:txBody>
          <a:bodyPr wrap="square" rtlCol="0">
            <a:spAutoFit/>
          </a:bodyPr>
          <a:lstStyle/>
          <a:p>
            <a:pPr defTabSz="228554"/>
            <a:r>
              <a:rPr lang="en-SG" sz="1200">
                <a:solidFill>
                  <a:srgbClr val="000000"/>
                </a:solidFill>
                <a:latin typeface="Roboto" panose="02000000000000000000" pitchFamily="2" charset="0"/>
                <a:ea typeface="Roboto" panose="02000000000000000000" pitchFamily="2" charset="0"/>
                <a:cs typeface="Roboto" panose="02000000000000000000" pitchFamily="2" charset="0"/>
              </a:rPr>
              <a:t>Payer</a:t>
            </a:r>
          </a:p>
        </p:txBody>
      </p:sp>
      <p:sp>
        <p:nvSpPr>
          <p:cNvPr id="58" name="TextBox 57">
            <a:extLst>
              <a:ext uri="{FF2B5EF4-FFF2-40B4-BE49-F238E27FC236}">
                <a16:creationId xmlns:a16="http://schemas.microsoft.com/office/drawing/2014/main" id="{F86361DE-DB8C-E331-D812-AC11EAA808D0}"/>
              </a:ext>
            </a:extLst>
          </p:cNvPr>
          <p:cNvSpPr txBox="1"/>
          <p:nvPr/>
        </p:nvSpPr>
        <p:spPr>
          <a:xfrm>
            <a:off x="6638935" y="5506776"/>
            <a:ext cx="2255706" cy="1251463"/>
          </a:xfrm>
          <a:prstGeom prst="rect">
            <a:avLst/>
          </a:prstGeom>
          <a:noFill/>
        </p:spPr>
        <p:txBody>
          <a:bodyPr wrap="square" lIns="0" tIns="0" rIns="0" bIns="0" rtlCol="0" anchor="t">
            <a:noAutofit/>
          </a:bodyPr>
          <a:lstStyle/>
          <a:p>
            <a:pPr marL="122530" indent="-122530" defTabSz="228554">
              <a:buFont typeface="Arial" panose="020B0604020202020204" pitchFamily="34" charset="0"/>
              <a:buChar char="•"/>
            </a:pPr>
            <a:r>
              <a:rPr lang="en-SG" sz="1450" b="1" dirty="0">
                <a:solidFill>
                  <a:srgbClr val="000000"/>
                </a:solidFill>
                <a:latin typeface="Calibri (body)"/>
                <a:ea typeface="Roboto"/>
                <a:cs typeface="Roboto"/>
              </a:rPr>
              <a:t>The planned Fraud Management system connects to the regional hub, with visibility of the trends to national jurisdictions.</a:t>
            </a:r>
            <a:endParaRPr lang="en-US" sz="1450" b="1" dirty="0">
              <a:solidFill>
                <a:srgbClr val="000000"/>
              </a:solidFill>
              <a:latin typeface="Calibri (body)"/>
              <a:ea typeface="Roboto"/>
              <a:cs typeface="Roboto"/>
            </a:endParaRPr>
          </a:p>
        </p:txBody>
      </p:sp>
      <p:sp>
        <p:nvSpPr>
          <p:cNvPr id="59" name="Rectangle: Rounded Corners 58">
            <a:extLst>
              <a:ext uri="{FF2B5EF4-FFF2-40B4-BE49-F238E27FC236}">
                <a16:creationId xmlns:a16="http://schemas.microsoft.com/office/drawing/2014/main" id="{5F052E84-D5FE-4955-75C3-AD2099BEF525}"/>
              </a:ext>
            </a:extLst>
          </p:cNvPr>
          <p:cNvSpPr/>
          <p:nvPr/>
        </p:nvSpPr>
        <p:spPr>
          <a:xfrm>
            <a:off x="2613176" y="1325254"/>
            <a:ext cx="3283685" cy="3336172"/>
          </a:xfrm>
          <a:prstGeom prst="roundRect">
            <a:avLst/>
          </a:prstGeom>
          <a:noFill/>
          <a:ln w="28575">
            <a:prstDash val="dash"/>
          </a:ln>
        </p:spPr>
        <p:style>
          <a:lnRef idx="2">
            <a:schemeClr val="accent1"/>
          </a:lnRef>
          <a:fillRef idx="1">
            <a:schemeClr val="lt1"/>
          </a:fillRef>
          <a:effectRef idx="0">
            <a:schemeClr val="accent1"/>
          </a:effectRef>
          <a:fontRef idx="minor">
            <a:schemeClr val="dk1"/>
          </a:fontRef>
        </p:style>
        <p:txBody>
          <a:bodyPr lIns="36000" tIns="0" rIns="36000" rtlCol="0" anchor="t" anchorCtr="0"/>
          <a:lstStyle/>
          <a:p>
            <a:pPr algn="ctr"/>
            <a:r>
              <a:rPr lang="en-GB" b="1" dirty="0"/>
              <a:t>DRPP administrative Boundary</a:t>
            </a:r>
          </a:p>
        </p:txBody>
      </p:sp>
      <p:grpSp>
        <p:nvGrpSpPr>
          <p:cNvPr id="60" name="Group 59">
            <a:extLst>
              <a:ext uri="{FF2B5EF4-FFF2-40B4-BE49-F238E27FC236}">
                <a16:creationId xmlns:a16="http://schemas.microsoft.com/office/drawing/2014/main" id="{DEE53797-D19F-3C7F-44F3-BE85427A0DDC}"/>
              </a:ext>
            </a:extLst>
          </p:cNvPr>
          <p:cNvGrpSpPr/>
          <p:nvPr/>
        </p:nvGrpSpPr>
        <p:grpSpPr>
          <a:xfrm>
            <a:off x="2866418" y="1820281"/>
            <a:ext cx="2752688" cy="1650045"/>
            <a:chOff x="2866418" y="1820281"/>
            <a:chExt cx="2752688" cy="1650045"/>
          </a:xfrm>
        </p:grpSpPr>
        <p:sp>
          <p:nvSpPr>
            <p:cNvPr id="61" name="Rectangle: Rounded Corners 60">
              <a:extLst>
                <a:ext uri="{FF2B5EF4-FFF2-40B4-BE49-F238E27FC236}">
                  <a16:creationId xmlns:a16="http://schemas.microsoft.com/office/drawing/2014/main" id="{31E8FF47-EED8-5A64-A6D4-CE83392CA6A6}"/>
                </a:ext>
              </a:extLst>
            </p:cNvPr>
            <p:cNvSpPr/>
            <p:nvPr/>
          </p:nvSpPr>
          <p:spPr>
            <a:xfrm>
              <a:off x="2960146" y="1820281"/>
              <a:ext cx="2658960" cy="165004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228554"/>
              <a:endParaRPr lang="en-SG" sz="1466" b="1" dirty="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62" name="TextBox 61">
              <a:extLst>
                <a:ext uri="{FF2B5EF4-FFF2-40B4-BE49-F238E27FC236}">
                  <a16:creationId xmlns:a16="http://schemas.microsoft.com/office/drawing/2014/main" id="{1F2E9343-6A6E-A1AC-1E05-7321ACF06491}"/>
                </a:ext>
              </a:extLst>
            </p:cNvPr>
            <p:cNvSpPr txBox="1"/>
            <p:nvPr/>
          </p:nvSpPr>
          <p:spPr>
            <a:xfrm>
              <a:off x="2866418" y="2892147"/>
              <a:ext cx="1091204" cy="461665"/>
            </a:xfrm>
            <a:prstGeom prst="rect">
              <a:avLst/>
            </a:prstGeom>
            <a:noFill/>
          </p:spPr>
          <p:txBody>
            <a:bodyPr wrap="square" rtlCol="0">
              <a:spAutoFit/>
            </a:bodyPr>
            <a:lstStyle/>
            <a:p>
              <a:pPr algn="ctr" defTabSz="228554"/>
              <a:r>
                <a:rPr lang="en-SG" sz="1200" dirty="0">
                  <a:solidFill>
                    <a:srgbClr val="000000"/>
                  </a:solidFill>
                  <a:latin typeface="Roboto" panose="02000000000000000000" pitchFamily="2" charset="0"/>
                  <a:ea typeface="Roboto" panose="02000000000000000000" pitchFamily="2" charset="0"/>
                  <a:cs typeface="Roboto" panose="02000000000000000000" pitchFamily="2" charset="0"/>
                </a:rPr>
                <a:t>FRMS /</a:t>
              </a:r>
            </a:p>
            <a:p>
              <a:pPr algn="ctr" defTabSz="228554"/>
              <a:r>
                <a:rPr lang="en-SG" sz="1200" dirty="0">
                  <a:solidFill>
                    <a:srgbClr val="000000"/>
                  </a:solidFill>
                  <a:latin typeface="Roboto" panose="02000000000000000000" pitchFamily="2" charset="0"/>
                  <a:ea typeface="Roboto" panose="02000000000000000000" pitchFamily="2" charset="0"/>
                  <a:cs typeface="Roboto" panose="02000000000000000000" pitchFamily="2" charset="0"/>
                </a:rPr>
                <a:t>eCommerce</a:t>
              </a:r>
            </a:p>
          </p:txBody>
        </p:sp>
        <p:grpSp>
          <p:nvGrpSpPr>
            <p:cNvPr id="63" name="Group 62">
              <a:extLst>
                <a:ext uri="{FF2B5EF4-FFF2-40B4-BE49-F238E27FC236}">
                  <a16:creationId xmlns:a16="http://schemas.microsoft.com/office/drawing/2014/main" id="{91D5ACDD-4D94-7E6D-CC7B-42C61B5778B1}"/>
                </a:ext>
              </a:extLst>
            </p:cNvPr>
            <p:cNvGrpSpPr/>
            <p:nvPr/>
          </p:nvGrpSpPr>
          <p:grpSpPr>
            <a:xfrm>
              <a:off x="4782874" y="2804858"/>
              <a:ext cx="563139" cy="529623"/>
              <a:chOff x="3186065" y="2533888"/>
              <a:chExt cx="422409" cy="397269"/>
            </a:xfrm>
          </p:grpSpPr>
          <p:grpSp>
            <p:nvGrpSpPr>
              <p:cNvPr id="204" name="Group 203">
                <a:extLst>
                  <a:ext uri="{FF2B5EF4-FFF2-40B4-BE49-F238E27FC236}">
                    <a16:creationId xmlns:a16="http://schemas.microsoft.com/office/drawing/2014/main" id="{3B9F316A-68F6-5615-F7EB-2C465E8F8705}"/>
                  </a:ext>
                </a:extLst>
              </p:cNvPr>
              <p:cNvGrpSpPr/>
              <p:nvPr/>
            </p:nvGrpSpPr>
            <p:grpSpPr>
              <a:xfrm>
                <a:off x="3186065" y="2533888"/>
                <a:ext cx="360000" cy="360000"/>
                <a:chOff x="3653155" y="3887469"/>
                <a:chExt cx="360000" cy="360000"/>
              </a:xfrm>
            </p:grpSpPr>
            <p:pic>
              <p:nvPicPr>
                <p:cNvPr id="207" name="Graphic 206" descr="Single gear with solid fill">
                  <a:extLst>
                    <a:ext uri="{FF2B5EF4-FFF2-40B4-BE49-F238E27FC236}">
                      <a16:creationId xmlns:a16="http://schemas.microsoft.com/office/drawing/2014/main" id="{212DA99B-09FC-2D33-8C99-934AACC103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3155" y="3887469"/>
                  <a:ext cx="360000" cy="360000"/>
                </a:xfrm>
                <a:prstGeom prst="rect">
                  <a:avLst/>
                </a:prstGeom>
              </p:spPr>
            </p:pic>
            <p:sp>
              <p:nvSpPr>
                <p:cNvPr id="208" name="Oval 207">
                  <a:extLst>
                    <a:ext uri="{FF2B5EF4-FFF2-40B4-BE49-F238E27FC236}">
                      <a16:creationId xmlns:a16="http://schemas.microsoft.com/office/drawing/2014/main" id="{05D7D446-B69A-B8C5-C380-4AF723E08517}"/>
                    </a:ext>
                  </a:extLst>
                </p:cNvPr>
                <p:cNvSpPr/>
                <p:nvPr/>
              </p:nvSpPr>
              <p:spPr>
                <a:xfrm>
                  <a:off x="3658235" y="3897629"/>
                  <a:ext cx="341630" cy="34163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endParaRPr lang="en-SG" sz="2400">
                    <a:solidFill>
                      <a:srgbClr val="FFFFFF"/>
                    </a:solidFill>
                    <a:latin typeface="Roboto" panose="02000000000000000000" pitchFamily="2" charset="0"/>
                    <a:ea typeface="Roboto" panose="02000000000000000000" pitchFamily="2" charset="0"/>
                    <a:cs typeface="Roboto" panose="02000000000000000000" pitchFamily="2" charset="0"/>
                  </a:endParaRPr>
                </a:p>
              </p:txBody>
            </p:sp>
          </p:grpSp>
          <p:sp>
            <p:nvSpPr>
              <p:cNvPr id="205" name="Oval 204">
                <a:extLst>
                  <a:ext uri="{FF2B5EF4-FFF2-40B4-BE49-F238E27FC236}">
                    <a16:creationId xmlns:a16="http://schemas.microsoft.com/office/drawing/2014/main" id="{2015B8D7-CC68-4FCE-2479-51971DE16658}"/>
                  </a:ext>
                </a:extLst>
              </p:cNvPr>
              <p:cNvSpPr/>
              <p:nvPr/>
            </p:nvSpPr>
            <p:spPr>
              <a:xfrm>
                <a:off x="3392474" y="2715157"/>
                <a:ext cx="216000" cy="216000"/>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endParaRPr lang="en-SG" sz="1400">
                  <a:solidFill>
                    <a:srgbClr val="000000"/>
                  </a:solidFill>
                  <a:latin typeface="Roboto" panose="02000000000000000000" pitchFamily="2" charset="0"/>
                  <a:ea typeface="Roboto" panose="02000000000000000000" pitchFamily="2" charset="0"/>
                  <a:cs typeface="Roboto" panose="02000000000000000000" pitchFamily="2" charset="0"/>
                </a:endParaRPr>
              </a:p>
            </p:txBody>
          </p:sp>
          <p:pic>
            <p:nvPicPr>
              <p:cNvPr id="206" name="Graphic 205" descr="Magnifying glass with solid fill">
                <a:extLst>
                  <a:ext uri="{FF2B5EF4-FFF2-40B4-BE49-F238E27FC236}">
                    <a16:creationId xmlns:a16="http://schemas.microsoft.com/office/drawing/2014/main" id="{E48FDD07-D18D-2632-3436-DA90CBB2F15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52537" y="2776622"/>
                <a:ext cx="108000" cy="108000"/>
              </a:xfrm>
              <a:prstGeom prst="rect">
                <a:avLst/>
              </a:prstGeom>
            </p:spPr>
          </p:pic>
        </p:grpSp>
        <p:cxnSp>
          <p:nvCxnSpPr>
            <p:cNvPr id="192" name="Straight Connector 191">
              <a:extLst>
                <a:ext uri="{FF2B5EF4-FFF2-40B4-BE49-F238E27FC236}">
                  <a16:creationId xmlns:a16="http://schemas.microsoft.com/office/drawing/2014/main" id="{7DB57E4F-230E-B45B-6C0D-C1C9102BBC90}"/>
                </a:ext>
              </a:extLst>
            </p:cNvPr>
            <p:cNvCxnSpPr>
              <a:cxnSpLocks/>
            </p:cNvCxnSpPr>
            <p:nvPr/>
          </p:nvCxnSpPr>
          <p:spPr>
            <a:xfrm>
              <a:off x="4228209" y="2726860"/>
              <a:ext cx="92580" cy="88307"/>
            </a:xfrm>
            <a:prstGeom prst="line">
              <a:avLst/>
            </a:prstGeom>
          </p:spPr>
          <p:style>
            <a:lnRef idx="1">
              <a:schemeClr val="accent1"/>
            </a:lnRef>
            <a:fillRef idx="0">
              <a:schemeClr val="accent1"/>
            </a:fillRef>
            <a:effectRef idx="0">
              <a:schemeClr val="accent1"/>
            </a:effectRef>
            <a:fontRef idx="minor">
              <a:schemeClr val="tx1"/>
            </a:fontRef>
          </p:style>
        </p:cxnSp>
        <p:grpSp>
          <p:nvGrpSpPr>
            <p:cNvPr id="193" name="Group 192">
              <a:extLst>
                <a:ext uri="{FF2B5EF4-FFF2-40B4-BE49-F238E27FC236}">
                  <a16:creationId xmlns:a16="http://schemas.microsoft.com/office/drawing/2014/main" id="{0425951F-8DEB-BC70-48D2-F0FD2902C66A}"/>
                </a:ext>
              </a:extLst>
            </p:cNvPr>
            <p:cNvGrpSpPr/>
            <p:nvPr/>
          </p:nvGrpSpPr>
          <p:grpSpPr>
            <a:xfrm>
              <a:off x="3461007" y="1870645"/>
              <a:ext cx="871326" cy="856215"/>
              <a:chOff x="3653157" y="3887469"/>
              <a:chExt cx="360000" cy="360000"/>
            </a:xfrm>
          </p:grpSpPr>
          <p:pic>
            <p:nvPicPr>
              <p:cNvPr id="202" name="Graphic 201" descr="Single gear with solid fill">
                <a:extLst>
                  <a:ext uri="{FF2B5EF4-FFF2-40B4-BE49-F238E27FC236}">
                    <a16:creationId xmlns:a16="http://schemas.microsoft.com/office/drawing/2014/main" id="{FEB13166-FFDC-D5CE-01C8-100CA6DE89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3157" y="3887469"/>
                <a:ext cx="360000" cy="360000"/>
              </a:xfrm>
              <a:prstGeom prst="rect">
                <a:avLst/>
              </a:prstGeom>
            </p:spPr>
          </p:pic>
          <p:sp>
            <p:nvSpPr>
              <p:cNvPr id="203" name="Oval 202">
                <a:extLst>
                  <a:ext uri="{FF2B5EF4-FFF2-40B4-BE49-F238E27FC236}">
                    <a16:creationId xmlns:a16="http://schemas.microsoft.com/office/drawing/2014/main" id="{E635E5EB-29CA-F62B-223B-CEF3350D97DD}"/>
                  </a:ext>
                </a:extLst>
              </p:cNvPr>
              <p:cNvSpPr/>
              <p:nvPr/>
            </p:nvSpPr>
            <p:spPr>
              <a:xfrm>
                <a:off x="3658235" y="3897629"/>
                <a:ext cx="341630" cy="34163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endParaRPr lang="en-SG" sz="2400">
                  <a:solidFill>
                    <a:srgbClr val="FFFFFF"/>
                  </a:solidFill>
                  <a:latin typeface="Roboto" panose="02000000000000000000" pitchFamily="2" charset="0"/>
                  <a:ea typeface="Roboto" panose="02000000000000000000" pitchFamily="2" charset="0"/>
                  <a:cs typeface="Roboto" panose="02000000000000000000" pitchFamily="2" charset="0"/>
                </a:endParaRPr>
              </a:p>
            </p:txBody>
          </p:sp>
        </p:grpSp>
        <p:sp>
          <p:nvSpPr>
            <p:cNvPr id="194" name="TextBox 193">
              <a:extLst>
                <a:ext uri="{FF2B5EF4-FFF2-40B4-BE49-F238E27FC236}">
                  <a16:creationId xmlns:a16="http://schemas.microsoft.com/office/drawing/2014/main" id="{23972368-88A4-4D37-10F9-119E01EFAF3A}"/>
                </a:ext>
              </a:extLst>
            </p:cNvPr>
            <p:cNvSpPr txBox="1"/>
            <p:nvPr/>
          </p:nvSpPr>
          <p:spPr>
            <a:xfrm>
              <a:off x="4228209" y="2042332"/>
              <a:ext cx="1091204" cy="461665"/>
            </a:xfrm>
            <a:prstGeom prst="rect">
              <a:avLst/>
            </a:prstGeom>
            <a:noFill/>
          </p:spPr>
          <p:txBody>
            <a:bodyPr wrap="square" rtlCol="0">
              <a:spAutoFit/>
            </a:bodyPr>
            <a:lstStyle/>
            <a:p>
              <a:pPr algn="ctr" defTabSz="228554"/>
              <a:r>
                <a:rPr lang="en-SG" sz="1200" b="1" dirty="0">
                  <a:solidFill>
                    <a:srgbClr val="000000"/>
                  </a:solidFill>
                  <a:latin typeface="Roboto" panose="02000000000000000000" pitchFamily="2" charset="0"/>
                  <a:ea typeface="Roboto" panose="02000000000000000000" pitchFamily="2" charset="0"/>
                  <a:cs typeface="Roboto" panose="02000000000000000000" pitchFamily="2" charset="0"/>
                </a:rPr>
                <a:t>Regional</a:t>
              </a:r>
            </a:p>
            <a:p>
              <a:pPr algn="ctr" defTabSz="228554"/>
              <a:r>
                <a:rPr lang="en-SG" sz="1200" b="1" dirty="0">
                  <a:solidFill>
                    <a:srgbClr val="000000"/>
                  </a:solidFill>
                  <a:latin typeface="Roboto" panose="02000000000000000000" pitchFamily="2" charset="0"/>
                  <a:ea typeface="Roboto" panose="02000000000000000000" pitchFamily="2" charset="0"/>
                  <a:cs typeface="Roboto" panose="02000000000000000000" pitchFamily="2" charset="0"/>
                </a:rPr>
                <a:t>IIPS</a:t>
              </a:r>
            </a:p>
          </p:txBody>
        </p:sp>
        <p:grpSp>
          <p:nvGrpSpPr>
            <p:cNvPr id="195" name="Group 194">
              <a:extLst>
                <a:ext uri="{FF2B5EF4-FFF2-40B4-BE49-F238E27FC236}">
                  <a16:creationId xmlns:a16="http://schemas.microsoft.com/office/drawing/2014/main" id="{2A2B0DDE-C93A-2D82-361E-7967F336066A}"/>
                </a:ext>
              </a:extLst>
            </p:cNvPr>
            <p:cNvGrpSpPr/>
            <p:nvPr/>
          </p:nvGrpSpPr>
          <p:grpSpPr>
            <a:xfrm>
              <a:off x="4162599" y="2866928"/>
              <a:ext cx="563139" cy="529623"/>
              <a:chOff x="3186065" y="2533888"/>
              <a:chExt cx="422409" cy="397269"/>
            </a:xfrm>
          </p:grpSpPr>
          <p:grpSp>
            <p:nvGrpSpPr>
              <p:cNvPr id="197" name="Group 196">
                <a:extLst>
                  <a:ext uri="{FF2B5EF4-FFF2-40B4-BE49-F238E27FC236}">
                    <a16:creationId xmlns:a16="http://schemas.microsoft.com/office/drawing/2014/main" id="{EEFB0070-0847-D07D-CCDA-45B68BC5FE13}"/>
                  </a:ext>
                </a:extLst>
              </p:cNvPr>
              <p:cNvGrpSpPr/>
              <p:nvPr/>
            </p:nvGrpSpPr>
            <p:grpSpPr>
              <a:xfrm>
                <a:off x="3186065" y="2533888"/>
                <a:ext cx="360000" cy="360000"/>
                <a:chOff x="3653155" y="3887469"/>
                <a:chExt cx="360000" cy="360000"/>
              </a:xfrm>
            </p:grpSpPr>
            <p:pic>
              <p:nvPicPr>
                <p:cNvPr id="200" name="Graphic 199" descr="Single gear with solid fill">
                  <a:extLst>
                    <a:ext uri="{FF2B5EF4-FFF2-40B4-BE49-F238E27FC236}">
                      <a16:creationId xmlns:a16="http://schemas.microsoft.com/office/drawing/2014/main" id="{C7C754ED-0870-1C15-4B30-E8FF387212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53155" y="3887469"/>
                  <a:ext cx="360000" cy="360000"/>
                </a:xfrm>
                <a:prstGeom prst="rect">
                  <a:avLst/>
                </a:prstGeom>
              </p:spPr>
            </p:pic>
            <p:sp>
              <p:nvSpPr>
                <p:cNvPr id="201" name="Oval 200">
                  <a:extLst>
                    <a:ext uri="{FF2B5EF4-FFF2-40B4-BE49-F238E27FC236}">
                      <a16:creationId xmlns:a16="http://schemas.microsoft.com/office/drawing/2014/main" id="{9906151D-22E4-C497-FE14-BA7B64A966A4}"/>
                    </a:ext>
                  </a:extLst>
                </p:cNvPr>
                <p:cNvSpPr/>
                <p:nvPr/>
              </p:nvSpPr>
              <p:spPr>
                <a:xfrm>
                  <a:off x="3658235" y="3897629"/>
                  <a:ext cx="341630" cy="341630"/>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endParaRPr lang="en-SG" sz="2400">
                    <a:solidFill>
                      <a:srgbClr val="FFFFFF"/>
                    </a:solidFill>
                    <a:latin typeface="Roboto" panose="02000000000000000000" pitchFamily="2" charset="0"/>
                    <a:ea typeface="Roboto" panose="02000000000000000000" pitchFamily="2" charset="0"/>
                    <a:cs typeface="Roboto" panose="02000000000000000000" pitchFamily="2" charset="0"/>
                  </a:endParaRPr>
                </a:p>
              </p:txBody>
            </p:sp>
          </p:grpSp>
          <p:sp>
            <p:nvSpPr>
              <p:cNvPr id="198" name="Oval 197">
                <a:extLst>
                  <a:ext uri="{FF2B5EF4-FFF2-40B4-BE49-F238E27FC236}">
                    <a16:creationId xmlns:a16="http://schemas.microsoft.com/office/drawing/2014/main" id="{EBF3B464-5462-2B7A-2FD3-73B7E92B1B19}"/>
                  </a:ext>
                </a:extLst>
              </p:cNvPr>
              <p:cNvSpPr/>
              <p:nvPr/>
            </p:nvSpPr>
            <p:spPr>
              <a:xfrm>
                <a:off x="3392474" y="2715157"/>
                <a:ext cx="216000" cy="216000"/>
              </a:xfrm>
              <a:prstGeom prst="ellipse">
                <a:avLst/>
              </a:prstGeom>
              <a:solidFill>
                <a:schemeClr val="bg1"/>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228554"/>
                <a:endParaRPr lang="en-SG" sz="1400">
                  <a:solidFill>
                    <a:srgbClr val="000000"/>
                  </a:solidFill>
                  <a:latin typeface="Roboto" panose="02000000000000000000" pitchFamily="2" charset="0"/>
                  <a:ea typeface="Roboto" panose="02000000000000000000" pitchFamily="2" charset="0"/>
                  <a:cs typeface="Roboto" panose="02000000000000000000" pitchFamily="2" charset="0"/>
                </a:endParaRPr>
              </a:p>
            </p:txBody>
          </p:sp>
          <p:pic>
            <p:nvPicPr>
              <p:cNvPr id="199" name="Graphic 198" descr="Magnifying glass with solid fill">
                <a:extLst>
                  <a:ext uri="{FF2B5EF4-FFF2-40B4-BE49-F238E27FC236}">
                    <a16:creationId xmlns:a16="http://schemas.microsoft.com/office/drawing/2014/main" id="{2D316354-2AB9-97F0-5D54-01F614BCC1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52537" y="2776622"/>
                <a:ext cx="108000" cy="108000"/>
              </a:xfrm>
              <a:prstGeom prst="rect">
                <a:avLst/>
              </a:prstGeom>
            </p:spPr>
          </p:pic>
        </p:grpSp>
        <p:cxnSp>
          <p:nvCxnSpPr>
            <p:cNvPr id="196" name="Straight Connector 195">
              <a:extLst>
                <a:ext uri="{FF2B5EF4-FFF2-40B4-BE49-F238E27FC236}">
                  <a16:creationId xmlns:a16="http://schemas.microsoft.com/office/drawing/2014/main" id="{689A9AA2-98E8-556F-1018-C5AE4ED909E5}"/>
                </a:ext>
              </a:extLst>
            </p:cNvPr>
            <p:cNvCxnSpPr>
              <a:cxnSpLocks/>
            </p:cNvCxnSpPr>
            <p:nvPr/>
          </p:nvCxnSpPr>
          <p:spPr>
            <a:xfrm>
              <a:off x="4380609" y="2569876"/>
              <a:ext cx="448273" cy="281158"/>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209" name="Picture 2">
            <a:extLst>
              <a:ext uri="{FF2B5EF4-FFF2-40B4-BE49-F238E27FC236}">
                <a16:creationId xmlns:a16="http://schemas.microsoft.com/office/drawing/2014/main" id="{737FA408-AD3D-8F21-FDFB-1A6E930194A5}"/>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8908615" y="1226375"/>
            <a:ext cx="3017908" cy="2714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030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DA2153D0-4C51-44DE-E259-EC23CE5BC231}"/>
            </a:ext>
          </a:extLst>
        </p:cNvPr>
        <p:cNvGrpSpPr/>
        <p:nvPr/>
      </p:nvGrpSpPr>
      <p:grpSpPr>
        <a:xfrm>
          <a:off x="0" y="0"/>
          <a:ext cx="0" cy="0"/>
          <a:chOff x="0" y="0"/>
          <a:chExt cx="0" cy="0"/>
        </a:xfrm>
      </p:grpSpPr>
      <p:sp>
        <p:nvSpPr>
          <p:cNvPr id="225" name="Google Shape;225;g30a70ccd11f_2_1167">
            <a:extLst>
              <a:ext uri="{FF2B5EF4-FFF2-40B4-BE49-F238E27FC236}">
                <a16:creationId xmlns:a16="http://schemas.microsoft.com/office/drawing/2014/main" id="{FA1B1902-1948-7938-5A85-5AB2AD5D4DA5}"/>
              </a:ext>
            </a:extLst>
          </p:cNvPr>
          <p:cNvSpPr txBox="1"/>
          <p:nvPr/>
        </p:nvSpPr>
        <p:spPr>
          <a:xfrm>
            <a:off x="1714600" y="291050"/>
            <a:ext cx="8680500" cy="535531"/>
          </a:xfrm>
          <a:prstGeom prst="rect">
            <a:avLst/>
          </a:prstGeom>
          <a:noFill/>
        </p:spPr>
        <p:txBody>
          <a:bodyPr wrap="square">
            <a:spAutoFit/>
          </a:bodyPr>
          <a:lstStyle>
            <a:defPPr>
              <a:defRPr lang="en-ZM"/>
            </a:defPPr>
            <a:lvl1pPr algn="ctr">
              <a:lnSpc>
                <a:spcPct val="90000"/>
              </a:lnSpc>
              <a:spcBef>
                <a:spcPct val="0"/>
              </a:spcBef>
              <a:defRPr sz="3200" b="1">
                <a:solidFill>
                  <a:schemeClr val="bg1"/>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defRPr>
            </a:lvl1pPr>
          </a:lstStyle>
          <a:p>
            <a:r>
              <a:rPr lang="en-GB" dirty="0">
                <a:sym typeface="Calibri"/>
              </a:rPr>
              <a:t>Realising DRPP</a:t>
            </a:r>
          </a:p>
        </p:txBody>
      </p:sp>
      <p:grpSp>
        <p:nvGrpSpPr>
          <p:cNvPr id="5" name="Group 4">
            <a:extLst>
              <a:ext uri="{FF2B5EF4-FFF2-40B4-BE49-F238E27FC236}">
                <a16:creationId xmlns:a16="http://schemas.microsoft.com/office/drawing/2014/main" id="{6AD80269-E3A3-3A92-823F-1215D2B774DD}"/>
              </a:ext>
            </a:extLst>
          </p:cNvPr>
          <p:cNvGrpSpPr>
            <a:grpSpLocks noChangeAspect="1"/>
          </p:cNvGrpSpPr>
          <p:nvPr/>
        </p:nvGrpSpPr>
        <p:grpSpPr>
          <a:xfrm>
            <a:off x="118780" y="6012570"/>
            <a:ext cx="11938029" cy="769144"/>
            <a:chOff x="165805" y="92797"/>
            <a:chExt cx="11938029" cy="769144"/>
          </a:xfrm>
        </p:grpSpPr>
        <p:pic>
          <p:nvPicPr>
            <p:cNvPr id="6" name="Picture 5">
              <a:extLst>
                <a:ext uri="{FF2B5EF4-FFF2-40B4-BE49-F238E27FC236}">
                  <a16:creationId xmlns:a16="http://schemas.microsoft.com/office/drawing/2014/main" id="{A644E409-BC71-6F13-C66C-229825B8D3D4}"/>
                </a:ext>
              </a:extLst>
            </p:cNvPr>
            <p:cNvPicPr>
              <a:picLocks noChangeAspect="1"/>
            </p:cNvPicPr>
            <p:nvPr/>
          </p:nvPicPr>
          <p:blipFill>
            <a:blip r:embed="rId3" cstate="screen">
              <a:extLst>
                <a:ext uri="{28A0092B-C50C-407E-A947-70E740481C1C}">
                  <a14:useLocalDpi xmlns:a14="http://schemas.microsoft.com/office/drawing/2010/main"/>
                </a:ext>
              </a:extLst>
            </a:blip>
            <a:srcRect t="5728" b="16015"/>
            <a:stretch/>
          </p:blipFill>
          <p:spPr>
            <a:xfrm>
              <a:off x="165805" y="138517"/>
              <a:ext cx="1280223" cy="708269"/>
            </a:xfrm>
            <a:prstGeom prst="rect">
              <a:avLst/>
            </a:prstGeom>
          </p:spPr>
        </p:pic>
        <p:pic>
          <p:nvPicPr>
            <p:cNvPr id="7" name="Picture 6">
              <a:extLst>
                <a:ext uri="{FF2B5EF4-FFF2-40B4-BE49-F238E27FC236}">
                  <a16:creationId xmlns:a16="http://schemas.microsoft.com/office/drawing/2014/main" id="{1F9E6A3A-1D52-EF8B-F892-9CC078B362B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31831" y="92797"/>
              <a:ext cx="772003" cy="769144"/>
            </a:xfrm>
            <a:prstGeom prst="rect">
              <a:avLst/>
            </a:prstGeom>
          </p:spPr>
        </p:pic>
      </p:grpSp>
      <p:graphicFrame>
        <p:nvGraphicFramePr>
          <p:cNvPr id="2" name="Content Placeholder 1">
            <a:extLst>
              <a:ext uri="{FF2B5EF4-FFF2-40B4-BE49-F238E27FC236}">
                <a16:creationId xmlns:a16="http://schemas.microsoft.com/office/drawing/2014/main" id="{1EAD4B3B-5BAA-AB1D-5FAD-2FF8F6556A07}"/>
              </a:ext>
            </a:extLst>
          </p:cNvPr>
          <p:cNvGraphicFramePr>
            <a:graphicFrameLocks/>
          </p:cNvGraphicFramePr>
          <p:nvPr>
            <p:extLst>
              <p:ext uri="{D42A27DB-BD31-4B8C-83A1-F6EECF244321}">
                <p14:modId xmlns:p14="http://schemas.microsoft.com/office/powerpoint/2010/main" val="1122140297"/>
              </p:ext>
            </p:extLst>
          </p:nvPr>
        </p:nvGraphicFramePr>
        <p:xfrm>
          <a:off x="101599" y="1282700"/>
          <a:ext cx="12065001" cy="52842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657135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14912</TotalTime>
  <Words>3373</Words>
  <Application>Microsoft Office PowerPoint</Application>
  <PresentationFormat>Widescreen</PresentationFormat>
  <Paragraphs>506</Paragraphs>
  <Slides>28</Slides>
  <Notes>25</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28</vt:i4>
      </vt:variant>
    </vt:vector>
  </HeadingPairs>
  <TitlesOfParts>
    <vt:vector size="48" baseType="lpstr">
      <vt:lpstr>Aptos</vt:lpstr>
      <vt:lpstr>Arial</vt:lpstr>
      <vt:lpstr>Calibri</vt:lpstr>
      <vt:lpstr>Calibri (body)</vt:lpstr>
      <vt:lpstr>Calibri Light</vt:lpstr>
      <vt:lpstr>Century Gothic</vt:lpstr>
      <vt:lpstr>Garamond</vt:lpstr>
      <vt:lpstr>Gill Sans MT</vt:lpstr>
      <vt:lpstr>Montserrat</vt:lpstr>
      <vt:lpstr>Montserrat Medium</vt:lpstr>
      <vt:lpstr>Nunito</vt:lpstr>
      <vt:lpstr>Roboto</vt:lpstr>
      <vt:lpstr>Roboto Medium</vt:lpstr>
      <vt:lpstr>Roboto Mono</vt:lpstr>
      <vt:lpstr>Times New Roman</vt:lpstr>
      <vt:lpstr>Wingdings</vt:lpstr>
      <vt:lpstr>Office Theme</vt:lpstr>
      <vt:lpstr>Simple Light</vt:lpstr>
      <vt:lpstr>1_Simple Light</vt:lpstr>
      <vt:lpstr>2_Simple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 Slides</vt:lpstr>
      <vt:lpstr>PowerPoint Presentation</vt:lpstr>
      <vt:lpstr>PowerPoint Presentation</vt:lpstr>
      <vt:lpstr>PowerPoint Presentation</vt:lpstr>
      <vt:lpstr>Mojaloop ISO 20022 for IIPS</vt:lpstr>
      <vt:lpstr>Why is DRPP a valuable offering?</vt:lpstr>
      <vt:lpstr>Milestone #2 Project Progress </vt:lpstr>
      <vt:lpstr>Milestone #3 Project Progress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Marianne Nzioki</dc:creator>
  <cp:lastModifiedBy>Warren Carew</cp:lastModifiedBy>
  <cp:revision>314</cp:revision>
  <dcterms:created xsi:type="dcterms:W3CDTF">2020-07-22T08:57:00Z</dcterms:created>
  <dcterms:modified xsi:type="dcterms:W3CDTF">2024-11-13T07:07:30Z</dcterms:modified>
</cp:coreProperties>
</file>